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6"/>
  </p:notesMasterIdLst>
  <p:handoutMasterIdLst>
    <p:handoutMasterId r:id="rId37"/>
  </p:handoutMasterIdLst>
  <p:sldIdLst>
    <p:sldId id="256" r:id="rId3"/>
    <p:sldId id="345" r:id="rId4"/>
    <p:sldId id="342" r:id="rId5"/>
    <p:sldId id="340" r:id="rId6"/>
    <p:sldId id="341" r:id="rId7"/>
    <p:sldId id="334" r:id="rId8"/>
    <p:sldId id="335" r:id="rId9"/>
    <p:sldId id="336" r:id="rId10"/>
    <p:sldId id="337" r:id="rId11"/>
    <p:sldId id="338" r:id="rId12"/>
    <p:sldId id="339" r:id="rId13"/>
    <p:sldId id="344" r:id="rId14"/>
    <p:sldId id="267" r:id="rId15"/>
    <p:sldId id="269" r:id="rId16"/>
    <p:sldId id="270" r:id="rId17"/>
    <p:sldId id="271" r:id="rId18"/>
    <p:sldId id="272" r:id="rId19"/>
    <p:sldId id="297" r:id="rId20"/>
    <p:sldId id="298" r:id="rId21"/>
    <p:sldId id="299" r:id="rId22"/>
    <p:sldId id="300" r:id="rId23"/>
    <p:sldId id="301" r:id="rId24"/>
    <p:sldId id="304" r:id="rId25"/>
    <p:sldId id="305" r:id="rId26"/>
    <p:sldId id="330" r:id="rId27"/>
    <p:sldId id="331" r:id="rId28"/>
    <p:sldId id="306" r:id="rId29"/>
    <p:sldId id="307" r:id="rId30"/>
    <p:sldId id="308" r:id="rId31"/>
    <p:sldId id="309" r:id="rId32"/>
    <p:sldId id="310" r:id="rId33"/>
    <p:sldId id="311" r:id="rId34"/>
    <p:sldId id="313" r:id="rId35"/>
  </p:sldIdLst>
  <p:sldSz cx="9144000" cy="6858000" type="screen4x3"/>
  <p:notesSz cx="9601200" cy="7315200"/>
  <p:defaultTextStyle>
    <a:defPPr>
      <a:defRPr lang="en-US"/>
    </a:defPPr>
    <a:lvl1pPr algn="l" rtl="0" fontAlgn="base">
      <a:spcBef>
        <a:spcPct val="0"/>
      </a:spcBef>
      <a:spcAft>
        <a:spcPct val="0"/>
      </a:spcAft>
      <a:defRPr sz="2400" b="1" kern="1200">
        <a:solidFill>
          <a:schemeClr val="tx1"/>
        </a:solidFill>
        <a:latin typeface="Times New Roman" charset="0"/>
        <a:ea typeface="+mn-ea"/>
        <a:cs typeface="+mn-cs"/>
      </a:defRPr>
    </a:lvl1pPr>
    <a:lvl2pPr marL="457200" algn="l" rtl="0" fontAlgn="base">
      <a:spcBef>
        <a:spcPct val="0"/>
      </a:spcBef>
      <a:spcAft>
        <a:spcPct val="0"/>
      </a:spcAft>
      <a:defRPr sz="2400" b="1" kern="1200">
        <a:solidFill>
          <a:schemeClr val="tx1"/>
        </a:solidFill>
        <a:latin typeface="Times New Roman" charset="0"/>
        <a:ea typeface="+mn-ea"/>
        <a:cs typeface="+mn-cs"/>
      </a:defRPr>
    </a:lvl2pPr>
    <a:lvl3pPr marL="914400" algn="l" rtl="0" fontAlgn="base">
      <a:spcBef>
        <a:spcPct val="0"/>
      </a:spcBef>
      <a:spcAft>
        <a:spcPct val="0"/>
      </a:spcAft>
      <a:defRPr sz="2400" b="1" kern="1200">
        <a:solidFill>
          <a:schemeClr val="tx1"/>
        </a:solidFill>
        <a:latin typeface="Times New Roman" charset="0"/>
        <a:ea typeface="+mn-ea"/>
        <a:cs typeface="+mn-cs"/>
      </a:defRPr>
    </a:lvl3pPr>
    <a:lvl4pPr marL="1371600" algn="l" rtl="0" fontAlgn="base">
      <a:spcBef>
        <a:spcPct val="0"/>
      </a:spcBef>
      <a:spcAft>
        <a:spcPct val="0"/>
      </a:spcAft>
      <a:defRPr sz="2400" b="1" kern="1200">
        <a:solidFill>
          <a:schemeClr val="tx1"/>
        </a:solidFill>
        <a:latin typeface="Times New Roman" charset="0"/>
        <a:ea typeface="+mn-ea"/>
        <a:cs typeface="+mn-cs"/>
      </a:defRPr>
    </a:lvl4pPr>
    <a:lvl5pPr marL="1828800" algn="l" rtl="0" fontAlgn="base">
      <a:spcBef>
        <a:spcPct val="0"/>
      </a:spcBef>
      <a:spcAft>
        <a:spcPct val="0"/>
      </a:spcAft>
      <a:defRPr sz="2400" b="1" kern="1200">
        <a:solidFill>
          <a:schemeClr val="tx1"/>
        </a:solidFill>
        <a:latin typeface="Times New Roman" charset="0"/>
        <a:ea typeface="+mn-ea"/>
        <a:cs typeface="+mn-cs"/>
      </a:defRPr>
    </a:lvl5pPr>
    <a:lvl6pPr marL="2286000" algn="l" defTabSz="457200" rtl="0" eaLnBrk="1" latinLnBrk="0" hangingPunct="1">
      <a:defRPr sz="2400" b="1" kern="1200">
        <a:solidFill>
          <a:schemeClr val="tx1"/>
        </a:solidFill>
        <a:latin typeface="Times New Roman" charset="0"/>
        <a:ea typeface="+mn-ea"/>
        <a:cs typeface="+mn-cs"/>
      </a:defRPr>
    </a:lvl6pPr>
    <a:lvl7pPr marL="2743200" algn="l" defTabSz="457200" rtl="0" eaLnBrk="1" latinLnBrk="0" hangingPunct="1">
      <a:defRPr sz="2400" b="1" kern="1200">
        <a:solidFill>
          <a:schemeClr val="tx1"/>
        </a:solidFill>
        <a:latin typeface="Times New Roman" charset="0"/>
        <a:ea typeface="+mn-ea"/>
        <a:cs typeface="+mn-cs"/>
      </a:defRPr>
    </a:lvl7pPr>
    <a:lvl8pPr marL="3200400" algn="l" defTabSz="457200" rtl="0" eaLnBrk="1" latinLnBrk="0" hangingPunct="1">
      <a:defRPr sz="2400" b="1" kern="1200">
        <a:solidFill>
          <a:schemeClr val="tx1"/>
        </a:solidFill>
        <a:latin typeface="Times New Roman" charset="0"/>
        <a:ea typeface="+mn-ea"/>
        <a:cs typeface="+mn-cs"/>
      </a:defRPr>
    </a:lvl8pPr>
    <a:lvl9pPr marL="3657600" algn="l" defTabSz="457200" rtl="0" eaLnBrk="1" latinLnBrk="0" hangingPunct="1">
      <a:defRPr sz="2400" b="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04" y="528"/>
      </p:cViewPr>
      <p:guideLst>
        <p:guide orient="horz" pos="168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638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notesMaster" Target="notesMasters/notes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659" tIns="48329" rIns="96659" bIns="48329" numCol="1" anchor="t" anchorCtr="0" compatLnSpc="1">
            <a:prstTxWarp prst="textNoShape">
              <a:avLst/>
            </a:prstTxWarp>
          </a:bodyPr>
          <a:lstStyle>
            <a:lvl1pPr defTabSz="966788">
              <a:defRPr sz="1200" b="0"/>
            </a:lvl1pPr>
          </a:lstStyle>
          <a:p>
            <a:pPr>
              <a:defRPr/>
            </a:pPr>
            <a:endParaRPr lang="en-US"/>
          </a:p>
        </p:txBody>
      </p:sp>
      <p:sp>
        <p:nvSpPr>
          <p:cNvPr id="24579"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659" tIns="48329" rIns="96659" bIns="48329" numCol="1" anchor="t" anchorCtr="0" compatLnSpc="1">
            <a:prstTxWarp prst="textNoShape">
              <a:avLst/>
            </a:prstTxWarp>
          </a:bodyPr>
          <a:lstStyle>
            <a:lvl1pPr algn="r" defTabSz="966788">
              <a:defRPr sz="1200" b="0"/>
            </a:lvl1pPr>
          </a:lstStyle>
          <a:p>
            <a:pPr>
              <a:defRPr/>
            </a:pPr>
            <a:endParaRPr lang="en-US"/>
          </a:p>
        </p:txBody>
      </p:sp>
      <p:sp>
        <p:nvSpPr>
          <p:cNvPr id="24580"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659" tIns="48329" rIns="96659" bIns="48329" numCol="1" anchor="b" anchorCtr="0" compatLnSpc="1">
            <a:prstTxWarp prst="textNoShape">
              <a:avLst/>
            </a:prstTxWarp>
          </a:bodyPr>
          <a:lstStyle>
            <a:lvl1pPr defTabSz="966788">
              <a:defRPr sz="1200" b="0"/>
            </a:lvl1pPr>
          </a:lstStyle>
          <a:p>
            <a:pPr>
              <a:defRPr/>
            </a:pPr>
            <a:endParaRPr lang="en-US"/>
          </a:p>
        </p:txBody>
      </p:sp>
      <p:sp>
        <p:nvSpPr>
          <p:cNvPr id="24581"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659" tIns="48329" rIns="96659" bIns="48329" numCol="1" anchor="b" anchorCtr="0" compatLnSpc="1">
            <a:prstTxWarp prst="textNoShape">
              <a:avLst/>
            </a:prstTxWarp>
          </a:bodyPr>
          <a:lstStyle>
            <a:lvl1pPr algn="r" defTabSz="966788">
              <a:defRPr sz="1200" b="0"/>
            </a:lvl1pPr>
          </a:lstStyle>
          <a:p>
            <a:pPr>
              <a:defRPr/>
            </a:pPr>
            <a:fld id="{B26ADDFF-5D90-764F-8D6D-8DF16CBBE753}" type="slidenum">
              <a:rPr lang="en-US"/>
              <a:pPr>
                <a:defRPr/>
              </a:pPr>
              <a:t>‹#›</a:t>
            </a:fld>
            <a:endParaRPr lang="en-US"/>
          </a:p>
        </p:txBody>
      </p:sp>
    </p:spTree>
    <p:extLst>
      <p:ext uri="{BB962C8B-B14F-4D97-AF65-F5344CB8AC3E}">
        <p14:creationId xmlns:p14="http://schemas.microsoft.com/office/powerpoint/2010/main" val="38916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420052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8611" name="Rectangle 3"/>
          <p:cNvSpPr>
            <a:spLocks noGrp="1" noChangeArrowheads="1"/>
          </p:cNvSpPr>
          <p:nvPr>
            <p:ph type="dt" idx="1"/>
          </p:nvPr>
        </p:nvSpPr>
        <p:spPr bwMode="auto">
          <a:xfrm>
            <a:off x="5400675" y="0"/>
            <a:ext cx="420052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2943225" y="522288"/>
            <a:ext cx="3716338" cy="2787650"/>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1300163" y="3482975"/>
            <a:ext cx="7000875" cy="3309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8614" name="Rectangle 6"/>
          <p:cNvSpPr>
            <a:spLocks noGrp="1" noChangeArrowheads="1"/>
          </p:cNvSpPr>
          <p:nvPr>
            <p:ph type="ftr" sz="quarter" idx="4"/>
          </p:nvPr>
        </p:nvSpPr>
        <p:spPr bwMode="auto">
          <a:xfrm>
            <a:off x="0" y="6967538"/>
            <a:ext cx="420052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8615" name="Rectangle 7"/>
          <p:cNvSpPr>
            <a:spLocks noGrp="1" noChangeArrowheads="1"/>
          </p:cNvSpPr>
          <p:nvPr>
            <p:ph type="sldNum" sz="quarter" idx="5"/>
          </p:nvPr>
        </p:nvSpPr>
        <p:spPr bwMode="auto">
          <a:xfrm>
            <a:off x="5400675" y="6967538"/>
            <a:ext cx="420052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603BE73-C81C-C64D-BA7C-F075F1DFB208}" type="slidenum">
              <a:rPr lang="en-US"/>
              <a:pPr>
                <a:defRPr/>
              </a:pPr>
              <a:t>‹#›</a:t>
            </a:fld>
            <a:endParaRPr lang="en-US"/>
          </a:p>
        </p:txBody>
      </p:sp>
    </p:spTree>
    <p:extLst>
      <p:ext uri="{BB962C8B-B14F-4D97-AF65-F5344CB8AC3E}">
        <p14:creationId xmlns:p14="http://schemas.microsoft.com/office/powerpoint/2010/main" val="3594262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64"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4"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4"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4" charset="0"/>
        <a:ea typeface="ＭＳ Ｐゴシック" pitchFamily="6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7F309E4-594D-DE4E-821F-96AFBA6C2B39}"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2A05FCF-F7B2-F84E-9594-D6D11AC04FAF}" type="slidenum">
              <a:rPr lang="en-US"/>
              <a:pPr/>
              <a:t>13</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11EC2CE-7900-B243-9CB2-748D48193637}" type="slidenum">
              <a:rPr lang="en-US"/>
              <a:pPr/>
              <a:t>14</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1DE75BF-9256-0E4C-B97C-E5A174E8B102}" type="slidenum">
              <a:rPr lang="en-US"/>
              <a:pPr/>
              <a:t>15</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D6C8EF3-7D8D-B548-96EA-C2E22840BDFD}" type="slidenum">
              <a:rPr lang="en-US"/>
              <a:pPr/>
              <a:t>16</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28ED64A-89B9-714D-86A1-28D3E4731BD6}" type="slidenum">
              <a:rPr lang="en-US"/>
              <a:pPr/>
              <a:t>17</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074EEE50-F967-9C4B-8D35-5C7D0A1578EA}" type="slidenum">
              <a:rPr lang="en-US">
                <a:solidFill>
                  <a:srgbClr val="000000"/>
                </a:solidFill>
              </a:rPr>
              <a:pPr/>
              <a:t>18</a:t>
            </a:fld>
            <a:endParaRPr lang="en-US">
              <a:solidFill>
                <a:srgbClr val="000000"/>
              </a:solidFill>
            </a:endParaRPr>
          </a:p>
        </p:txBody>
      </p:sp>
      <p:sp>
        <p:nvSpPr>
          <p:cNvPr id="65539"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405A028-A441-2849-A8D3-6070987386B0}" type="slidenum">
              <a:rPr lang="en-US">
                <a:solidFill>
                  <a:srgbClr val="000000"/>
                </a:solidFill>
              </a:rPr>
              <a:pPr/>
              <a:t>19</a:t>
            </a:fld>
            <a:endParaRPr lang="en-US">
              <a:solidFill>
                <a:srgbClr val="000000"/>
              </a:solidFill>
            </a:endParaRPr>
          </a:p>
        </p:txBody>
      </p:sp>
      <p:sp>
        <p:nvSpPr>
          <p:cNvPr id="67587"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7C07A8F-103C-BC4E-9A11-54D0BF22E750}" type="slidenum">
              <a:rPr lang="en-US">
                <a:solidFill>
                  <a:srgbClr val="000000"/>
                </a:solidFill>
              </a:rPr>
              <a:pPr/>
              <a:t>20</a:t>
            </a:fld>
            <a:endParaRPr lang="en-US">
              <a:solidFill>
                <a:srgbClr val="000000"/>
              </a:solidFill>
            </a:endParaRPr>
          </a:p>
        </p:txBody>
      </p:sp>
      <p:sp>
        <p:nvSpPr>
          <p:cNvPr id="69635"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3E6656C9-1B86-E849-BEB2-CF6CAAA0D171}" type="slidenum">
              <a:rPr lang="en-US">
                <a:solidFill>
                  <a:srgbClr val="000000"/>
                </a:solidFill>
              </a:rPr>
              <a:pPr/>
              <a:t>21</a:t>
            </a:fld>
            <a:endParaRPr lang="en-US">
              <a:solidFill>
                <a:srgbClr val="000000"/>
              </a:solidFill>
            </a:endParaRPr>
          </a:p>
        </p:txBody>
      </p:sp>
      <p:sp>
        <p:nvSpPr>
          <p:cNvPr id="71683"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42253216-7227-4345-8DBF-1512BD4E5216}" type="slidenum">
              <a:rPr lang="en-US">
                <a:solidFill>
                  <a:srgbClr val="000000"/>
                </a:solidFill>
              </a:rPr>
              <a:pPr/>
              <a:t>22</a:t>
            </a:fld>
            <a:endParaRPr lang="en-US">
              <a:solidFill>
                <a:srgbClr val="000000"/>
              </a:solidFill>
            </a:endParaRPr>
          </a:p>
        </p:txBody>
      </p:sp>
      <p:sp>
        <p:nvSpPr>
          <p:cNvPr id="73731"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73732"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A0FBE65B-1035-7149-ADD4-339E3D636600}" type="slidenum">
              <a:rPr lang="en-US"/>
              <a:pPr/>
              <a:t>2</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1BCAAB4-28A8-5D44-BC01-2FD3D1309BA3}" type="slidenum">
              <a:rPr lang="en-US">
                <a:solidFill>
                  <a:srgbClr val="000000"/>
                </a:solidFill>
              </a:rPr>
              <a:pPr/>
              <a:t>23</a:t>
            </a:fld>
            <a:endParaRPr lang="en-US">
              <a:solidFill>
                <a:srgbClr val="000000"/>
              </a:solidFill>
            </a:endParaRPr>
          </a:p>
        </p:txBody>
      </p:sp>
      <p:sp>
        <p:nvSpPr>
          <p:cNvPr id="79875"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1761385-56A9-6549-96AB-152404623A32}" type="slidenum">
              <a:rPr lang="en-US">
                <a:solidFill>
                  <a:srgbClr val="000000"/>
                </a:solidFill>
              </a:rPr>
              <a:pPr/>
              <a:t>24</a:t>
            </a:fld>
            <a:endParaRPr lang="en-US">
              <a:solidFill>
                <a:srgbClr val="000000"/>
              </a:solidFill>
            </a:endParaRPr>
          </a:p>
        </p:txBody>
      </p:sp>
      <p:sp>
        <p:nvSpPr>
          <p:cNvPr id="81923"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AA280C6-2DB4-8A42-888B-A59FF5F5310D}" type="slidenum">
              <a:rPr lang="en-US">
                <a:solidFill>
                  <a:srgbClr val="000000"/>
                </a:solidFill>
              </a:rPr>
              <a:pPr/>
              <a:t>27</a:t>
            </a:fld>
            <a:endParaRPr lang="en-US">
              <a:solidFill>
                <a:srgbClr val="000000"/>
              </a:solidFill>
            </a:endParaRPr>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C0EB675-3129-7D41-B48B-50ACEADD39AE}" type="slidenum">
              <a:rPr lang="en-US">
                <a:solidFill>
                  <a:srgbClr val="000000"/>
                </a:solidFill>
              </a:rPr>
              <a:pPr/>
              <a:t>28</a:t>
            </a:fld>
            <a:endParaRPr lang="en-US">
              <a:solidFill>
                <a:srgbClr val="000000"/>
              </a:solidFill>
            </a:endParaRPr>
          </a:p>
        </p:txBody>
      </p:sp>
      <p:sp>
        <p:nvSpPr>
          <p:cNvPr id="86019" name="Rectangle 2"/>
          <p:cNvSpPr>
            <a:spLocks noGrp="1" noRot="1" noChangeAspect="1" noChangeArrowheads="1" noTextEdit="1"/>
          </p:cNvSpPr>
          <p:nvPr>
            <p:ph type="sldImg"/>
          </p:nvPr>
        </p:nvSpPr>
        <p:spPr>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1079C635-8641-D94C-8977-57D19D407A61}" type="slidenum">
              <a:rPr lang="en-US">
                <a:solidFill>
                  <a:srgbClr val="000000"/>
                </a:solidFill>
              </a:rPr>
              <a:pPr/>
              <a:t>29</a:t>
            </a:fld>
            <a:endParaRPr lang="en-US">
              <a:solidFill>
                <a:srgbClr val="000000"/>
              </a:solidFill>
            </a:endParaRPr>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381E09D-0376-1E44-B2AF-36B618C78DBF}" type="slidenum">
              <a:rPr lang="en-US">
                <a:solidFill>
                  <a:srgbClr val="000000"/>
                </a:solidFill>
              </a:rPr>
              <a:pPr/>
              <a:t>30</a:t>
            </a:fld>
            <a:endParaRPr lang="en-US">
              <a:solidFill>
                <a:srgbClr val="000000"/>
              </a:solidFill>
            </a:endParaRPr>
          </a:p>
        </p:txBody>
      </p:sp>
      <p:sp>
        <p:nvSpPr>
          <p:cNvPr id="90115" name="Rectangle 2"/>
          <p:cNvSpPr>
            <a:spLocks noGrp="1" noRot="1" noChangeAspect="1" noChangeArrowheads="1" noTextEdit="1"/>
          </p:cNvSpPr>
          <p:nvPr>
            <p:ph type="sldImg"/>
          </p:nvPr>
        </p:nvSpPr>
        <p:spPr>
          <a:solidFill>
            <a:srgbClr val="FFFFFF"/>
          </a:solidFill>
          <a:ln/>
        </p:spPr>
      </p:sp>
      <p:sp>
        <p:nvSpPr>
          <p:cNvPr id="901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87CAECB7-2227-8C43-BD21-CD8AB49B8F16}" type="slidenum">
              <a:rPr lang="en-US">
                <a:solidFill>
                  <a:srgbClr val="000000"/>
                </a:solidFill>
              </a:rPr>
              <a:pPr/>
              <a:t>31</a:t>
            </a:fld>
            <a:endParaRPr lang="en-US">
              <a:solidFill>
                <a:srgbClr val="000000"/>
              </a:solidFill>
            </a:endParaRPr>
          </a:p>
        </p:txBody>
      </p:sp>
      <p:sp>
        <p:nvSpPr>
          <p:cNvPr id="92163" name="Rectangle 2"/>
          <p:cNvSpPr>
            <a:spLocks noGrp="1" noRot="1" noChangeAspect="1" noChangeArrowheads="1" noTextEdit="1"/>
          </p:cNvSpPr>
          <p:nvPr>
            <p:ph type="sldImg"/>
          </p:nvPr>
        </p:nvSpPr>
        <p:spPr>
          <a:solidFill>
            <a:srgbClr val="FFFFFF"/>
          </a:solidFill>
          <a:ln/>
        </p:spPr>
      </p:sp>
      <p:sp>
        <p:nvSpPr>
          <p:cNvPr id="921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53D5E7DA-74D1-C443-B516-D0C6AEA32D4C}" type="slidenum">
              <a:rPr lang="en-US"/>
              <a:pPr/>
              <a:t>4</a:t>
            </a:fld>
            <a:endParaRPr 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0769C26D-F21A-3844-973E-D35F8AB143A2}" type="slidenum">
              <a:rPr lang="en-US"/>
              <a:pPr/>
              <a:t>6</a:t>
            </a:fld>
            <a:endParaRPr 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FB8D00B4-4137-E447-B223-5C255491DC1C}" type="slidenum">
              <a:rPr lang="en-US"/>
              <a:pPr/>
              <a:t>7</a:t>
            </a:fld>
            <a:endParaRPr 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56841D74-8990-1B46-90BD-0C57307F433F}" type="slidenum">
              <a:rPr lang="en-US"/>
              <a:pPr/>
              <a:t>8</a:t>
            </a:fld>
            <a:endParaRPr 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79395309-0063-6349-8995-66CC5712498A}" type="slidenum">
              <a:rPr lang="en-US"/>
              <a:pPr/>
              <a:t>9</a:t>
            </a:fld>
            <a:endParaRPr 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C8F22620-8D8A-2C4F-A3B2-8CCA63A5DC27}" type="slidenum">
              <a:rPr lang="en-US"/>
              <a:pPr/>
              <a:t>10</a:t>
            </a:fld>
            <a:endParaRPr 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A4D3AA34-E7BC-E745-9236-C770EF9E3F61}" type="slidenum">
              <a:rPr lang="en-US"/>
              <a:pPr/>
              <a:t>11</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010083-C416-5947-B354-21E0084975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2C3DC3-CCEC-244F-9C93-AB647D3DA7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140C97-0CB8-1040-AE91-935C721D175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BA89B1-2C78-F04D-A5E4-C1FBCACFAD5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B7D177B-C3AB-B942-A79B-4D2C0CA7201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srgbClr val="FFFF66"/>
              </a:solidFill>
            </a:endParaRPr>
          </a:p>
        </p:txBody>
      </p:sp>
      <p:sp>
        <p:nvSpPr>
          <p:cNvPr id="5" name="Footer Placeholder 4"/>
          <p:cNvSpPr>
            <a:spLocks noGrp="1"/>
          </p:cNvSpPr>
          <p:nvPr>
            <p:ph type="ftr" sz="quarter" idx="11"/>
          </p:nvPr>
        </p:nvSpPr>
        <p:spPr/>
        <p:txBody>
          <a:bodyPr/>
          <a:lstStyle/>
          <a:p>
            <a:endParaRPr lang="en-US">
              <a:solidFill>
                <a:srgbClr val="FFFF66"/>
              </a:solidFill>
            </a:endParaRPr>
          </a:p>
        </p:txBody>
      </p:sp>
      <p:sp>
        <p:nvSpPr>
          <p:cNvPr id="6" name="Slide Number Placeholder 5"/>
          <p:cNvSpPr>
            <a:spLocks noGrp="1"/>
          </p:cNvSpPr>
          <p:nvPr>
            <p:ph type="sldNum" sz="quarter" idx="12"/>
          </p:nvPr>
        </p:nvSpPr>
        <p:spPr/>
        <p:txBody>
          <a:bodyPr/>
          <a:lstStyle/>
          <a:p>
            <a:fld id="{68B9A75F-0944-504D-97EF-57972148167D}" type="slidenum">
              <a:rPr lang="en-US" smtClean="0">
                <a:solidFill>
                  <a:srgbClr val="FFFF66"/>
                </a:solidFill>
              </a:rPr>
              <a:pPr/>
              <a:t>‹#›</a:t>
            </a:fld>
            <a:endParaRPr lang="en-US">
              <a:solidFill>
                <a:srgbClr val="FFFF66"/>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D36CB6-B0E4-5C49-BD3D-25359B25EF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1A8D16-A60E-094B-9380-507F8053597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94472D-759B-BD46-90C0-CF021323DC0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51C602-F4E8-D143-B034-988A4AB9F0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6550F2-165A-AE4C-8DD9-13DD764774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010580-6907-1D4A-AF93-99F43D940A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C1C57F-7BA2-A147-BB54-50B6A601B1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397747-BD88-DD4D-8262-BD98E53035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7376610B-65B3-0946-9031-1A37F6A49B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pitchFamily="64"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pitchFamily="64"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pitchFamily="64"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pitchFamily="64"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64" charset="0"/>
        </a:defRPr>
      </a:lvl6pPr>
      <a:lvl7pPr marL="914400" algn="ctr" rtl="0" fontAlgn="base">
        <a:spcBef>
          <a:spcPct val="0"/>
        </a:spcBef>
        <a:spcAft>
          <a:spcPct val="0"/>
        </a:spcAft>
        <a:defRPr sz="4400">
          <a:solidFill>
            <a:schemeClr val="tx2"/>
          </a:solidFill>
          <a:latin typeface="Times New Roman" pitchFamily="64" charset="0"/>
        </a:defRPr>
      </a:lvl7pPr>
      <a:lvl8pPr marL="1371600" algn="ctr" rtl="0" fontAlgn="base">
        <a:spcBef>
          <a:spcPct val="0"/>
        </a:spcBef>
        <a:spcAft>
          <a:spcPct val="0"/>
        </a:spcAft>
        <a:defRPr sz="4400">
          <a:solidFill>
            <a:schemeClr val="tx2"/>
          </a:solidFill>
          <a:latin typeface="Times New Roman" pitchFamily="64" charset="0"/>
        </a:defRPr>
      </a:lvl8pPr>
      <a:lvl9pPr marL="1828800" algn="ctr" rtl="0" fontAlgn="base">
        <a:spcBef>
          <a:spcPct val="0"/>
        </a:spcBef>
        <a:spcAft>
          <a:spcPct val="0"/>
        </a:spcAft>
        <a:defRPr sz="4400">
          <a:solidFill>
            <a:schemeClr val="tx2"/>
          </a:solidFill>
          <a:latin typeface="Times New Roman" pitchFamily="6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6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4"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4"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4"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rgbClr val="000000"/>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rgbClr val="00000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000000"/>
                </a:solidFill>
              </a:defRPr>
            </a:lvl1pPr>
          </a:lstStyle>
          <a:p>
            <a:pPr>
              <a:defRPr/>
            </a:pPr>
            <a:fld id="{92E6CACB-8486-C749-A58E-06128AAEAE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xStyles>
    <p:titleStyle>
      <a:lvl1pPr algn="ctr" rtl="0" eaLnBrk="0" fontAlgn="base" hangingPunct="0">
        <a:spcBef>
          <a:spcPct val="0"/>
        </a:spcBef>
        <a:spcAft>
          <a:spcPct val="0"/>
        </a:spcAft>
        <a:defRPr sz="4400">
          <a:solidFill>
            <a:schemeClr val="tx2"/>
          </a:solidFill>
          <a:latin typeface="+mj-lt"/>
          <a:ea typeface="ＭＳ Ｐゴシック" pitchFamily="64" charset="-128"/>
          <a:cs typeface="ＭＳ Ｐゴシック" pitchFamily="64" charset="-128"/>
        </a:defRPr>
      </a:lvl1pPr>
      <a:lvl2pPr algn="ctr" rtl="0" eaLnBrk="0" fontAlgn="base" hangingPunct="0">
        <a:spcBef>
          <a:spcPct val="0"/>
        </a:spcBef>
        <a:spcAft>
          <a:spcPct val="0"/>
        </a:spcAft>
        <a:defRPr sz="4400">
          <a:solidFill>
            <a:schemeClr val="tx2"/>
          </a:solidFill>
          <a:latin typeface="Times New Roman" pitchFamily="64" charset="0"/>
          <a:ea typeface="ＭＳ Ｐゴシック" pitchFamily="64" charset="-128"/>
          <a:cs typeface="ＭＳ Ｐゴシック" pitchFamily="64" charset="-128"/>
        </a:defRPr>
      </a:lvl2pPr>
      <a:lvl3pPr algn="ctr" rtl="0" eaLnBrk="0" fontAlgn="base" hangingPunct="0">
        <a:spcBef>
          <a:spcPct val="0"/>
        </a:spcBef>
        <a:spcAft>
          <a:spcPct val="0"/>
        </a:spcAft>
        <a:defRPr sz="4400">
          <a:solidFill>
            <a:schemeClr val="tx2"/>
          </a:solidFill>
          <a:latin typeface="Times New Roman" pitchFamily="64" charset="0"/>
          <a:ea typeface="ＭＳ Ｐゴシック" pitchFamily="64" charset="-128"/>
          <a:cs typeface="ＭＳ Ｐゴシック" pitchFamily="64" charset="-128"/>
        </a:defRPr>
      </a:lvl3pPr>
      <a:lvl4pPr algn="ctr" rtl="0" eaLnBrk="0" fontAlgn="base" hangingPunct="0">
        <a:spcBef>
          <a:spcPct val="0"/>
        </a:spcBef>
        <a:spcAft>
          <a:spcPct val="0"/>
        </a:spcAft>
        <a:defRPr sz="4400">
          <a:solidFill>
            <a:schemeClr val="tx2"/>
          </a:solidFill>
          <a:latin typeface="Times New Roman" pitchFamily="64" charset="0"/>
          <a:ea typeface="ＭＳ Ｐゴシック" pitchFamily="64" charset="-128"/>
          <a:cs typeface="ＭＳ Ｐゴシック" pitchFamily="64" charset="-128"/>
        </a:defRPr>
      </a:lvl4pPr>
      <a:lvl5pPr algn="ctr" rtl="0" eaLnBrk="0" fontAlgn="base" hangingPunct="0">
        <a:spcBef>
          <a:spcPct val="0"/>
        </a:spcBef>
        <a:spcAft>
          <a:spcPct val="0"/>
        </a:spcAft>
        <a:defRPr sz="4400">
          <a:solidFill>
            <a:schemeClr val="tx2"/>
          </a:solidFill>
          <a:latin typeface="Times New Roman" pitchFamily="64" charset="0"/>
          <a:ea typeface="ＭＳ Ｐゴシック" pitchFamily="64" charset="-128"/>
          <a:cs typeface="ＭＳ Ｐゴシック" pitchFamily="64" charset="-128"/>
        </a:defRPr>
      </a:lvl5pPr>
      <a:lvl6pPr marL="457200" algn="ctr" rtl="0" fontAlgn="base">
        <a:spcBef>
          <a:spcPct val="0"/>
        </a:spcBef>
        <a:spcAft>
          <a:spcPct val="0"/>
        </a:spcAft>
        <a:defRPr sz="4400">
          <a:solidFill>
            <a:schemeClr val="tx2"/>
          </a:solidFill>
          <a:latin typeface="Times New Roman" pitchFamily="64" charset="0"/>
        </a:defRPr>
      </a:lvl6pPr>
      <a:lvl7pPr marL="914400" algn="ctr" rtl="0" fontAlgn="base">
        <a:spcBef>
          <a:spcPct val="0"/>
        </a:spcBef>
        <a:spcAft>
          <a:spcPct val="0"/>
        </a:spcAft>
        <a:defRPr sz="4400">
          <a:solidFill>
            <a:schemeClr val="tx2"/>
          </a:solidFill>
          <a:latin typeface="Times New Roman" pitchFamily="64" charset="0"/>
        </a:defRPr>
      </a:lvl7pPr>
      <a:lvl8pPr marL="1371600" algn="ctr" rtl="0" fontAlgn="base">
        <a:spcBef>
          <a:spcPct val="0"/>
        </a:spcBef>
        <a:spcAft>
          <a:spcPct val="0"/>
        </a:spcAft>
        <a:defRPr sz="4400">
          <a:solidFill>
            <a:schemeClr val="tx2"/>
          </a:solidFill>
          <a:latin typeface="Times New Roman" pitchFamily="64" charset="0"/>
        </a:defRPr>
      </a:lvl8pPr>
      <a:lvl9pPr marL="1828800" algn="ctr" rtl="0" fontAlgn="base">
        <a:spcBef>
          <a:spcPct val="0"/>
        </a:spcBef>
        <a:spcAft>
          <a:spcPct val="0"/>
        </a:spcAft>
        <a:defRPr sz="4400">
          <a:solidFill>
            <a:schemeClr val="tx2"/>
          </a:solidFill>
          <a:latin typeface="Times New Roman" pitchFamily="6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4" charset="-128"/>
          <a:cs typeface="ＭＳ Ｐゴシック" pitchFamily="64"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6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4"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4"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4"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gogarten@uconn.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gogarten.uconn.edu/mcb5472_2012/class2.pl" TargetMode="Externa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ncbi.nlm.nih.gov/" TargetMode="External"/><Relationship Id="rId5" Type="http://schemas.openxmlformats.org/officeDocument/2006/relationships/hyperlink" Target="http://www.ncbi.nlm.nih.gov/Entrez/" TargetMode="External"/><Relationship Id="rId6" Type="http://schemas.openxmlformats.org/officeDocument/2006/relationships/image" Target="../media/image3.png"/><Relationship Id="rId7" Type="http://schemas.openxmlformats.org/officeDocument/2006/relationships/hyperlink" Target="http://www.ncbi.nih.gov/Database/datamodel/index.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www.nlm.nih.gov/bsd/pubmed_tutorial/m1001.html" TargetMode="External"/><Relationship Id="rId4" Type="http://schemas.openxmlformats.org/officeDocument/2006/relationships/hyperlink" Target="http://www.ncbi.nlm.nih.gov/Entrez/tutor.html" TargetMode="External"/><Relationship Id="rId5" Type="http://schemas.openxmlformats.org/officeDocument/2006/relationships/hyperlink" Target="http://catalog.loc.gov/help/boolean.htm" TargetMode="External"/><Relationship Id="rId6" Type="http://schemas.openxmlformats.org/officeDocument/2006/relationships/hyperlink" Target="http://www.ncbi.nlm.nih.gov/entrez/query.fcgi?db=PubMed" TargetMode="Externa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rdl.lib.uconn.edu/byTitle.php" TargetMode="External"/><Relationship Id="rId4" Type="http://schemas.openxmlformats.org/officeDocument/2006/relationships/hyperlink" Target="http://scholar.google.com/citations?sortby=pubdate&amp;hl=en&amp;user=3bRnCGYAAAAJ&amp;pagesize=100&amp;view_op=list_works" TargetMode="External"/><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pubcrawler.ie/" TargetMode="External"/><Relationship Id="rId5" Type="http://schemas.openxmlformats.org/officeDocument/2006/relationships/image" Target="../media/image5.png"/><Relationship Id="rId6" Type="http://schemas.openxmlformats.org/officeDocument/2006/relationships/hyperlink" Target="http://www.expasy.ch/swiss-shop/" TargetMode="External"/><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themeOverride" Target="../theme/themeOverride1.xml"/><Relationship Id="rId2"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korflab.ucdavis.edu/Unix_and_Perl/" TargetMode="External"/><Relationship Id="rId4" Type="http://schemas.openxmlformats.org/officeDocument/2006/relationships/hyperlink" Target="http://kb.iu.edu/data/abdb.html" TargetMode="External"/><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image" Target="../media/image6.png"/><Relationship Id="rId5" Type="http://schemas.openxmlformats.org/officeDocument/2006/relationships/oleObject" Target="../embeddings/oleObject1.bin"/><Relationship Id="rId6" Type="http://schemas.openxmlformats.org/officeDocument/2006/relationships/image" Target="../media/image9.png"/><Relationship Id="rId7" Type="http://schemas.openxmlformats.org/officeDocument/2006/relationships/image" Target="../media/image7.png"/><Relationship Id="rId8" Type="http://schemas.openxmlformats.org/officeDocument/2006/relationships/oleObject" Target="../embeddings/oleObject2.bin"/><Relationship Id="rId9"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hyperlink" Target="http://www.sciencedirect.com/science?_ob=ArticleURL&amp;_udi=B6TCY-40378PT-M&amp;_coverDate=05/01/2000&amp;_alid=121185428&amp;_rdoc=1&amp;_fmt=&amp;_orig=search&amp;_qd=1&amp;_cdi=5183&amp;_sort=d&amp;view=c&amp;_acct=C000036298&amp;_version=1&amp;_urlVersion=0&amp;_userid=669286&amp;md5=c5858bda6db7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 Id="rId3"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 Id="rId3" Type="http://schemas.openxmlformats.org/officeDocument/2006/relationships/image" Target="../media/image1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cmh.edu/stats/ask/bonferroni.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hyperlink" Target="http://www.eng.hawaii.edu/Tutor/vi.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hyperlink" Target="http://en.wikipedia.org/wiki/Unix_shel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685800"/>
            <a:ext cx="7772400" cy="1143000"/>
          </a:xfrm>
        </p:spPr>
        <p:txBody>
          <a:bodyPr/>
          <a:lstStyle/>
          <a:p>
            <a:pPr eaLnBrk="1" hangingPunct="1"/>
            <a:r>
              <a:rPr lang="en-US"/>
              <a:t>MCB 5472</a:t>
            </a:r>
          </a:p>
        </p:txBody>
      </p:sp>
      <p:sp>
        <p:nvSpPr>
          <p:cNvPr id="18435" name="Rectangle 3"/>
          <p:cNvSpPr>
            <a:spLocks noGrp="1" noChangeArrowheads="1"/>
          </p:cNvSpPr>
          <p:nvPr>
            <p:ph type="subTitle" idx="1"/>
          </p:nvPr>
        </p:nvSpPr>
        <p:spPr>
          <a:xfrm>
            <a:off x="1371600" y="1905000"/>
            <a:ext cx="6400800" cy="1905000"/>
          </a:xfrm>
        </p:spPr>
        <p:txBody>
          <a:bodyPr/>
          <a:lstStyle/>
          <a:p>
            <a:pPr eaLnBrk="1" hangingPunct="1"/>
            <a:r>
              <a:rPr lang="en-US" dirty="0" smtClean="0"/>
              <a:t>Perl: scalars, STDIN</a:t>
            </a:r>
          </a:p>
          <a:p>
            <a:pPr eaLnBrk="1" hangingPunct="1"/>
            <a:r>
              <a:rPr lang="en-US" dirty="0" smtClean="0"/>
              <a:t>Databanks</a:t>
            </a:r>
            <a:r>
              <a:rPr lang="en-US" dirty="0"/>
              <a:t>, Blast </a:t>
            </a:r>
            <a:br>
              <a:rPr lang="en-US" dirty="0"/>
            </a:br>
            <a:r>
              <a:rPr lang="en-US" dirty="0" smtClean="0"/>
              <a:t>homology</a:t>
            </a:r>
            <a:endParaRPr lang="en-US" dirty="0"/>
          </a:p>
        </p:txBody>
      </p:sp>
      <p:sp>
        <p:nvSpPr>
          <p:cNvPr id="18436" name="Rectangle 4"/>
          <p:cNvSpPr>
            <a:spLocks noChangeArrowheads="1"/>
          </p:cNvSpPr>
          <p:nvPr/>
        </p:nvSpPr>
        <p:spPr bwMode="auto">
          <a:xfrm>
            <a:off x="2857500" y="4191000"/>
            <a:ext cx="3429000" cy="1320800"/>
          </a:xfrm>
          <a:prstGeom prst="rect">
            <a:avLst/>
          </a:prstGeom>
          <a:noFill/>
          <a:ln w="9525">
            <a:solidFill>
              <a:schemeClr val="tx1"/>
            </a:solidFill>
            <a:miter lim="800000"/>
            <a:headEnd/>
            <a:tailEnd/>
          </a:ln>
        </p:spPr>
        <p:txBody>
          <a:bodyPr>
            <a:prstTxWarp prst="textNoShape">
              <a:avLst/>
            </a:prstTxWarp>
            <a:spAutoFit/>
          </a:bodyPr>
          <a:lstStyle/>
          <a:p>
            <a:r>
              <a:rPr lang="en-US" sz="2000" b="0" i="1"/>
              <a:t>J. Peter Gogarten </a:t>
            </a:r>
          </a:p>
          <a:p>
            <a:r>
              <a:rPr lang="en-US" sz="2000" b="0"/>
              <a:t>Office:</a:t>
            </a:r>
            <a:r>
              <a:rPr lang="en-US" sz="2000" b="0" i="1"/>
              <a:t> BPB 404</a:t>
            </a:r>
          </a:p>
          <a:p>
            <a:r>
              <a:rPr lang="en-US" sz="2000" b="0"/>
              <a:t>phone:</a:t>
            </a:r>
            <a:r>
              <a:rPr lang="en-US" sz="2000" b="0" i="1"/>
              <a:t> 860 486-4061, </a:t>
            </a:r>
          </a:p>
          <a:p>
            <a:r>
              <a:rPr lang="en-US" sz="2000" b="0"/>
              <a:t>Email:</a:t>
            </a:r>
            <a:r>
              <a:rPr lang="en-US" sz="2000" b="0" i="1"/>
              <a:t> </a:t>
            </a:r>
            <a:r>
              <a:rPr lang="en-US" sz="2000" b="0" i="1">
                <a:hlinkClick r:id="rId3"/>
              </a:rPr>
              <a:t>gogarten@uconn.edu</a:t>
            </a:r>
            <a:endParaRPr lang="en-US" sz="2000" b="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0" y="304800"/>
            <a:ext cx="8305800" cy="1143000"/>
          </a:xfrm>
        </p:spPr>
        <p:txBody>
          <a:bodyPr/>
          <a:lstStyle/>
          <a:p>
            <a:pPr eaLnBrk="1" hangingPunct="1"/>
            <a:r>
              <a:rPr lang="en-US" sz="2400">
                <a:solidFill>
                  <a:srgbClr val="000000"/>
                </a:solidFill>
              </a:rPr>
              <a:t>Double quoted strings are interpolated by the Perl interpreter:</a:t>
            </a:r>
            <a:endParaRPr lang="en-US" sz="1600">
              <a:solidFill>
                <a:srgbClr val="000000"/>
              </a:solidFill>
            </a:endParaRPr>
          </a:p>
        </p:txBody>
      </p:sp>
      <p:sp>
        <p:nvSpPr>
          <p:cNvPr id="141315" name="Rectangle 3"/>
          <p:cNvSpPr>
            <a:spLocks noChangeArrowheads="1"/>
          </p:cNvSpPr>
          <p:nvPr/>
        </p:nvSpPr>
        <p:spPr bwMode="auto">
          <a:xfrm>
            <a:off x="295275" y="1262063"/>
            <a:ext cx="6280150" cy="1138237"/>
          </a:xfrm>
          <a:prstGeom prst="rect">
            <a:avLst/>
          </a:prstGeom>
          <a:noFill/>
          <a:ln w="9525">
            <a:noFill/>
            <a:miter lim="800000"/>
            <a:headEnd/>
            <a:tailEnd/>
          </a:ln>
        </p:spPr>
        <p:txBody>
          <a:bodyPr wrap="none">
            <a:prstTxWarp prst="textNoShape">
              <a:avLst/>
            </a:prstTxWarp>
            <a:spAutoFit/>
          </a:bodyPr>
          <a:lstStyle/>
          <a:p>
            <a:endParaRPr lang="en-US" sz="1600" b="0">
              <a:solidFill>
                <a:srgbClr val="000000"/>
              </a:solidFill>
            </a:endParaRPr>
          </a:p>
          <a:p>
            <a:endParaRPr lang="en-US" sz="1600" b="0">
              <a:solidFill>
                <a:srgbClr val="000000"/>
              </a:solidFill>
            </a:endParaRPr>
          </a:p>
          <a:p>
            <a:r>
              <a:rPr lang="en-US" sz="1800" b="0">
                <a:solidFill>
                  <a:srgbClr val="000000"/>
                </a:solidFill>
                <a:latin typeface="Courier New" charset="0"/>
              </a:rPr>
              <a:t>"hello world\n" # hello world, and a newline</a:t>
            </a:r>
          </a:p>
          <a:p>
            <a:r>
              <a:rPr lang="en-US" sz="1800" b="0">
                <a:solidFill>
                  <a:srgbClr val="000000"/>
                </a:solidFill>
                <a:latin typeface="Courier New" charset="0"/>
              </a:rPr>
              <a:t>"coke\tsprite" # a coke, a tab, and a sprite</a:t>
            </a:r>
            <a:endParaRPr lang="en-US" sz="1600" b="0">
              <a:solidFill>
                <a:srgbClr val="000000"/>
              </a:solidFill>
            </a:endParaRPr>
          </a:p>
        </p:txBody>
      </p:sp>
      <p:sp>
        <p:nvSpPr>
          <p:cNvPr id="141316" name="Rectangle 4"/>
          <p:cNvSpPr>
            <a:spLocks noChangeArrowheads="1"/>
          </p:cNvSpPr>
          <p:nvPr/>
        </p:nvSpPr>
        <p:spPr bwMode="auto">
          <a:xfrm>
            <a:off x="152400" y="3200400"/>
            <a:ext cx="8305800" cy="641350"/>
          </a:xfrm>
          <a:prstGeom prst="rect">
            <a:avLst/>
          </a:prstGeom>
          <a:noFill/>
          <a:ln w="9525">
            <a:noFill/>
            <a:miter lim="800000"/>
            <a:headEnd/>
            <a:tailEnd/>
          </a:ln>
        </p:spPr>
        <p:txBody>
          <a:bodyPr>
            <a:prstTxWarp prst="textNoShape">
              <a:avLst/>
            </a:prstTxWarp>
            <a:spAutoFit/>
          </a:bodyPr>
          <a:lstStyle/>
          <a:p>
            <a:r>
              <a:rPr lang="en-US" sz="1800" b="0">
                <a:solidFill>
                  <a:srgbClr val="000000"/>
                </a:solidFill>
              </a:rPr>
              <a:t>The backslash can precede many different characters to mean different things (typically called a backslash escape).</a:t>
            </a:r>
            <a:endParaRPr lang="en-US" sz="1600" b="0">
              <a:solidFill>
                <a:srgbClr val="000000"/>
              </a:solidFill>
            </a:endParaRPr>
          </a:p>
        </p:txBody>
      </p:sp>
    </p:spTree>
    <p:extLst>
      <p:ext uri="{BB962C8B-B14F-4D97-AF65-F5344CB8AC3E}">
        <p14:creationId xmlns:p14="http://schemas.microsoft.com/office/powerpoint/2010/main" val="974360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381000" y="304800"/>
            <a:ext cx="7772400" cy="1143000"/>
          </a:xfrm>
        </p:spPr>
        <p:txBody>
          <a:bodyPr/>
          <a:lstStyle/>
          <a:p>
            <a:pPr eaLnBrk="1" hangingPunct="1"/>
            <a:r>
              <a:rPr lang="en-US" sz="3200">
                <a:latin typeface="Arial" charset="0"/>
              </a:rPr>
              <a:t>Variable interpolation - single quoted strings are not interpolated:</a:t>
            </a:r>
            <a:endParaRPr lang="en-US">
              <a:latin typeface="Arial" charset="0"/>
            </a:endParaRPr>
          </a:p>
        </p:txBody>
      </p:sp>
      <p:sp>
        <p:nvSpPr>
          <p:cNvPr id="143363" name="Rectangle 3"/>
          <p:cNvSpPr>
            <a:spLocks noChangeArrowheads="1"/>
          </p:cNvSpPr>
          <p:nvPr/>
        </p:nvSpPr>
        <p:spPr bwMode="auto">
          <a:xfrm>
            <a:off x="457200" y="1960563"/>
            <a:ext cx="8140700" cy="2014537"/>
          </a:xfrm>
          <a:prstGeom prst="rect">
            <a:avLst/>
          </a:prstGeom>
          <a:noFill/>
          <a:ln w="9525">
            <a:noFill/>
            <a:miter lim="800000"/>
            <a:headEnd/>
            <a:tailEnd/>
          </a:ln>
        </p:spPr>
        <p:txBody>
          <a:bodyPr wrap="none">
            <a:prstTxWarp prst="textNoShape">
              <a:avLst/>
            </a:prstTxWarp>
            <a:spAutoFit/>
          </a:bodyPr>
          <a:lstStyle/>
          <a:p>
            <a:r>
              <a:rPr lang="en-US" sz="1800" b="0">
                <a:solidFill>
                  <a:srgbClr val="000000"/>
                </a:solidFill>
                <a:latin typeface="Courier New" charset="0"/>
              </a:rPr>
              <a:t>'hello' # five characters: h, e, l, l, o</a:t>
            </a:r>
          </a:p>
          <a:p>
            <a:r>
              <a:rPr lang="en-US" sz="1800" b="0">
                <a:solidFill>
                  <a:srgbClr val="000000"/>
                </a:solidFill>
                <a:latin typeface="Courier New" charset="0"/>
              </a:rPr>
              <a:t>'don\'t' # five characters: d, o, n, single-quote, t</a:t>
            </a:r>
          </a:p>
          <a:p>
            <a:r>
              <a:rPr lang="en-US" sz="1800" b="0">
                <a:solidFill>
                  <a:srgbClr val="000000"/>
                </a:solidFill>
                <a:latin typeface="Courier New" charset="0"/>
              </a:rPr>
              <a:t>'' # the null string (no characters)</a:t>
            </a:r>
          </a:p>
          <a:p>
            <a:r>
              <a:rPr lang="en-US" sz="1800" b="0">
                <a:solidFill>
                  <a:srgbClr val="000000"/>
                </a:solidFill>
                <a:latin typeface="Courier New" charset="0"/>
              </a:rPr>
              <a:t>'silly\\me' # silly, followed by backslash, followed by me</a:t>
            </a:r>
          </a:p>
          <a:p>
            <a:r>
              <a:rPr lang="en-US" sz="1800" b="0">
                <a:solidFill>
                  <a:srgbClr val="000000"/>
                </a:solidFill>
                <a:latin typeface="Courier New" charset="0"/>
              </a:rPr>
              <a:t>'hello\n' # hello followed by backslash followed by n</a:t>
            </a:r>
          </a:p>
          <a:p>
            <a:r>
              <a:rPr lang="en-US" sz="1800" b="0">
                <a:solidFill>
                  <a:srgbClr val="000000"/>
                </a:solidFill>
                <a:latin typeface="Courier New" charset="0"/>
              </a:rPr>
              <a:t>'hello</a:t>
            </a:r>
          </a:p>
          <a:p>
            <a:r>
              <a:rPr lang="en-US" sz="1800" b="0">
                <a:solidFill>
                  <a:srgbClr val="000000"/>
                </a:solidFill>
                <a:latin typeface="Courier New" charset="0"/>
              </a:rPr>
              <a:t>there' # hello, newline, there (11 characters total)</a:t>
            </a:r>
            <a:endParaRPr lang="en-US" sz="1600" b="0">
              <a:solidFill>
                <a:srgbClr val="000000"/>
              </a:solidFill>
              <a:latin typeface="Courier New" charset="0"/>
            </a:endParaRPr>
          </a:p>
        </p:txBody>
      </p:sp>
    </p:spTree>
    <p:extLst>
      <p:ext uri="{BB962C8B-B14F-4D97-AF65-F5344CB8AC3E}">
        <p14:creationId xmlns:p14="http://schemas.microsoft.com/office/powerpoint/2010/main" val="414765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09600"/>
            <a:ext cx="1347394" cy="461665"/>
          </a:xfrm>
          <a:prstGeom prst="rect">
            <a:avLst/>
          </a:prstGeom>
          <a:noFill/>
        </p:spPr>
        <p:txBody>
          <a:bodyPr wrap="none" rtlCol="0">
            <a:spAutoFit/>
          </a:bodyPr>
          <a:lstStyle/>
          <a:p>
            <a:r>
              <a:rPr lang="en-US" dirty="0" smtClean="0"/>
              <a:t>Example</a:t>
            </a:r>
            <a:endParaRPr lang="en-US" dirty="0"/>
          </a:p>
        </p:txBody>
      </p:sp>
      <p:sp>
        <p:nvSpPr>
          <p:cNvPr id="6" name="TextBox 5"/>
          <p:cNvSpPr txBox="1"/>
          <p:nvPr/>
        </p:nvSpPr>
        <p:spPr>
          <a:xfrm>
            <a:off x="228600" y="4572000"/>
            <a:ext cx="6828011" cy="830997"/>
          </a:xfrm>
          <a:prstGeom prst="rect">
            <a:avLst/>
          </a:prstGeom>
          <a:noFill/>
        </p:spPr>
        <p:txBody>
          <a:bodyPr wrap="none" rtlCol="0">
            <a:spAutoFit/>
          </a:bodyPr>
          <a:lstStyle/>
          <a:p>
            <a:r>
              <a:rPr lang="en-US" dirty="0" smtClean="0"/>
              <a:t>Go through </a:t>
            </a:r>
            <a:r>
              <a:rPr lang="en-US" dirty="0" smtClean="0">
                <a:hlinkClick r:id="rId2"/>
              </a:rPr>
              <a:t>class2.pl </a:t>
            </a:r>
            <a:r>
              <a:rPr lang="en-US" dirty="0" smtClean="0"/>
              <a:t/>
            </a:r>
            <a:br>
              <a:rPr lang="en-US" dirty="0" smtClean="0"/>
            </a:br>
            <a:r>
              <a:rPr lang="en-US" dirty="0" smtClean="0"/>
              <a:t>http://gogarten.uconn.edu/mcb5472_2012/class2.pl  </a:t>
            </a:r>
            <a:endParaRPr lang="en-US" dirty="0"/>
          </a:p>
        </p:txBody>
      </p:sp>
      <p:pic>
        <p:nvPicPr>
          <p:cNvPr id="2" name="Picture 1"/>
          <p:cNvPicPr>
            <a:picLocks noChangeAspect="1"/>
          </p:cNvPicPr>
          <p:nvPr/>
        </p:nvPicPr>
        <p:blipFill>
          <a:blip r:embed="rId3"/>
          <a:stretch>
            <a:fillRect/>
          </a:stretch>
        </p:blipFill>
        <p:spPr>
          <a:xfrm>
            <a:off x="762000" y="1295400"/>
            <a:ext cx="6553200" cy="2705100"/>
          </a:xfrm>
          <a:prstGeom prst="rect">
            <a:avLst/>
          </a:prstGeom>
        </p:spPr>
      </p:pic>
    </p:spTree>
    <p:extLst>
      <p:ext uri="{BB962C8B-B14F-4D97-AF65-F5344CB8AC3E}">
        <p14:creationId xmlns:p14="http://schemas.microsoft.com/office/powerpoint/2010/main" val="35167654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152400"/>
            <a:ext cx="7772400" cy="1143000"/>
          </a:xfrm>
        </p:spPr>
        <p:txBody>
          <a:bodyPr/>
          <a:lstStyle/>
          <a:p>
            <a:pPr algn="l" eaLnBrk="1" hangingPunct="1"/>
            <a:r>
              <a:rPr lang="en-US"/>
              <a:t>Databanks (A)</a:t>
            </a:r>
          </a:p>
        </p:txBody>
      </p:sp>
      <p:sp>
        <p:nvSpPr>
          <p:cNvPr id="53251" name="Rectangle 8"/>
          <p:cNvSpPr>
            <a:spLocks noChangeArrowheads="1"/>
          </p:cNvSpPr>
          <p:nvPr/>
        </p:nvSpPr>
        <p:spPr bwMode="auto">
          <a:xfrm>
            <a:off x="2400300" y="3181350"/>
            <a:ext cx="9144000" cy="0"/>
          </a:xfrm>
          <a:prstGeom prst="rect">
            <a:avLst/>
          </a:prstGeom>
          <a:noFill/>
          <a:ln w="9525">
            <a:noFill/>
            <a:miter lim="800000"/>
            <a:headEnd/>
            <a:tailEnd/>
          </a:ln>
        </p:spPr>
        <p:txBody>
          <a:bodyPr>
            <a:prstTxWarp prst="textNoShape">
              <a:avLst/>
            </a:prstTxWarp>
            <a:spAutoFit/>
          </a:bodyPr>
          <a:lstStyle/>
          <a:p>
            <a:endParaRPr lang="en-US"/>
          </a:p>
        </p:txBody>
      </p:sp>
      <p:pic>
        <p:nvPicPr>
          <p:cNvPr id="53252" name="Picture 7" descr="C:\Documents and Settings\J. Peter Gogarten\My Documents\webpage\gogarten.uconn.edu working copy\mcb221\entrez.gif"/>
          <p:cNvPicPr>
            <a:picLocks noChangeAspect="1" noChangeArrowheads="1"/>
          </p:cNvPicPr>
          <p:nvPr/>
        </p:nvPicPr>
        <p:blipFill>
          <a:blip r:embed="rId3"/>
          <a:srcRect/>
          <a:stretch>
            <a:fillRect/>
          </a:stretch>
        </p:blipFill>
        <p:spPr bwMode="auto">
          <a:xfrm>
            <a:off x="609600" y="1143000"/>
            <a:ext cx="6248400" cy="712788"/>
          </a:xfrm>
          <a:prstGeom prst="rect">
            <a:avLst/>
          </a:prstGeom>
          <a:noFill/>
          <a:ln w="9525">
            <a:noFill/>
            <a:miter lim="800000"/>
            <a:headEnd/>
            <a:tailEnd/>
          </a:ln>
        </p:spPr>
      </p:pic>
      <p:sp>
        <p:nvSpPr>
          <p:cNvPr id="53253" name="Rectangle 10"/>
          <p:cNvSpPr>
            <a:spLocks noChangeArrowheads="1"/>
          </p:cNvSpPr>
          <p:nvPr/>
        </p:nvSpPr>
        <p:spPr bwMode="auto">
          <a:xfrm>
            <a:off x="304800" y="1890713"/>
            <a:ext cx="8534400" cy="1552575"/>
          </a:xfrm>
          <a:prstGeom prst="rect">
            <a:avLst/>
          </a:prstGeom>
          <a:noFill/>
          <a:ln w="9525">
            <a:noFill/>
            <a:miter lim="800000"/>
            <a:headEnd/>
            <a:tailEnd/>
          </a:ln>
        </p:spPr>
        <p:txBody>
          <a:bodyPr>
            <a:prstTxWarp prst="textNoShape">
              <a:avLst/>
            </a:prstTxWarp>
            <a:spAutoFit/>
          </a:bodyPr>
          <a:lstStyle/>
          <a:p>
            <a:r>
              <a:rPr lang="en-US">
                <a:ea typeface="Times New Roman" charset="0"/>
                <a:cs typeface="Times New Roman" charset="0"/>
                <a:hlinkClick r:id="rId4"/>
              </a:rPr>
              <a:t>NCBI</a:t>
            </a:r>
            <a:r>
              <a:rPr lang="en-US">
                <a:ea typeface="Times New Roman" charset="0"/>
                <a:cs typeface="Times New Roman" charset="0"/>
              </a:rPr>
              <a:t> </a:t>
            </a:r>
            <a:r>
              <a:rPr lang="en-US" b="0">
                <a:ea typeface="Times New Roman" charset="0"/>
                <a:cs typeface="Times New Roman" charset="0"/>
              </a:rPr>
              <a:t>(National Center for Biotechnology Information) is a home for many public biological databases (see an older diagram below). All of the databases are </a:t>
            </a:r>
            <a:r>
              <a:rPr lang="en-US" b="0">
                <a:solidFill>
                  <a:srgbClr val="FF0000"/>
                </a:solidFill>
                <a:ea typeface="Times New Roman" charset="0"/>
                <a:cs typeface="Times New Roman" charset="0"/>
              </a:rPr>
              <a:t>interlinked</a:t>
            </a:r>
            <a:r>
              <a:rPr lang="en-US" b="0">
                <a:ea typeface="Times New Roman" charset="0"/>
                <a:cs typeface="Times New Roman" charset="0"/>
              </a:rPr>
              <a:t>, and they all have common search and retrieval system - </a:t>
            </a:r>
            <a:r>
              <a:rPr lang="en-US">
                <a:ea typeface="Times New Roman" charset="0"/>
                <a:cs typeface="Times New Roman" charset="0"/>
                <a:hlinkClick r:id="rId5"/>
              </a:rPr>
              <a:t>Entrez</a:t>
            </a:r>
            <a:r>
              <a:rPr lang="en-US" b="0">
                <a:ea typeface="Times New Roman" charset="0"/>
                <a:cs typeface="Times New Roman" charset="0"/>
              </a:rPr>
              <a:t>. </a:t>
            </a:r>
            <a:endParaRPr lang="en-US" b="0"/>
          </a:p>
        </p:txBody>
      </p:sp>
      <p:sp>
        <p:nvSpPr>
          <p:cNvPr id="53254" name="Rectangle 12"/>
          <p:cNvSpPr>
            <a:spLocks noChangeArrowheads="1"/>
          </p:cNvSpPr>
          <p:nvPr/>
        </p:nvSpPr>
        <p:spPr bwMode="auto">
          <a:xfrm>
            <a:off x="3071813" y="2476500"/>
            <a:ext cx="9144000" cy="0"/>
          </a:xfrm>
          <a:prstGeom prst="rect">
            <a:avLst/>
          </a:prstGeom>
          <a:noFill/>
          <a:ln w="9525">
            <a:noFill/>
            <a:miter lim="800000"/>
            <a:headEnd/>
            <a:tailEnd/>
          </a:ln>
        </p:spPr>
        <p:txBody>
          <a:bodyPr>
            <a:prstTxWarp prst="textNoShape">
              <a:avLst/>
            </a:prstTxWarp>
            <a:spAutoFit/>
          </a:bodyPr>
          <a:lstStyle/>
          <a:p>
            <a:endParaRPr lang="en-US"/>
          </a:p>
        </p:txBody>
      </p:sp>
      <p:pic>
        <p:nvPicPr>
          <p:cNvPr id="53255" name="Picture 11" descr="http://www.ncbi.nlm.nih.gov/Database/Gifs/entrez_map.gif"/>
          <p:cNvPicPr>
            <a:picLocks noChangeAspect="1" noChangeArrowheads="1"/>
          </p:cNvPicPr>
          <p:nvPr/>
        </p:nvPicPr>
        <p:blipFill>
          <a:blip r:embed="rId6"/>
          <a:srcRect/>
          <a:stretch>
            <a:fillRect/>
          </a:stretch>
        </p:blipFill>
        <p:spPr bwMode="auto">
          <a:xfrm>
            <a:off x="4114800" y="3429000"/>
            <a:ext cx="4800600" cy="3046413"/>
          </a:xfrm>
          <a:prstGeom prst="rect">
            <a:avLst/>
          </a:prstGeom>
          <a:noFill/>
          <a:ln w="9525">
            <a:noFill/>
            <a:miter lim="800000"/>
            <a:headEnd/>
            <a:tailEnd/>
          </a:ln>
        </p:spPr>
      </p:pic>
      <p:sp>
        <p:nvSpPr>
          <p:cNvPr id="53256" name="Text Box 13"/>
          <p:cNvSpPr txBox="1">
            <a:spLocks noChangeArrowheads="1"/>
          </p:cNvSpPr>
          <p:nvPr/>
        </p:nvSpPr>
        <p:spPr bwMode="auto">
          <a:xfrm>
            <a:off x="152400" y="5257800"/>
            <a:ext cx="3505200" cy="830997"/>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b="0" dirty="0" smtClean="0">
                <a:ea typeface="Times New Roman" charset="0"/>
                <a:cs typeface="Times New Roman" charset="0"/>
              </a:rPr>
              <a:t>A listing of databases </a:t>
            </a:r>
            <a:r>
              <a:rPr lang="en-US" b="0" dirty="0">
                <a:ea typeface="Times New Roman" charset="0"/>
                <a:cs typeface="Times New Roman" charset="0"/>
              </a:rPr>
              <a:t>in ENTRZ is </a:t>
            </a:r>
            <a:r>
              <a:rPr lang="en-US" b="0" dirty="0">
                <a:ea typeface="Times New Roman" charset="0"/>
                <a:cs typeface="Times New Roman" charset="0"/>
                <a:hlinkClick r:id="rId7"/>
              </a:rPr>
              <a:t>here.</a:t>
            </a:r>
            <a:r>
              <a:rPr lang="en-US" b="0" dirty="0">
                <a:ea typeface="Times New Roman" charset="0"/>
                <a:cs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52400" y="152400"/>
            <a:ext cx="7772400" cy="1143000"/>
          </a:xfrm>
        </p:spPr>
        <p:txBody>
          <a:bodyPr/>
          <a:lstStyle/>
          <a:p>
            <a:pPr algn="l" eaLnBrk="1" hangingPunct="1"/>
            <a:r>
              <a:rPr lang="en-US"/>
              <a:t>Entrez / Pubmed,  continued</a:t>
            </a:r>
          </a:p>
        </p:txBody>
      </p:sp>
      <p:sp>
        <p:nvSpPr>
          <p:cNvPr id="55299" name="Rectangle 3"/>
          <p:cNvSpPr>
            <a:spLocks noChangeArrowheads="1"/>
          </p:cNvSpPr>
          <p:nvPr/>
        </p:nvSpPr>
        <p:spPr bwMode="auto">
          <a:xfrm>
            <a:off x="228600" y="1447800"/>
            <a:ext cx="8229600" cy="2862322"/>
          </a:xfrm>
          <a:prstGeom prst="rect">
            <a:avLst/>
          </a:prstGeom>
          <a:noFill/>
          <a:ln w="9525">
            <a:noFill/>
            <a:miter lim="800000"/>
            <a:headEnd/>
            <a:tailEnd/>
          </a:ln>
        </p:spPr>
        <p:txBody>
          <a:bodyPr>
            <a:prstTxWarp prst="textNoShape">
              <a:avLst/>
            </a:prstTxWarp>
            <a:spAutoFit/>
          </a:bodyPr>
          <a:lstStyle/>
          <a:p>
            <a:pPr marL="176213" indent="-176213">
              <a:buFontTx/>
              <a:buChar char="•"/>
            </a:pPr>
            <a:r>
              <a:rPr lang="en-US" sz="2000" b="0" dirty="0">
                <a:ea typeface="Times New Roman" charset="0"/>
                <a:cs typeface="Times New Roman" charset="0"/>
              </a:rPr>
              <a:t>An  interactive </a:t>
            </a:r>
            <a:r>
              <a:rPr lang="en-US" sz="2000" b="0" dirty="0" err="1">
                <a:ea typeface="Times New Roman" charset="0"/>
                <a:cs typeface="Times New Roman" charset="0"/>
              </a:rPr>
              <a:t>Pubmed</a:t>
            </a:r>
            <a:r>
              <a:rPr lang="en-US" sz="2000" b="0" dirty="0">
                <a:ea typeface="Times New Roman" charset="0"/>
                <a:cs typeface="Times New Roman" charset="0"/>
              </a:rPr>
              <a:t> tutorial click </a:t>
            </a:r>
            <a:r>
              <a:rPr lang="en-US" sz="2000" b="0" dirty="0">
                <a:ea typeface="Times New Roman" charset="0"/>
                <a:cs typeface="Times New Roman" charset="0"/>
                <a:hlinkClick r:id="rId3"/>
              </a:rPr>
              <a:t>here</a:t>
            </a:r>
            <a:r>
              <a:rPr lang="en-US" sz="2000" b="0" dirty="0">
                <a:ea typeface="Times New Roman" charset="0"/>
                <a:cs typeface="Times New Roman" charset="0"/>
              </a:rPr>
              <a:t>. </a:t>
            </a:r>
          </a:p>
          <a:p>
            <a:pPr marL="176213" indent="-176213">
              <a:buFontTx/>
              <a:buChar char="•"/>
            </a:pPr>
            <a:r>
              <a:rPr lang="en-US" sz="2000" b="0" dirty="0">
                <a:ea typeface="Times New Roman" charset="0"/>
                <a:cs typeface="Times New Roman" charset="0"/>
              </a:rPr>
              <a:t>An </a:t>
            </a:r>
            <a:r>
              <a:rPr lang="en-US" sz="2000" b="0" dirty="0" err="1">
                <a:ea typeface="Times New Roman" charset="0"/>
                <a:cs typeface="Times New Roman" charset="0"/>
              </a:rPr>
              <a:t>Entrez</a:t>
            </a:r>
            <a:r>
              <a:rPr lang="en-US" sz="2000" b="0" dirty="0">
                <a:ea typeface="Times New Roman" charset="0"/>
                <a:cs typeface="Times New Roman" charset="0"/>
              </a:rPr>
              <a:t> tutorial (non interactive) is </a:t>
            </a:r>
            <a:r>
              <a:rPr lang="en-US" sz="2000" b="0" dirty="0">
                <a:ea typeface="Times New Roman" charset="0"/>
                <a:cs typeface="Times New Roman" charset="0"/>
                <a:hlinkClick r:id="rId4"/>
              </a:rPr>
              <a:t>here</a:t>
            </a:r>
            <a:r>
              <a:rPr lang="en-US" sz="2000" b="0" dirty="0">
                <a:ea typeface="Times New Roman" charset="0"/>
                <a:cs typeface="Times New Roman" charset="0"/>
              </a:rPr>
              <a:t> </a:t>
            </a:r>
          </a:p>
          <a:p>
            <a:pPr marL="176213" indent="-176213">
              <a:buFontTx/>
              <a:buChar char="•"/>
            </a:pPr>
            <a:r>
              <a:rPr lang="en-US" sz="2000" b="0" dirty="0">
                <a:ea typeface="Times New Roman" charset="0"/>
                <a:cs typeface="Times New Roman" charset="0"/>
              </a:rPr>
              <a:t>Use Boolean operators (</a:t>
            </a:r>
            <a:r>
              <a:rPr lang="en-US" sz="2000" dirty="0">
                <a:ea typeface="Times New Roman" charset="0"/>
                <a:cs typeface="Times New Roman" charset="0"/>
              </a:rPr>
              <a:t>AND</a:t>
            </a:r>
            <a:r>
              <a:rPr lang="en-US" sz="2000" b="0" dirty="0">
                <a:ea typeface="Times New Roman" charset="0"/>
                <a:cs typeface="Times New Roman" charset="0"/>
              </a:rPr>
              <a:t>, </a:t>
            </a:r>
            <a:r>
              <a:rPr lang="en-US" sz="2000" dirty="0">
                <a:ea typeface="Times New Roman" charset="0"/>
                <a:cs typeface="Times New Roman" charset="0"/>
              </a:rPr>
              <a:t>OR</a:t>
            </a:r>
            <a:r>
              <a:rPr lang="en-US" sz="2000" b="0" dirty="0">
                <a:ea typeface="Times New Roman" charset="0"/>
                <a:cs typeface="Times New Roman" charset="0"/>
              </a:rPr>
              <a:t>, </a:t>
            </a:r>
            <a:r>
              <a:rPr lang="en-US" sz="2000" dirty="0">
                <a:ea typeface="Times New Roman" charset="0"/>
                <a:cs typeface="Times New Roman" charset="0"/>
              </a:rPr>
              <a:t>NOT</a:t>
            </a:r>
            <a:r>
              <a:rPr lang="en-US" sz="2000" b="0" dirty="0">
                <a:ea typeface="Times New Roman" charset="0"/>
                <a:cs typeface="Times New Roman" charset="0"/>
              </a:rPr>
              <a:t>) to perform advanced searches. </a:t>
            </a:r>
            <a:br>
              <a:rPr lang="en-US" sz="2000" b="0" dirty="0">
                <a:ea typeface="Times New Roman" charset="0"/>
                <a:cs typeface="Times New Roman" charset="0"/>
              </a:rPr>
            </a:br>
            <a:r>
              <a:rPr lang="en-US" sz="2000" b="0" dirty="0">
                <a:ea typeface="Times New Roman" charset="0"/>
                <a:cs typeface="Times New Roman" charset="0"/>
                <a:hlinkClick r:id="rId5"/>
              </a:rPr>
              <a:t>Here</a:t>
            </a:r>
            <a:r>
              <a:rPr lang="en-US" sz="2000" b="0" dirty="0">
                <a:ea typeface="Times New Roman" charset="0"/>
                <a:cs typeface="Times New Roman" charset="0"/>
              </a:rPr>
              <a:t> is an explanation of the Boolean operators from the Library of Congress Help Page. </a:t>
            </a:r>
          </a:p>
          <a:p>
            <a:pPr marL="176213" indent="-176213">
              <a:buFontTx/>
              <a:buChar char="•"/>
            </a:pPr>
            <a:endParaRPr lang="en-US" sz="2000" b="0" dirty="0">
              <a:ea typeface="Times New Roman" charset="0"/>
              <a:cs typeface="Times New Roman" charset="0"/>
            </a:endParaRPr>
          </a:p>
          <a:p>
            <a:pPr marL="176213" indent="-176213" eaLnBrk="0" hangingPunct="0">
              <a:buFontTx/>
              <a:buChar char="•"/>
            </a:pPr>
            <a:r>
              <a:rPr lang="en-US" sz="2000" b="0" dirty="0">
                <a:ea typeface="Times New Roman" charset="0"/>
                <a:cs typeface="Times New Roman" charset="0"/>
              </a:rPr>
              <a:t>Explore features of </a:t>
            </a:r>
            <a:r>
              <a:rPr lang="en-US" sz="2000" b="0" dirty="0">
                <a:ea typeface="Times New Roman" charset="0"/>
                <a:cs typeface="Times New Roman" charset="0"/>
                <a:hlinkClick r:id="rId6"/>
              </a:rPr>
              <a:t>Entrez </a:t>
            </a:r>
            <a:r>
              <a:rPr lang="en-US" sz="2000" b="0" dirty="0">
                <a:ea typeface="Times New Roman" charset="0"/>
                <a:cs typeface="Times New Roman" charset="0"/>
              </a:rPr>
              <a:t>interface: </a:t>
            </a:r>
            <a:br>
              <a:rPr lang="en-US" sz="2000" b="0" dirty="0">
                <a:ea typeface="Times New Roman" charset="0"/>
                <a:cs typeface="Times New Roman" charset="0"/>
              </a:rPr>
            </a:br>
            <a:r>
              <a:rPr lang="en-US" sz="2000" dirty="0">
                <a:ea typeface="Times New Roman" charset="0"/>
                <a:cs typeface="Times New Roman" charset="0"/>
              </a:rPr>
              <a:t>Limits</a:t>
            </a:r>
            <a:r>
              <a:rPr lang="en-US" sz="2000" b="0" dirty="0">
                <a:ea typeface="Times New Roman" charset="0"/>
                <a:cs typeface="Times New Roman" charset="0"/>
              </a:rPr>
              <a:t>, </a:t>
            </a:r>
            <a:r>
              <a:rPr lang="en-US" sz="2000" dirty="0">
                <a:ea typeface="Times New Roman" charset="0"/>
                <a:cs typeface="Times New Roman" charset="0"/>
              </a:rPr>
              <a:t>Index</a:t>
            </a:r>
            <a:r>
              <a:rPr lang="en-US" sz="2000" b="0" dirty="0">
                <a:ea typeface="Times New Roman" charset="0"/>
                <a:cs typeface="Times New Roman" charset="0"/>
              </a:rPr>
              <a:t>, </a:t>
            </a:r>
            <a:r>
              <a:rPr lang="en-US" sz="2000" dirty="0">
                <a:ea typeface="Times New Roman" charset="0"/>
                <a:cs typeface="Times New Roman" charset="0"/>
              </a:rPr>
              <a:t>History</a:t>
            </a:r>
            <a:r>
              <a:rPr lang="en-US" sz="2000" b="0" dirty="0">
                <a:ea typeface="Times New Roman" charset="0"/>
                <a:cs typeface="Times New Roman" charset="0"/>
              </a:rPr>
              <a:t>, and </a:t>
            </a:r>
            <a:r>
              <a:rPr lang="en-US" sz="2000" dirty="0">
                <a:ea typeface="Times New Roman" charset="0"/>
                <a:cs typeface="Times New Roman" charset="0"/>
              </a:rPr>
              <a:t>Clipboard</a:t>
            </a:r>
            <a:r>
              <a:rPr lang="en-US" sz="2000" b="0" dirty="0">
                <a:ea typeface="Times New Roman" charset="0"/>
                <a:cs typeface="Times New Roman" charset="0"/>
              </a:rPr>
              <a:t>. </a:t>
            </a:r>
          </a:p>
          <a:p>
            <a:pPr eaLnBrk="0" hangingPunct="0"/>
            <a:endParaRPr lang="en-US" sz="2000" b="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3400" y="0"/>
            <a:ext cx="7772400" cy="1143000"/>
          </a:xfrm>
        </p:spPr>
        <p:txBody>
          <a:bodyPr/>
          <a:lstStyle/>
          <a:p>
            <a:pPr algn="l" eaLnBrk="1" hangingPunct="1"/>
            <a:r>
              <a:rPr lang="en-US" sz="3200" b="1">
                <a:solidFill>
                  <a:srgbClr val="800080"/>
                </a:solidFill>
              </a:rPr>
              <a:t>Other Literature databanks</a:t>
            </a:r>
            <a:r>
              <a:rPr lang="en-US" sz="3200"/>
              <a:t> </a:t>
            </a:r>
            <a:r>
              <a:rPr lang="en-US" sz="3200" b="1">
                <a:solidFill>
                  <a:srgbClr val="800080"/>
                </a:solidFill>
              </a:rPr>
              <a:t>and Services</a:t>
            </a:r>
          </a:p>
        </p:txBody>
      </p:sp>
      <p:sp>
        <p:nvSpPr>
          <p:cNvPr id="57347" name="Rectangle 3"/>
          <p:cNvSpPr>
            <a:spLocks noChangeArrowheads="1"/>
          </p:cNvSpPr>
          <p:nvPr/>
        </p:nvSpPr>
        <p:spPr bwMode="auto">
          <a:xfrm>
            <a:off x="533400" y="1295400"/>
            <a:ext cx="7772400" cy="5262979"/>
          </a:xfrm>
          <a:prstGeom prst="rect">
            <a:avLst/>
          </a:prstGeom>
          <a:noFill/>
          <a:ln w="9525">
            <a:noFill/>
            <a:miter lim="800000"/>
            <a:headEnd/>
            <a:tailEnd/>
          </a:ln>
        </p:spPr>
        <p:txBody>
          <a:bodyPr>
            <a:prstTxWarp prst="textNoShape">
              <a:avLst/>
            </a:prstTxWarp>
            <a:spAutoFit/>
          </a:bodyPr>
          <a:lstStyle/>
          <a:p>
            <a:pPr eaLnBrk="0" hangingPunct="0"/>
            <a:r>
              <a:rPr lang="en-US" b="0" dirty="0">
                <a:ea typeface="Times New Roman" charset="0"/>
                <a:cs typeface="Times New Roman" charset="0"/>
              </a:rPr>
              <a:t>While </a:t>
            </a:r>
            <a:r>
              <a:rPr lang="en-US" b="0" dirty="0" err="1">
                <a:ea typeface="Times New Roman" charset="0"/>
                <a:cs typeface="Times New Roman" charset="0"/>
              </a:rPr>
              <a:t>Pubmed</a:t>
            </a:r>
            <a:r>
              <a:rPr lang="en-US" b="0" dirty="0">
                <a:ea typeface="Times New Roman" charset="0"/>
                <a:cs typeface="Times New Roman" charset="0"/>
              </a:rPr>
              <a:t> is incorporating more and more non-medical literature, there might still be gaps in the coverage. Alternatives are local services offered at the UConn libraries. </a:t>
            </a:r>
            <a:endParaRPr lang="en-US" b="0" dirty="0" smtClean="0">
              <a:ea typeface="Times New Roman" charset="0"/>
              <a:cs typeface="Times New Roman" charset="0"/>
            </a:endParaRPr>
          </a:p>
          <a:p>
            <a:pPr eaLnBrk="0" hangingPunct="0"/>
            <a:r>
              <a:rPr lang="en-US" b="0" dirty="0">
                <a:ea typeface="Times New Roman" charset="0"/>
                <a:cs typeface="Times New Roman" charset="0"/>
                <a:hlinkClick r:id="rId3"/>
              </a:rPr>
              <a:t>http://rdl.lib.uconn.edu/</a:t>
            </a:r>
            <a:r>
              <a:rPr lang="en-US" b="0" dirty="0" smtClean="0">
                <a:ea typeface="Times New Roman" charset="0"/>
                <a:cs typeface="Times New Roman" charset="0"/>
                <a:hlinkClick r:id="rId3"/>
              </a:rPr>
              <a:t>byTitle.php</a:t>
            </a:r>
            <a:endParaRPr lang="en-US" b="0" dirty="0" smtClean="0">
              <a:ea typeface="Times New Roman" charset="0"/>
              <a:cs typeface="Times New Roman" charset="0"/>
            </a:endParaRPr>
          </a:p>
          <a:p>
            <a:pPr eaLnBrk="0" hangingPunct="0"/>
            <a:endParaRPr lang="en-US" b="0" dirty="0">
              <a:ea typeface="Times New Roman" charset="0"/>
              <a:cs typeface="Times New Roman" charset="0"/>
            </a:endParaRPr>
          </a:p>
          <a:p>
            <a:pPr eaLnBrk="0" hangingPunct="0"/>
            <a:r>
              <a:rPr lang="en-US" b="0" dirty="0" smtClean="0">
                <a:ea typeface="Times New Roman" charset="0"/>
                <a:cs typeface="Times New Roman" charset="0"/>
              </a:rPr>
              <a:t>The </a:t>
            </a:r>
            <a:r>
              <a:rPr lang="en-US" b="0" dirty="0">
                <a:ea typeface="Times New Roman" charset="0"/>
                <a:cs typeface="Times New Roman" charset="0"/>
              </a:rPr>
              <a:t>"Web of Science" database gives access to the Science Citation Index: a database that tracks cited references in journals. Note that these resources are restricted to UConn domain, so you either need to access it from a campus computer or through </a:t>
            </a:r>
            <a:r>
              <a:rPr lang="en-US" b="0" dirty="0" smtClean="0">
                <a:ea typeface="Times New Roman" charset="0"/>
                <a:cs typeface="Times New Roman" charset="0"/>
              </a:rPr>
              <a:t>a proxy </a:t>
            </a:r>
            <a:r>
              <a:rPr lang="en-US" b="0" dirty="0">
                <a:ea typeface="Times New Roman" charset="0"/>
                <a:cs typeface="Times New Roman" charset="0"/>
              </a:rPr>
              <a:t>account. </a:t>
            </a:r>
            <a:endParaRPr lang="en-US" b="0" dirty="0" smtClean="0">
              <a:ea typeface="Times New Roman" charset="0"/>
              <a:cs typeface="Times New Roman" charset="0"/>
            </a:endParaRPr>
          </a:p>
          <a:p>
            <a:pPr eaLnBrk="0" hangingPunct="0"/>
            <a:endParaRPr lang="en-US" b="0" dirty="0">
              <a:ea typeface="Times New Roman" charset="0"/>
              <a:cs typeface="Times New Roman" charset="0"/>
            </a:endParaRPr>
          </a:p>
          <a:p>
            <a:pPr eaLnBrk="0" hangingPunct="0"/>
            <a:r>
              <a:rPr lang="en-US" b="0" dirty="0" smtClean="0">
                <a:ea typeface="Times New Roman" charset="0"/>
                <a:cs typeface="Times New Roman" charset="0"/>
              </a:rPr>
              <a:t>However, the new Google Scholar system is about as complete as the fee for service sites (check </a:t>
            </a:r>
            <a:r>
              <a:rPr lang="en-US" b="0" dirty="0" smtClean="0">
                <a:ea typeface="Times New Roman" charset="0"/>
                <a:cs typeface="Times New Roman" charset="0"/>
                <a:hlinkClick r:id="rId4"/>
              </a:rPr>
              <a:t>here</a:t>
            </a:r>
            <a:r>
              <a:rPr lang="en-US" b="0" dirty="0" smtClean="0">
                <a:ea typeface="Times New Roman" charset="0"/>
                <a:cs typeface="Times New Roman" charset="0"/>
              </a:rPr>
              <a:t>)</a:t>
            </a:r>
            <a:endParaRPr lang="en-US" b="0" dirty="0">
              <a:ea typeface="Times New Roman" charset="0"/>
              <a:cs typeface="Times New Roman" charset="0"/>
            </a:endParaRPr>
          </a:p>
          <a:p>
            <a:pPr eaLnBrk="0" hangingPunct="0"/>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t>Search Robots </a:t>
            </a:r>
          </a:p>
        </p:txBody>
      </p:sp>
      <p:sp>
        <p:nvSpPr>
          <p:cNvPr id="59395" name="Rectangle 4"/>
          <p:cNvSpPr>
            <a:spLocks noChangeArrowheads="1"/>
          </p:cNvSpPr>
          <p:nvPr/>
        </p:nvSpPr>
        <p:spPr bwMode="auto">
          <a:xfrm>
            <a:off x="4252913" y="3101975"/>
            <a:ext cx="9144000" cy="0"/>
          </a:xfrm>
          <a:prstGeom prst="rect">
            <a:avLst/>
          </a:prstGeom>
          <a:noFill/>
          <a:ln w="9525">
            <a:noFill/>
            <a:miter lim="800000"/>
            <a:headEnd/>
            <a:tailEnd/>
          </a:ln>
        </p:spPr>
        <p:txBody>
          <a:bodyPr>
            <a:prstTxWarp prst="textNoShape">
              <a:avLst/>
            </a:prstTxWarp>
            <a:spAutoFit/>
          </a:bodyPr>
          <a:lstStyle/>
          <a:p>
            <a:endParaRPr lang="en-US"/>
          </a:p>
        </p:txBody>
      </p:sp>
      <p:pic>
        <p:nvPicPr>
          <p:cNvPr id="59396" name="Picture 3" descr="C:\Documents and Settings\J. Peter Gogarten\My Documents\webpage\gogarten.uconn.edu working copy\mcb221\pubcrawler.gif"/>
          <p:cNvPicPr>
            <a:picLocks noChangeAspect="1" noChangeArrowheads="1"/>
          </p:cNvPicPr>
          <p:nvPr/>
        </p:nvPicPr>
        <p:blipFill>
          <a:blip r:embed="rId3"/>
          <a:srcRect/>
          <a:stretch>
            <a:fillRect/>
          </a:stretch>
        </p:blipFill>
        <p:spPr bwMode="auto">
          <a:xfrm>
            <a:off x="762000" y="2011363"/>
            <a:ext cx="1531938" cy="1570037"/>
          </a:xfrm>
          <a:prstGeom prst="rect">
            <a:avLst/>
          </a:prstGeom>
          <a:noFill/>
          <a:ln w="9525">
            <a:noFill/>
            <a:miter lim="800000"/>
            <a:headEnd/>
            <a:tailEnd/>
          </a:ln>
        </p:spPr>
      </p:pic>
      <p:sp>
        <p:nvSpPr>
          <p:cNvPr id="59397" name="Rectangle 5"/>
          <p:cNvSpPr>
            <a:spLocks noChangeArrowheads="1"/>
          </p:cNvSpPr>
          <p:nvPr/>
        </p:nvSpPr>
        <p:spPr bwMode="auto">
          <a:xfrm>
            <a:off x="2819400" y="1905000"/>
            <a:ext cx="5486400" cy="2282825"/>
          </a:xfrm>
          <a:prstGeom prst="rect">
            <a:avLst/>
          </a:prstGeom>
          <a:noFill/>
          <a:ln w="9525">
            <a:noFill/>
            <a:miter lim="800000"/>
            <a:headEnd/>
            <a:tailEnd/>
          </a:ln>
        </p:spPr>
        <p:txBody>
          <a:bodyPr>
            <a:prstTxWarp prst="textNoShape">
              <a:avLst/>
            </a:prstTxWarp>
            <a:spAutoFit/>
          </a:bodyPr>
          <a:lstStyle/>
          <a:p>
            <a:r>
              <a:rPr lang="en-US" b="0">
                <a:ea typeface="Times New Roman" charset="0"/>
                <a:cs typeface="Times New Roman" charset="0"/>
                <a:hlinkClick r:id="rId4"/>
              </a:rPr>
              <a:t>PubCrawler</a:t>
            </a:r>
            <a:r>
              <a:rPr lang="en-US" b="0"/>
              <a:t> allows to run predefined literature searches. Results are written into a database and you are send an email, if there were new results.  NCBI now offers a similar service (see My NCBI (Chubby), check the tutorial).</a:t>
            </a:r>
          </a:p>
        </p:txBody>
      </p:sp>
      <p:sp>
        <p:nvSpPr>
          <p:cNvPr id="59398" name="Rectangle 7"/>
          <p:cNvSpPr>
            <a:spLocks noChangeArrowheads="1"/>
          </p:cNvSpPr>
          <p:nvPr/>
        </p:nvSpPr>
        <p:spPr bwMode="auto">
          <a:xfrm>
            <a:off x="4381500" y="3246438"/>
            <a:ext cx="9144000" cy="0"/>
          </a:xfrm>
          <a:prstGeom prst="rect">
            <a:avLst/>
          </a:prstGeom>
          <a:noFill/>
          <a:ln w="9525">
            <a:noFill/>
            <a:miter lim="800000"/>
            <a:headEnd/>
            <a:tailEnd/>
          </a:ln>
        </p:spPr>
        <p:txBody>
          <a:bodyPr>
            <a:prstTxWarp prst="textNoShape">
              <a:avLst/>
            </a:prstTxWarp>
            <a:spAutoFit/>
          </a:bodyPr>
          <a:lstStyle/>
          <a:p>
            <a:endParaRPr lang="en-US"/>
          </a:p>
        </p:txBody>
      </p:sp>
      <p:pic>
        <p:nvPicPr>
          <p:cNvPr id="59399" name="Picture 6" descr="C:\Documents and Settings\J. Peter Gogarten\My Documents\webpage\gogarten.uconn.edu working copy\mcb221\swiss_shop.gif"/>
          <p:cNvPicPr>
            <a:picLocks noChangeAspect="1" noChangeArrowheads="1"/>
          </p:cNvPicPr>
          <p:nvPr/>
        </p:nvPicPr>
        <p:blipFill>
          <a:blip r:embed="rId5"/>
          <a:srcRect/>
          <a:stretch>
            <a:fillRect/>
          </a:stretch>
        </p:blipFill>
        <p:spPr bwMode="auto">
          <a:xfrm>
            <a:off x="914400" y="4191000"/>
            <a:ext cx="1219200" cy="1168400"/>
          </a:xfrm>
          <a:prstGeom prst="rect">
            <a:avLst/>
          </a:prstGeom>
          <a:noFill/>
          <a:ln w="9525">
            <a:noFill/>
            <a:miter lim="800000"/>
            <a:headEnd/>
            <a:tailEnd/>
          </a:ln>
        </p:spPr>
      </p:pic>
      <p:sp>
        <p:nvSpPr>
          <p:cNvPr id="59400" name="Rectangle 8"/>
          <p:cNvSpPr>
            <a:spLocks noChangeArrowheads="1"/>
          </p:cNvSpPr>
          <p:nvPr/>
        </p:nvSpPr>
        <p:spPr bwMode="auto">
          <a:xfrm>
            <a:off x="2895600" y="4419600"/>
            <a:ext cx="4572000" cy="822325"/>
          </a:xfrm>
          <a:prstGeom prst="rect">
            <a:avLst/>
          </a:prstGeom>
          <a:noFill/>
          <a:ln w="9525">
            <a:noFill/>
            <a:miter lim="800000"/>
            <a:headEnd/>
            <a:tailEnd/>
          </a:ln>
        </p:spPr>
        <p:txBody>
          <a:bodyPr>
            <a:prstTxWarp prst="textNoShape">
              <a:avLst/>
            </a:prstTxWarp>
            <a:spAutoFit/>
          </a:bodyPr>
          <a:lstStyle/>
          <a:p>
            <a:r>
              <a:rPr lang="en-US" b="0">
                <a:ea typeface="Times New Roman" charset="0"/>
                <a:cs typeface="Times New Roman" charset="0"/>
                <a:hlinkClick r:id="rId6"/>
              </a:rPr>
              <a:t>Swiss-Shop</a:t>
            </a:r>
            <a:r>
              <a:rPr lang="en-US" b="0"/>
              <a:t> is offering the same service for proteins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304800"/>
            <a:ext cx="7772400" cy="1143000"/>
          </a:xfrm>
        </p:spPr>
        <p:txBody>
          <a:bodyPr/>
          <a:lstStyle/>
          <a:p>
            <a:pPr algn="l" eaLnBrk="1" hangingPunct="1"/>
            <a:r>
              <a:rPr lang="en-US" sz="3600"/>
              <a:t>Sequence and structure databanks</a:t>
            </a:r>
            <a:r>
              <a:rPr lang="en-US"/>
              <a:t> </a:t>
            </a:r>
          </a:p>
        </p:txBody>
      </p:sp>
      <p:sp>
        <p:nvSpPr>
          <p:cNvPr id="61443" name="Text Box 3"/>
          <p:cNvSpPr txBox="1">
            <a:spLocks noChangeArrowheads="1"/>
          </p:cNvSpPr>
          <p:nvPr/>
        </p:nvSpPr>
        <p:spPr bwMode="auto">
          <a:xfrm>
            <a:off x="457200" y="1295400"/>
            <a:ext cx="5930900" cy="822325"/>
          </a:xfrm>
          <a:prstGeom prst="rect">
            <a:avLst/>
          </a:prstGeom>
          <a:noFill/>
          <a:ln w="9525">
            <a:noFill/>
            <a:miter lim="800000"/>
            <a:headEnd/>
            <a:tailEnd/>
          </a:ln>
        </p:spPr>
        <p:txBody>
          <a:bodyPr wrap="none">
            <a:prstTxWarp prst="textNoShape">
              <a:avLst/>
            </a:prstTxWarp>
            <a:spAutoFit/>
          </a:bodyPr>
          <a:lstStyle/>
          <a:p>
            <a:r>
              <a:rPr lang="en-US" b="0"/>
              <a:t>can be divided into many different categories.  </a:t>
            </a:r>
          </a:p>
          <a:p>
            <a:r>
              <a:rPr lang="en-US" b="0"/>
              <a:t>One of the most important is  </a:t>
            </a:r>
          </a:p>
        </p:txBody>
      </p:sp>
      <p:sp>
        <p:nvSpPr>
          <p:cNvPr id="18436" name="Text Box 4"/>
          <p:cNvSpPr txBox="1">
            <a:spLocks noChangeArrowheads="1"/>
          </p:cNvSpPr>
          <p:nvPr/>
        </p:nvSpPr>
        <p:spPr bwMode="auto">
          <a:xfrm>
            <a:off x="609600" y="2514600"/>
            <a:ext cx="3825875" cy="4117975"/>
          </a:xfrm>
          <a:prstGeom prst="rect">
            <a:avLst/>
          </a:prstGeom>
          <a:noFill/>
          <a:ln w="9525">
            <a:solidFill>
              <a:schemeClr val="accent2"/>
            </a:solidFill>
            <a:miter lim="800000"/>
            <a:headEnd/>
            <a:tailEnd/>
          </a:ln>
        </p:spPr>
        <p:txBody>
          <a:bodyPr>
            <a:prstTxWarp prst="textNoShape">
              <a:avLst/>
            </a:prstTxWarp>
            <a:spAutoFit/>
          </a:bodyPr>
          <a:lstStyle/>
          <a:p>
            <a:r>
              <a:rPr lang="en-US" b="0"/>
              <a:t>Supervised databanks with gatekeeper.  Examples: </a:t>
            </a:r>
          </a:p>
          <a:p>
            <a:endParaRPr lang="en-US" b="0"/>
          </a:p>
          <a:p>
            <a:r>
              <a:rPr lang="en-US" b="0"/>
              <a:t>Swissprot</a:t>
            </a:r>
          </a:p>
          <a:p>
            <a:r>
              <a:rPr lang="en-US" b="0"/>
              <a:t>Refseq (at NCBI)</a:t>
            </a:r>
          </a:p>
          <a:p>
            <a:endParaRPr lang="en-US" b="0"/>
          </a:p>
          <a:p>
            <a:r>
              <a:rPr lang="en-US" b="0"/>
              <a:t>Entries are checked for accuracy.</a:t>
            </a:r>
          </a:p>
          <a:p>
            <a:r>
              <a:rPr lang="en-US" b="0"/>
              <a:t>+ more reliable annotations</a:t>
            </a:r>
          </a:p>
          <a:p>
            <a:r>
              <a:rPr lang="en-US" b="0"/>
              <a:t>-- frequently out of date</a:t>
            </a:r>
          </a:p>
          <a:p>
            <a:endParaRPr lang="en-US" b="0"/>
          </a:p>
        </p:txBody>
      </p:sp>
      <p:sp>
        <p:nvSpPr>
          <p:cNvPr id="18437" name="Text Box 5"/>
          <p:cNvSpPr txBox="1">
            <a:spLocks noChangeArrowheads="1"/>
          </p:cNvSpPr>
          <p:nvPr/>
        </p:nvSpPr>
        <p:spPr bwMode="auto">
          <a:xfrm>
            <a:off x="4876800" y="2514600"/>
            <a:ext cx="4114800" cy="4117975"/>
          </a:xfrm>
          <a:prstGeom prst="rect">
            <a:avLst/>
          </a:prstGeom>
          <a:noFill/>
          <a:ln w="9525">
            <a:solidFill>
              <a:schemeClr val="accent2"/>
            </a:solidFill>
            <a:miter lim="800000"/>
            <a:headEnd/>
            <a:tailEnd/>
          </a:ln>
        </p:spPr>
        <p:txBody>
          <a:bodyPr>
            <a:prstTxWarp prst="textNoShape">
              <a:avLst/>
            </a:prstTxWarp>
            <a:spAutoFit/>
          </a:bodyPr>
          <a:lstStyle/>
          <a:p>
            <a:r>
              <a:rPr lang="en-US" b="0"/>
              <a:t>Repositories without gatekeeper.  Examples: </a:t>
            </a:r>
          </a:p>
          <a:p>
            <a:endParaRPr lang="en-US" b="0"/>
          </a:p>
          <a:p>
            <a:r>
              <a:rPr lang="en-US" b="0"/>
              <a:t>GenBank</a:t>
            </a:r>
          </a:p>
          <a:p>
            <a:r>
              <a:rPr lang="en-US" b="0"/>
              <a:t>EMBL</a:t>
            </a:r>
          </a:p>
          <a:p>
            <a:r>
              <a:rPr lang="en-US" b="0"/>
              <a:t>TrEMBL</a:t>
            </a:r>
          </a:p>
          <a:p>
            <a:endParaRPr lang="en-US" b="0"/>
          </a:p>
          <a:p>
            <a:r>
              <a:rPr lang="en-US" b="0"/>
              <a:t>Everything is accepted </a:t>
            </a:r>
          </a:p>
          <a:p>
            <a:r>
              <a:rPr lang="en-US" b="0"/>
              <a:t>+ everything is availabel</a:t>
            </a:r>
          </a:p>
          <a:p>
            <a:r>
              <a:rPr lang="en-US" b="0"/>
              <a:t>-- many duplicates</a:t>
            </a:r>
          </a:p>
          <a:p>
            <a:r>
              <a:rPr lang="en-US" b="0"/>
              <a:t>-- poor reliability of annotations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0-#ppt_w/2"/>
                                          </p:val>
                                        </p:tav>
                                        <p:tav tm="100000">
                                          <p:val>
                                            <p:strVal val="#ppt_x"/>
                                          </p:val>
                                        </p:tav>
                                      </p:tavLst>
                                    </p:anim>
                                    <p:anim calcmode="lin" valueType="num">
                                      <p:cBhvr additive="base">
                                        <p:cTn id="8"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7"/>
                                        </p:tgtEl>
                                        <p:attrNameLst>
                                          <p:attrName>style.visibility</p:attrName>
                                        </p:attrNameLst>
                                      </p:cBhvr>
                                      <p:to>
                                        <p:strVal val="visible"/>
                                      </p:to>
                                    </p:set>
                                    <p:anim calcmode="lin" valueType="num">
                                      <p:cBhvr additive="base">
                                        <p:cTn id="13" dur="500" fill="hold"/>
                                        <p:tgtEl>
                                          <p:spTgt spid="18437"/>
                                        </p:tgtEl>
                                        <p:attrNameLst>
                                          <p:attrName>ppt_x</p:attrName>
                                        </p:attrNameLst>
                                      </p:cBhvr>
                                      <p:tavLst>
                                        <p:tav tm="0">
                                          <p:val>
                                            <p:strVal val="0-#ppt_w/2"/>
                                          </p:val>
                                        </p:tav>
                                        <p:tav tm="100000">
                                          <p:val>
                                            <p:strVal val="#ppt_x"/>
                                          </p:val>
                                        </p:tav>
                                      </p:tavLst>
                                    </p:anim>
                                    <p:anim calcmode="lin" valueType="num">
                                      <p:cBhvr additive="base">
                                        <p:cTn id="14" dur="500" fill="hold"/>
                                        <p:tgtEl>
                                          <p:spTgt spid="184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autoUpdateAnimBg="0"/>
      <p:bldP spid="1843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2095500"/>
            <a:ext cx="7772400" cy="1143000"/>
          </a:xfrm>
        </p:spPr>
        <p:txBody>
          <a:bodyPr/>
          <a:lstStyle/>
          <a:p>
            <a:pPr eaLnBrk="1" hangingPunct="1"/>
            <a:r>
              <a:rPr lang="en-US" sz="3600">
                <a:ea typeface="ＭＳ Ｐゴシック" charset="-128"/>
                <a:cs typeface="ＭＳ Ｐゴシック" charset="-128"/>
              </a:rPr>
              <a:t>"Nothing in biology makes sense except in the light of evolution" </a:t>
            </a:r>
            <a:br>
              <a:rPr lang="en-US" sz="3600">
                <a:ea typeface="ＭＳ Ｐゴシック" charset="-128"/>
                <a:cs typeface="ＭＳ Ｐゴシック" charset="-128"/>
              </a:rPr>
            </a:br>
            <a:endParaRPr lang="en-US" sz="3600">
              <a:ea typeface="ＭＳ Ｐゴシック" charset="-128"/>
              <a:cs typeface="ＭＳ Ｐゴシック" charset="-128"/>
            </a:endParaRPr>
          </a:p>
        </p:txBody>
      </p:sp>
      <p:sp>
        <p:nvSpPr>
          <p:cNvPr id="64515" name="Text Box 3"/>
          <p:cNvSpPr txBox="1">
            <a:spLocks noChangeArrowheads="1"/>
          </p:cNvSpPr>
          <p:nvPr/>
        </p:nvSpPr>
        <p:spPr bwMode="auto">
          <a:xfrm>
            <a:off x="762000" y="401638"/>
            <a:ext cx="4819650" cy="641350"/>
          </a:xfrm>
          <a:prstGeom prst="rect">
            <a:avLst/>
          </a:prstGeom>
          <a:noFill/>
          <a:ln w="9525">
            <a:noFill/>
            <a:miter lim="800000"/>
            <a:headEnd/>
            <a:tailEnd/>
          </a:ln>
        </p:spPr>
        <p:txBody>
          <a:bodyPr wrap="none">
            <a:prstTxWarp prst="textNoShape">
              <a:avLst/>
            </a:prstTxWarp>
            <a:spAutoFit/>
          </a:bodyPr>
          <a:lstStyle/>
          <a:p>
            <a:r>
              <a:rPr lang="en-US" sz="3600" b="0">
                <a:solidFill>
                  <a:srgbClr val="000000"/>
                </a:solidFill>
              </a:rPr>
              <a:t>Theodosius Dobzhansky:</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314325" y="588963"/>
            <a:ext cx="8540750" cy="457200"/>
          </a:xfrm>
          <a:prstGeom prst="rect">
            <a:avLst/>
          </a:prstGeom>
          <a:noFill/>
          <a:ln w="9525">
            <a:noFill/>
            <a:miter lim="800000"/>
            <a:headEnd/>
            <a:tailEnd/>
          </a:ln>
        </p:spPr>
        <p:txBody>
          <a:bodyPr>
            <a:prstTxWarp prst="textNoShape">
              <a:avLst/>
            </a:prstTxWarp>
            <a:spAutoFit/>
          </a:bodyPr>
          <a:lstStyle/>
          <a:p>
            <a:pPr algn="ctr" eaLnBrk="0" hangingPunct="0"/>
            <a:r>
              <a:rPr lang="en-US">
                <a:solidFill>
                  <a:srgbClr val="003366"/>
                </a:solidFill>
                <a:latin typeface="Arial" charset="0"/>
              </a:rPr>
              <a:t>Homology</a:t>
            </a:r>
            <a:endParaRPr lang="en-US" sz="2200">
              <a:solidFill>
                <a:srgbClr val="003366"/>
              </a:solidFill>
              <a:latin typeface="Arial" charset="0"/>
            </a:endParaRPr>
          </a:p>
        </p:txBody>
      </p:sp>
      <p:pic>
        <p:nvPicPr>
          <p:cNvPr id="66563" name="Picture 3" descr="Untitled-1"/>
          <p:cNvPicPr>
            <a:picLocks noChangeAspect="1" noChangeArrowheads="1"/>
          </p:cNvPicPr>
          <p:nvPr/>
        </p:nvPicPr>
        <p:blipFill>
          <a:blip r:embed="rId4"/>
          <a:srcRect/>
          <a:stretch>
            <a:fillRect/>
          </a:stretch>
        </p:blipFill>
        <p:spPr bwMode="auto">
          <a:xfrm>
            <a:off x="720725" y="1711325"/>
            <a:ext cx="2860675" cy="1309688"/>
          </a:xfrm>
          <a:prstGeom prst="rect">
            <a:avLst/>
          </a:prstGeom>
          <a:noFill/>
          <a:ln w="9525">
            <a:noFill/>
            <a:miter lim="800000"/>
            <a:headEnd/>
            <a:tailEnd/>
          </a:ln>
        </p:spPr>
      </p:pic>
      <p:pic>
        <p:nvPicPr>
          <p:cNvPr id="66564" name="Picture 4" descr="Untitled-2"/>
          <p:cNvPicPr>
            <a:picLocks noChangeAspect="1" noChangeArrowheads="1"/>
          </p:cNvPicPr>
          <p:nvPr/>
        </p:nvPicPr>
        <p:blipFill>
          <a:blip r:embed="rId5"/>
          <a:srcRect/>
          <a:stretch>
            <a:fillRect/>
          </a:stretch>
        </p:blipFill>
        <p:spPr bwMode="auto">
          <a:xfrm>
            <a:off x="5440363" y="1687513"/>
            <a:ext cx="2803525" cy="1347787"/>
          </a:xfrm>
          <a:prstGeom prst="rect">
            <a:avLst/>
          </a:prstGeom>
          <a:noFill/>
          <a:ln w="9525">
            <a:noFill/>
            <a:miter lim="800000"/>
            <a:headEnd/>
            <a:tailEnd/>
          </a:ln>
        </p:spPr>
      </p:pic>
      <p:pic>
        <p:nvPicPr>
          <p:cNvPr id="66565" name="Picture 5" descr="Untitled-3"/>
          <p:cNvPicPr>
            <a:picLocks noChangeAspect="1" noChangeArrowheads="1"/>
          </p:cNvPicPr>
          <p:nvPr/>
        </p:nvPicPr>
        <p:blipFill>
          <a:blip r:embed="rId6"/>
          <a:srcRect/>
          <a:stretch>
            <a:fillRect/>
          </a:stretch>
        </p:blipFill>
        <p:spPr bwMode="auto">
          <a:xfrm>
            <a:off x="2936875" y="3959225"/>
            <a:ext cx="2900363" cy="1057275"/>
          </a:xfrm>
          <a:prstGeom prst="rect">
            <a:avLst/>
          </a:prstGeom>
          <a:noFill/>
          <a:ln w="9525">
            <a:noFill/>
            <a:miter lim="800000"/>
            <a:headEnd/>
            <a:tailEnd/>
          </a:ln>
        </p:spPr>
      </p:pic>
      <p:sp>
        <p:nvSpPr>
          <p:cNvPr id="66566" name="Text Box 6"/>
          <p:cNvSpPr txBox="1">
            <a:spLocks noChangeArrowheads="1"/>
          </p:cNvSpPr>
          <p:nvPr/>
        </p:nvSpPr>
        <p:spPr bwMode="auto">
          <a:xfrm>
            <a:off x="1654175" y="3032125"/>
            <a:ext cx="1133475" cy="304800"/>
          </a:xfrm>
          <a:prstGeom prst="rect">
            <a:avLst/>
          </a:prstGeom>
          <a:noFill/>
          <a:ln w="9525">
            <a:noFill/>
            <a:miter lim="800000"/>
            <a:headEnd/>
            <a:tailEnd/>
          </a:ln>
        </p:spPr>
        <p:txBody>
          <a:bodyPr>
            <a:prstTxWarp prst="textNoShape">
              <a:avLst/>
            </a:prstTxWarp>
            <a:spAutoFit/>
          </a:bodyPr>
          <a:lstStyle/>
          <a:p>
            <a:pPr eaLnBrk="0" hangingPunct="0"/>
            <a:r>
              <a:rPr lang="en-US" sz="1400" b="0">
                <a:solidFill>
                  <a:srgbClr val="000000"/>
                </a:solidFill>
                <a:latin typeface="Arial" charset="0"/>
              </a:rPr>
              <a:t>bird wing</a:t>
            </a:r>
            <a:endParaRPr lang="en-US" sz="1600" b="0">
              <a:solidFill>
                <a:srgbClr val="000000"/>
              </a:solidFill>
              <a:latin typeface="Arial" charset="0"/>
            </a:endParaRPr>
          </a:p>
        </p:txBody>
      </p:sp>
      <p:sp>
        <p:nvSpPr>
          <p:cNvPr id="66567" name="Text Box 7"/>
          <p:cNvSpPr txBox="1">
            <a:spLocks noChangeArrowheads="1"/>
          </p:cNvSpPr>
          <p:nvPr/>
        </p:nvSpPr>
        <p:spPr bwMode="auto">
          <a:xfrm>
            <a:off x="6478588" y="3035300"/>
            <a:ext cx="1001712" cy="304800"/>
          </a:xfrm>
          <a:prstGeom prst="rect">
            <a:avLst/>
          </a:prstGeom>
          <a:noFill/>
          <a:ln w="9525">
            <a:noFill/>
            <a:miter lim="800000"/>
            <a:headEnd/>
            <a:tailEnd/>
          </a:ln>
        </p:spPr>
        <p:txBody>
          <a:bodyPr>
            <a:prstTxWarp prst="textNoShape">
              <a:avLst/>
            </a:prstTxWarp>
            <a:spAutoFit/>
          </a:bodyPr>
          <a:lstStyle/>
          <a:p>
            <a:pPr eaLnBrk="0" hangingPunct="0"/>
            <a:r>
              <a:rPr lang="en-US" sz="1400" b="0">
                <a:solidFill>
                  <a:srgbClr val="000000"/>
                </a:solidFill>
                <a:latin typeface="Arial" charset="0"/>
              </a:rPr>
              <a:t>bat wing</a:t>
            </a:r>
            <a:endParaRPr lang="en-US" sz="1800" b="0">
              <a:solidFill>
                <a:srgbClr val="000000"/>
              </a:solidFill>
              <a:latin typeface="Arial" charset="0"/>
            </a:endParaRPr>
          </a:p>
        </p:txBody>
      </p:sp>
      <p:sp>
        <p:nvSpPr>
          <p:cNvPr id="66568" name="Text Box 8"/>
          <p:cNvSpPr txBox="1">
            <a:spLocks noChangeArrowheads="1"/>
          </p:cNvSpPr>
          <p:nvPr/>
        </p:nvSpPr>
        <p:spPr bwMode="auto">
          <a:xfrm>
            <a:off x="3884613" y="5010150"/>
            <a:ext cx="1427162" cy="304800"/>
          </a:xfrm>
          <a:prstGeom prst="rect">
            <a:avLst/>
          </a:prstGeom>
          <a:noFill/>
          <a:ln w="9525">
            <a:noFill/>
            <a:miter lim="800000"/>
            <a:headEnd/>
            <a:tailEnd/>
          </a:ln>
        </p:spPr>
        <p:txBody>
          <a:bodyPr>
            <a:prstTxWarp prst="textNoShape">
              <a:avLst/>
            </a:prstTxWarp>
            <a:spAutoFit/>
          </a:bodyPr>
          <a:lstStyle/>
          <a:p>
            <a:pPr eaLnBrk="0" hangingPunct="0"/>
            <a:r>
              <a:rPr lang="en-US" sz="1400" b="0">
                <a:solidFill>
                  <a:srgbClr val="000000"/>
                </a:solidFill>
                <a:latin typeface="Arial" charset="0"/>
              </a:rPr>
              <a:t>human arm</a:t>
            </a:r>
          </a:p>
        </p:txBody>
      </p:sp>
      <p:cxnSp>
        <p:nvCxnSpPr>
          <p:cNvPr id="66569" name="AutoShape 9"/>
          <p:cNvCxnSpPr>
            <a:cxnSpLocks noChangeShapeType="1"/>
          </p:cNvCxnSpPr>
          <p:nvPr/>
        </p:nvCxnSpPr>
        <p:spPr bwMode="auto">
          <a:xfrm>
            <a:off x="3446463" y="3298825"/>
            <a:ext cx="407987" cy="488950"/>
          </a:xfrm>
          <a:prstGeom prst="straightConnector1">
            <a:avLst/>
          </a:prstGeom>
          <a:noFill/>
          <a:ln w="9525">
            <a:solidFill>
              <a:schemeClr val="tx1"/>
            </a:solidFill>
            <a:round/>
            <a:headEnd type="triangle" w="med" len="med"/>
            <a:tailEnd type="triangle" w="med" len="med"/>
          </a:ln>
        </p:spPr>
      </p:cxnSp>
      <p:cxnSp>
        <p:nvCxnSpPr>
          <p:cNvPr id="66570" name="AutoShape 10"/>
          <p:cNvCxnSpPr>
            <a:cxnSpLocks noChangeShapeType="1"/>
          </p:cNvCxnSpPr>
          <p:nvPr/>
        </p:nvCxnSpPr>
        <p:spPr bwMode="auto">
          <a:xfrm flipH="1">
            <a:off x="6122988" y="3292475"/>
            <a:ext cx="455612" cy="511175"/>
          </a:xfrm>
          <a:prstGeom prst="straightConnector1">
            <a:avLst/>
          </a:prstGeom>
          <a:noFill/>
          <a:ln w="9525">
            <a:solidFill>
              <a:schemeClr val="tx1"/>
            </a:solidFill>
            <a:round/>
            <a:headEnd type="triangle" w="med" len="med"/>
            <a:tailEnd type="triangle" w="med" len="med"/>
          </a:ln>
        </p:spPr>
      </p:cxnSp>
      <p:cxnSp>
        <p:nvCxnSpPr>
          <p:cNvPr id="66571" name="AutoShape 11"/>
          <p:cNvCxnSpPr>
            <a:cxnSpLocks noChangeShapeType="1"/>
          </p:cNvCxnSpPr>
          <p:nvPr/>
        </p:nvCxnSpPr>
        <p:spPr bwMode="auto">
          <a:xfrm>
            <a:off x="4003675" y="2362200"/>
            <a:ext cx="1136650" cy="0"/>
          </a:xfrm>
          <a:prstGeom prst="straightConnector1">
            <a:avLst/>
          </a:prstGeom>
          <a:noFill/>
          <a:ln w="9525">
            <a:solidFill>
              <a:schemeClr val="tx1"/>
            </a:solidFill>
            <a:round/>
            <a:headEnd type="triangle" w="med" len="med"/>
            <a:tailEnd type="triangle" w="med" len="med"/>
          </a:ln>
        </p:spPr>
      </p:cxnSp>
      <p:sp>
        <p:nvSpPr>
          <p:cNvPr id="66572" name="Text Box 12"/>
          <p:cNvSpPr txBox="1">
            <a:spLocks noChangeArrowheads="1"/>
          </p:cNvSpPr>
          <p:nvPr/>
        </p:nvSpPr>
        <p:spPr bwMode="auto">
          <a:xfrm rot="-5400000">
            <a:off x="-591344" y="5691982"/>
            <a:ext cx="1731963"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228600" y="76200"/>
            <a:ext cx="7772400" cy="533400"/>
          </a:xfrm>
        </p:spPr>
        <p:txBody>
          <a:bodyPr/>
          <a:lstStyle/>
          <a:p>
            <a:pPr algn="l" eaLnBrk="1" hangingPunct="1"/>
            <a:r>
              <a:rPr lang="en-US" sz="2400" dirty="0"/>
              <a:t>Assignment for </a:t>
            </a:r>
            <a:r>
              <a:rPr lang="en-US" sz="2400" dirty="0" smtClean="0"/>
              <a:t>Today</a:t>
            </a:r>
            <a:endParaRPr lang="en-US" dirty="0"/>
          </a:p>
        </p:txBody>
      </p:sp>
      <p:sp>
        <p:nvSpPr>
          <p:cNvPr id="147459" name="Text Box 3"/>
          <p:cNvSpPr txBox="1">
            <a:spLocks noChangeArrowheads="1"/>
          </p:cNvSpPr>
          <p:nvPr/>
        </p:nvSpPr>
        <p:spPr bwMode="auto">
          <a:xfrm>
            <a:off x="685800" y="12192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47460" name="Text Box 4"/>
          <p:cNvSpPr txBox="1">
            <a:spLocks noChangeArrowheads="1"/>
          </p:cNvSpPr>
          <p:nvPr/>
        </p:nvSpPr>
        <p:spPr bwMode="auto">
          <a:xfrm>
            <a:off x="304800" y="609600"/>
            <a:ext cx="8686800" cy="6001644"/>
          </a:xfrm>
          <a:prstGeom prst="rect">
            <a:avLst/>
          </a:prstGeom>
          <a:noFill/>
          <a:ln w="9525">
            <a:noFill/>
            <a:miter lim="800000"/>
            <a:headEnd/>
            <a:tailEnd/>
          </a:ln>
        </p:spPr>
        <p:txBody>
          <a:bodyPr>
            <a:prstTxWarp prst="textNoShape">
              <a:avLst/>
            </a:prstTxWarp>
            <a:spAutoFit/>
          </a:bodyPr>
          <a:lstStyle/>
          <a:p>
            <a:r>
              <a:rPr lang="en-US" sz="1600" b="0" dirty="0"/>
              <a:t>1) On the computer that you plan to use for your project set up a connection (or connections) to </a:t>
            </a:r>
            <a:r>
              <a:rPr lang="en-US" sz="1600" b="0" dirty="0" smtClean="0"/>
              <a:t>bbcxsrv1 and bbcsrv3 </a:t>
            </a:r>
            <a:r>
              <a:rPr lang="en-US" sz="1600" b="0" dirty="0"/>
              <a:t>that allows you </a:t>
            </a:r>
            <a:br>
              <a:rPr lang="en-US" sz="1600" b="0" dirty="0"/>
            </a:br>
            <a:r>
              <a:rPr lang="en-US" sz="1600" b="0" dirty="0"/>
              <a:t>(a) </a:t>
            </a:r>
            <a:r>
              <a:rPr lang="en-US" sz="1600" b="0" dirty="0" err="1"/>
              <a:t>ssh</a:t>
            </a:r>
            <a:r>
              <a:rPr lang="en-US" sz="1600" b="0" dirty="0"/>
              <a:t> to the server using a command line interface</a:t>
            </a:r>
          </a:p>
          <a:p>
            <a:r>
              <a:rPr lang="en-US" sz="1600" b="0" dirty="0"/>
              <a:t>(</a:t>
            </a:r>
            <a:r>
              <a:rPr lang="en-US" sz="1600" b="0" dirty="0" err="1"/>
              <a:t>b</a:t>
            </a:r>
            <a:r>
              <a:rPr lang="en-US" sz="1600" b="0" dirty="0"/>
              <a:t>) allows you to drop and drag files from your computer to the server.</a:t>
            </a:r>
          </a:p>
          <a:p>
            <a:endParaRPr lang="en-US" sz="1600" b="0" dirty="0"/>
          </a:p>
          <a:p>
            <a:r>
              <a:rPr lang="en-US" sz="1600" b="0" dirty="0"/>
              <a:t>2) check that your vi editor on bbcxsrv1 is set up to have context dependent coloring (do this, even if you don’t plan to use vi on the server!).  </a:t>
            </a:r>
          </a:p>
          <a:p>
            <a:endParaRPr lang="en-US" sz="1600" b="0" dirty="0"/>
          </a:p>
          <a:p>
            <a:r>
              <a:rPr lang="en-US" sz="1600" b="0" dirty="0"/>
              <a:t>3) if you do not want to use vi, install an editor on your computer that provides context dependent coloring. </a:t>
            </a:r>
          </a:p>
          <a:p>
            <a:endParaRPr lang="en-US" sz="1600" b="0" dirty="0"/>
          </a:p>
          <a:p>
            <a:r>
              <a:rPr lang="en-US" sz="1600" b="0" dirty="0" smtClean="0"/>
              <a:t>[4</a:t>
            </a:r>
            <a:r>
              <a:rPr lang="en-US" sz="1600" b="0" dirty="0"/>
              <a:t>) </a:t>
            </a:r>
            <a:r>
              <a:rPr lang="en-US" sz="1600" b="0" dirty="0" smtClean="0"/>
              <a:t>Read through U1-</a:t>
            </a:r>
            <a:r>
              <a:rPr lang="en-US" sz="1600" b="0" dirty="0"/>
              <a:t>U26 of the Unix and Perl Primer for Biologists (available at the </a:t>
            </a:r>
            <a:r>
              <a:rPr lang="en-US" sz="1600" b="0" dirty="0" err="1"/>
              <a:t>Korfflab</a:t>
            </a:r>
            <a:r>
              <a:rPr lang="en-US" sz="1600" b="0" dirty="0"/>
              <a:t> at </a:t>
            </a:r>
            <a:r>
              <a:rPr lang="en-US" sz="1600" b="0" dirty="0">
                <a:hlinkClick r:id="rId3"/>
              </a:rPr>
              <a:t>http://korflab.ucdavis.edu/Unix_and_Perl</a:t>
            </a:r>
            <a:r>
              <a:rPr lang="en-US" sz="1600" b="0" dirty="0" smtClean="0">
                <a:hlinkClick r:id="rId3"/>
              </a:rPr>
              <a:t>/</a:t>
            </a:r>
            <a:r>
              <a:rPr lang="en-US" sz="1600" b="0" dirty="0" smtClean="0"/>
              <a:t>]</a:t>
            </a:r>
            <a:endParaRPr lang="en-US" sz="1600" b="0" dirty="0"/>
          </a:p>
          <a:p>
            <a:r>
              <a:rPr lang="en-US" sz="1600" b="0" dirty="0" smtClean="0"/>
              <a:t>Read </a:t>
            </a:r>
            <a:r>
              <a:rPr lang="en-US" sz="1600" b="0" dirty="0"/>
              <a:t>through pages 53-61 </a:t>
            </a:r>
            <a:r>
              <a:rPr lang="en-US" sz="1600" b="0" dirty="0" smtClean="0"/>
              <a:t>of the </a:t>
            </a:r>
            <a:r>
              <a:rPr lang="en-US" sz="1600" b="0" dirty="0"/>
              <a:t>Unix and Perl Primer for Biologists </a:t>
            </a:r>
            <a:endParaRPr lang="en-US" sz="1600" b="0" dirty="0" smtClean="0"/>
          </a:p>
          <a:p>
            <a:endParaRPr lang="en-US" sz="1600" b="0" dirty="0" smtClean="0"/>
          </a:p>
          <a:p>
            <a:r>
              <a:rPr lang="en-US" sz="1600" b="0" dirty="0" smtClean="0"/>
              <a:t>5) Read </a:t>
            </a:r>
            <a:r>
              <a:rPr lang="en-US" sz="1600" b="0" dirty="0"/>
              <a:t>U35 and </a:t>
            </a:r>
            <a:r>
              <a:rPr lang="en-US" sz="1600" b="0" dirty="0">
                <a:hlinkClick r:id="rId4"/>
              </a:rPr>
              <a:t>http://kb.iu.edu/data/abdb.html</a:t>
            </a:r>
            <a:r>
              <a:rPr lang="en-US" sz="1600" b="0" dirty="0"/>
              <a:t> on </a:t>
            </a:r>
            <a:r>
              <a:rPr lang="en-US" sz="1600" b="0" dirty="0" smtClean="0"/>
              <a:t>the </a:t>
            </a:r>
            <a:r>
              <a:rPr lang="en-US" sz="1600" b="0" dirty="0" err="1"/>
              <a:t>chmod</a:t>
            </a:r>
            <a:r>
              <a:rPr lang="en-US" sz="1600" b="0" dirty="0"/>
              <a:t> command in </a:t>
            </a:r>
            <a:r>
              <a:rPr lang="en-US" sz="1600" b="0" dirty="0" err="1"/>
              <a:t>unix</a:t>
            </a:r>
            <a:endParaRPr lang="en-US" sz="1600" b="0" dirty="0"/>
          </a:p>
          <a:p>
            <a:endParaRPr lang="en-US" sz="1600" b="0" dirty="0"/>
          </a:p>
          <a:p>
            <a:r>
              <a:rPr lang="en-US" sz="1600" b="0" dirty="0" smtClean="0"/>
              <a:t>6) Create </a:t>
            </a:r>
            <a:r>
              <a:rPr lang="en-US" sz="1600" b="0" dirty="0"/>
              <a:t>first Perl Program- </a:t>
            </a:r>
            <a:r>
              <a:rPr lang="en-US" sz="1600" b="0" dirty="0">
                <a:ea typeface="ヒラギノ角ゴ ProN W3" charset="-128"/>
                <a:cs typeface="ヒラギノ角ゴ ProN W3" charset="-128"/>
              </a:rPr>
              <a:t>“H</a:t>
            </a:r>
            <a:r>
              <a:rPr lang="en-US" sz="1600" b="0" dirty="0"/>
              <a:t>ello, world!</a:t>
            </a:r>
            <a:r>
              <a:rPr lang="en-US" sz="1600" b="0" dirty="0">
                <a:latin typeface="Lucida Grande" charset="0"/>
              </a:rPr>
              <a:t>”</a:t>
            </a:r>
            <a:r>
              <a:rPr lang="en-US" sz="1600" b="0" dirty="0"/>
              <a:t> [make file executable using </a:t>
            </a:r>
            <a:r>
              <a:rPr lang="en-US" sz="1600" b="0" dirty="0" err="1"/>
              <a:t>chmod</a:t>
            </a:r>
            <a:r>
              <a:rPr lang="en-US" sz="1600" b="0" dirty="0"/>
              <a:t>]</a:t>
            </a:r>
          </a:p>
          <a:p>
            <a:r>
              <a:rPr lang="en-US" sz="1600" b="0" dirty="0"/>
              <a:t>#!/</a:t>
            </a:r>
            <a:r>
              <a:rPr lang="en-US" sz="1600" b="0" dirty="0" err="1"/>
              <a:t>usr/bin/perl</a:t>
            </a:r>
            <a:r>
              <a:rPr lang="en-US" sz="1600" b="0" dirty="0"/>
              <a:t> -</a:t>
            </a:r>
            <a:r>
              <a:rPr lang="en-US" sz="1600" b="0" dirty="0" err="1"/>
              <a:t>w</a:t>
            </a:r>
            <a:endParaRPr lang="en-US" sz="1600" b="0" dirty="0"/>
          </a:p>
          <a:p>
            <a:r>
              <a:rPr lang="en-US" sz="1600" b="0" dirty="0"/>
              <a:t>print ("Hello, world! \</a:t>
            </a:r>
            <a:r>
              <a:rPr lang="en-US" sz="1600" b="0" dirty="0" err="1"/>
              <a:t>n</a:t>
            </a:r>
            <a:r>
              <a:rPr lang="en-US" sz="1600" b="0" dirty="0"/>
              <a:t>");  </a:t>
            </a:r>
          </a:p>
          <a:p>
            <a:r>
              <a:rPr lang="en-US" sz="1600" b="0" dirty="0"/>
              <a:t>What happens if you leave out the new line character</a:t>
            </a:r>
            <a:r>
              <a:rPr lang="en-US" sz="1600" b="0" dirty="0" smtClean="0"/>
              <a:t>?</a:t>
            </a:r>
            <a:r>
              <a:rPr lang="en-US" sz="1600" b="0" dirty="0"/>
              <a:t/>
            </a:r>
            <a:br>
              <a:rPr lang="en-US" sz="1600" b="0" dirty="0"/>
            </a:br>
            <a:r>
              <a:rPr lang="en-US" sz="1600" b="0" dirty="0"/>
              <a:t>You can run the program by typing ./</a:t>
            </a:r>
            <a:r>
              <a:rPr lang="en-US" sz="1600" b="0" dirty="0" err="1"/>
              <a:t>program_name.pl</a:t>
            </a:r>
            <a:r>
              <a:rPr lang="en-US" sz="1600" b="0" dirty="0"/>
              <a:t>, if the file containing the program is made executable (using </a:t>
            </a:r>
            <a:r>
              <a:rPr lang="en-US" sz="1600" b="0" dirty="0" err="1"/>
              <a:t>chmod</a:t>
            </a:r>
            <a:r>
              <a:rPr lang="en-US" sz="1600" b="0" dirty="0"/>
              <a:t> </a:t>
            </a:r>
            <a:r>
              <a:rPr lang="en-US" sz="1600" b="0" dirty="0" err="1"/>
              <a:t>u+x</a:t>
            </a:r>
            <a:r>
              <a:rPr lang="en-US" sz="1600" b="0" dirty="0"/>
              <a:t> *.pl)</a:t>
            </a:r>
            <a:r>
              <a:rPr lang="en-US" sz="1600" b="0" dirty="0" smtClean="0"/>
              <a:t>.</a:t>
            </a:r>
          </a:p>
        </p:txBody>
      </p:sp>
    </p:spTree>
    <p:extLst>
      <p:ext uri="{BB962C8B-B14F-4D97-AF65-F5344CB8AC3E}">
        <p14:creationId xmlns:p14="http://schemas.microsoft.com/office/powerpoint/2010/main" val="11237834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2"/>
          <p:cNvSpPr>
            <a:spLocks noGrp="1" noChangeArrowheads="1"/>
          </p:cNvSpPr>
          <p:nvPr>
            <p:ph type="title"/>
          </p:nvPr>
        </p:nvSpPr>
        <p:spPr>
          <a:xfrm>
            <a:off x="228600" y="0"/>
            <a:ext cx="7772400" cy="990600"/>
          </a:xfrm>
        </p:spPr>
        <p:txBody>
          <a:bodyPr/>
          <a:lstStyle/>
          <a:p>
            <a:pPr eaLnBrk="1" hangingPunct="1"/>
            <a:r>
              <a:rPr lang="en-US">
                <a:ea typeface="ＭＳ Ｐゴシック" charset="-128"/>
                <a:cs typeface="ＭＳ Ｐゴシック" charset="-128"/>
              </a:rPr>
              <a:t>homology </a:t>
            </a:r>
            <a:r>
              <a:rPr lang="en-US" i="1">
                <a:ea typeface="ＭＳ Ｐゴシック" charset="-128"/>
                <a:cs typeface="ＭＳ Ｐゴシック" charset="-128"/>
              </a:rPr>
              <a:t>vs</a:t>
            </a:r>
            <a:r>
              <a:rPr lang="en-US">
                <a:ea typeface="ＭＳ Ｐゴシック" charset="-128"/>
                <a:cs typeface="ＭＳ Ｐゴシック" charset="-128"/>
              </a:rPr>
              <a:t> analogy</a:t>
            </a:r>
          </a:p>
        </p:txBody>
      </p:sp>
      <p:sp>
        <p:nvSpPr>
          <p:cNvPr id="68613" name="Rectangle 3"/>
          <p:cNvSpPr>
            <a:spLocks noChangeArrowheads="1"/>
          </p:cNvSpPr>
          <p:nvPr/>
        </p:nvSpPr>
        <p:spPr bwMode="auto">
          <a:xfrm>
            <a:off x="266700" y="1371600"/>
            <a:ext cx="8610600" cy="366713"/>
          </a:xfrm>
          <a:prstGeom prst="rect">
            <a:avLst/>
          </a:prstGeom>
          <a:noFill/>
          <a:ln w="9525">
            <a:noFill/>
            <a:miter lim="800000"/>
            <a:headEnd/>
            <a:tailEnd/>
          </a:ln>
        </p:spPr>
        <p:txBody>
          <a:bodyPr>
            <a:prstTxWarp prst="textNoShape">
              <a:avLst/>
            </a:prstTxWarp>
            <a:spAutoFit/>
          </a:bodyPr>
          <a:lstStyle/>
          <a:p>
            <a:r>
              <a:rPr lang="en-US" sz="1400" b="0">
                <a:solidFill>
                  <a:srgbClr val="000000"/>
                </a:solidFill>
              </a:rPr>
              <a:t> </a:t>
            </a:r>
            <a:r>
              <a:rPr lang="en-US" sz="1400" b="0">
                <a:solidFill>
                  <a:srgbClr val="000000"/>
                </a:solidFill>
                <a:latin typeface="Comic Sans MS" charset="0"/>
              </a:rPr>
              <a:t> </a:t>
            </a:r>
            <a:r>
              <a:rPr lang="en-US" sz="1800" b="0">
                <a:solidFill>
                  <a:srgbClr val="009900"/>
                </a:solidFill>
                <a:latin typeface="Comic Sans MS" charset="0"/>
              </a:rPr>
              <a:t>Homology</a:t>
            </a:r>
            <a:r>
              <a:rPr lang="en-US" sz="1800" b="0">
                <a:solidFill>
                  <a:srgbClr val="000000"/>
                </a:solidFill>
                <a:latin typeface="Comic Sans MS" charset="0"/>
              </a:rPr>
              <a:t> (shared ancestry) </a:t>
            </a:r>
            <a:r>
              <a:rPr lang="en-US" sz="1800" b="0" i="1">
                <a:solidFill>
                  <a:srgbClr val="000000"/>
                </a:solidFill>
                <a:latin typeface="Comic Sans MS" charset="0"/>
              </a:rPr>
              <a:t>versus</a:t>
            </a:r>
            <a:r>
              <a:rPr lang="en-US" sz="1800" b="0">
                <a:solidFill>
                  <a:srgbClr val="000000"/>
                </a:solidFill>
                <a:latin typeface="Comic Sans MS" charset="0"/>
              </a:rPr>
              <a:t>  </a:t>
            </a:r>
            <a:r>
              <a:rPr lang="en-US" sz="1800" b="0">
                <a:solidFill>
                  <a:srgbClr val="FF0000"/>
                </a:solidFill>
                <a:latin typeface="Comic Sans MS" charset="0"/>
              </a:rPr>
              <a:t>Analogy</a:t>
            </a:r>
            <a:r>
              <a:rPr lang="en-US" sz="1800" b="0">
                <a:solidFill>
                  <a:srgbClr val="000000"/>
                </a:solidFill>
                <a:latin typeface="Comic Sans MS" charset="0"/>
              </a:rPr>
              <a:t> (convergent evolution)</a:t>
            </a:r>
            <a:r>
              <a:rPr lang="en-US" sz="1800" b="0">
                <a:solidFill>
                  <a:srgbClr val="000000"/>
                </a:solidFill>
              </a:rPr>
              <a:t> </a:t>
            </a:r>
          </a:p>
        </p:txBody>
      </p:sp>
      <p:sp>
        <p:nvSpPr>
          <p:cNvPr id="68614" name="Text Box 4"/>
          <p:cNvSpPr txBox="1">
            <a:spLocks noChangeArrowheads="1"/>
          </p:cNvSpPr>
          <p:nvPr/>
        </p:nvSpPr>
        <p:spPr bwMode="auto">
          <a:xfrm>
            <a:off x="381000" y="838200"/>
            <a:ext cx="8072438" cy="457200"/>
          </a:xfrm>
          <a:prstGeom prst="rect">
            <a:avLst/>
          </a:prstGeom>
          <a:noFill/>
          <a:ln w="9525">
            <a:noFill/>
            <a:miter lim="800000"/>
            <a:headEnd/>
            <a:tailEnd/>
          </a:ln>
        </p:spPr>
        <p:txBody>
          <a:bodyPr wrap="none">
            <a:prstTxWarp prst="textNoShape">
              <a:avLst/>
            </a:prstTxWarp>
            <a:spAutoFit/>
          </a:bodyPr>
          <a:lstStyle/>
          <a:p>
            <a:r>
              <a:rPr lang="en-US" b="0">
                <a:solidFill>
                  <a:srgbClr val="000000"/>
                </a:solidFill>
              </a:rPr>
              <a:t>A priori sequences could be similar due to convergent evolution</a:t>
            </a:r>
            <a:r>
              <a:rPr lang="en-US">
                <a:solidFill>
                  <a:srgbClr val="000000"/>
                </a:solidFill>
              </a:rPr>
              <a:t> </a:t>
            </a:r>
          </a:p>
        </p:txBody>
      </p:sp>
      <p:pic>
        <p:nvPicPr>
          <p:cNvPr id="68615" name="Picture 5" descr="Untitled-1"/>
          <p:cNvPicPr>
            <a:picLocks noChangeAspect="1" noChangeArrowheads="1"/>
          </p:cNvPicPr>
          <p:nvPr/>
        </p:nvPicPr>
        <p:blipFill>
          <a:blip r:embed="rId4"/>
          <a:srcRect/>
          <a:stretch>
            <a:fillRect/>
          </a:stretch>
        </p:blipFill>
        <p:spPr bwMode="auto">
          <a:xfrm>
            <a:off x="838200" y="2011363"/>
            <a:ext cx="2860675" cy="1309687"/>
          </a:xfrm>
          <a:prstGeom prst="rect">
            <a:avLst/>
          </a:prstGeom>
          <a:noFill/>
          <a:ln w="9525">
            <a:noFill/>
            <a:miter lim="800000"/>
            <a:headEnd/>
            <a:tailEnd/>
          </a:ln>
        </p:spPr>
      </p:pic>
      <p:sp>
        <p:nvSpPr>
          <p:cNvPr id="68616" name="Text Box 6"/>
          <p:cNvSpPr txBox="1">
            <a:spLocks noChangeArrowheads="1"/>
          </p:cNvSpPr>
          <p:nvPr/>
        </p:nvSpPr>
        <p:spPr bwMode="auto">
          <a:xfrm>
            <a:off x="1600200" y="3429000"/>
            <a:ext cx="1066800" cy="366713"/>
          </a:xfrm>
          <a:prstGeom prst="rect">
            <a:avLst/>
          </a:prstGeom>
          <a:noFill/>
          <a:ln w="9525">
            <a:noFill/>
            <a:miter lim="800000"/>
            <a:headEnd/>
            <a:tailEnd/>
          </a:ln>
        </p:spPr>
        <p:txBody>
          <a:bodyPr wrap="none">
            <a:prstTxWarp prst="textNoShape">
              <a:avLst/>
            </a:prstTxWarp>
            <a:spAutoFit/>
          </a:bodyPr>
          <a:lstStyle/>
          <a:p>
            <a:r>
              <a:rPr lang="en-US" sz="1800" b="0" i="1">
                <a:solidFill>
                  <a:srgbClr val="000000"/>
                </a:solidFill>
              </a:rPr>
              <a:t>bird wing</a:t>
            </a:r>
          </a:p>
        </p:txBody>
      </p:sp>
      <p:graphicFrame>
        <p:nvGraphicFramePr>
          <p:cNvPr id="68610" name="Object 2"/>
          <p:cNvGraphicFramePr>
            <a:graphicFrameLocks noChangeAspect="1"/>
          </p:cNvGraphicFramePr>
          <p:nvPr/>
        </p:nvGraphicFramePr>
        <p:xfrm>
          <a:off x="5486400" y="1981200"/>
          <a:ext cx="2362200" cy="1524000"/>
        </p:xfrm>
        <a:graphic>
          <a:graphicData uri="http://schemas.openxmlformats.org/presentationml/2006/ole">
            <mc:AlternateContent xmlns:mc="http://schemas.openxmlformats.org/markup-compatibility/2006">
              <mc:Choice xmlns:v="urn:schemas-microsoft-com:vml" Requires="v">
                <p:oleObj spid="_x0000_s68633" name="Image" r:id="rId5" imgW="2270957" imgH="1478095" progId="">
                  <p:embed/>
                </p:oleObj>
              </mc:Choice>
              <mc:Fallback>
                <p:oleObj name="Image" r:id="rId5" imgW="2270957" imgH="1478095"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1981200"/>
                        <a:ext cx="236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8617" name="Text Box 8"/>
          <p:cNvSpPr txBox="1">
            <a:spLocks noChangeArrowheads="1"/>
          </p:cNvSpPr>
          <p:nvPr/>
        </p:nvSpPr>
        <p:spPr bwMode="auto">
          <a:xfrm>
            <a:off x="6019800" y="3505200"/>
            <a:ext cx="1460500" cy="366713"/>
          </a:xfrm>
          <a:prstGeom prst="rect">
            <a:avLst/>
          </a:prstGeom>
          <a:noFill/>
          <a:ln w="9525">
            <a:noFill/>
            <a:miter lim="800000"/>
            <a:headEnd/>
            <a:tailEnd/>
          </a:ln>
        </p:spPr>
        <p:txBody>
          <a:bodyPr wrap="none">
            <a:prstTxWarp prst="textNoShape">
              <a:avLst/>
            </a:prstTxWarp>
            <a:spAutoFit/>
          </a:bodyPr>
          <a:lstStyle/>
          <a:p>
            <a:r>
              <a:rPr lang="en-US" sz="1800" b="0" i="1">
                <a:solidFill>
                  <a:srgbClr val="000000"/>
                </a:solidFill>
              </a:rPr>
              <a:t>butterfly wing</a:t>
            </a:r>
          </a:p>
        </p:txBody>
      </p:sp>
      <p:pic>
        <p:nvPicPr>
          <p:cNvPr id="68618" name="Picture 9" descr="Untitled-2"/>
          <p:cNvPicPr>
            <a:picLocks noChangeAspect="1" noChangeArrowheads="1"/>
          </p:cNvPicPr>
          <p:nvPr/>
        </p:nvPicPr>
        <p:blipFill>
          <a:blip r:embed="rId7"/>
          <a:srcRect/>
          <a:stretch>
            <a:fillRect/>
          </a:stretch>
        </p:blipFill>
        <p:spPr bwMode="auto">
          <a:xfrm>
            <a:off x="838200" y="4800600"/>
            <a:ext cx="2803525" cy="1347788"/>
          </a:xfrm>
          <a:prstGeom prst="rect">
            <a:avLst/>
          </a:prstGeom>
          <a:noFill/>
          <a:ln w="9525">
            <a:noFill/>
            <a:miter lim="800000"/>
            <a:headEnd/>
            <a:tailEnd/>
          </a:ln>
        </p:spPr>
      </p:pic>
      <p:sp>
        <p:nvSpPr>
          <p:cNvPr id="68619" name="Text Box 10"/>
          <p:cNvSpPr txBox="1">
            <a:spLocks noChangeArrowheads="1"/>
          </p:cNvSpPr>
          <p:nvPr/>
        </p:nvSpPr>
        <p:spPr bwMode="auto">
          <a:xfrm>
            <a:off x="1676400" y="6096000"/>
            <a:ext cx="977900" cy="366713"/>
          </a:xfrm>
          <a:prstGeom prst="rect">
            <a:avLst/>
          </a:prstGeom>
          <a:noFill/>
          <a:ln w="9525">
            <a:noFill/>
            <a:miter lim="800000"/>
            <a:headEnd/>
            <a:tailEnd/>
          </a:ln>
        </p:spPr>
        <p:txBody>
          <a:bodyPr wrap="none">
            <a:prstTxWarp prst="textNoShape">
              <a:avLst/>
            </a:prstTxWarp>
            <a:spAutoFit/>
          </a:bodyPr>
          <a:lstStyle/>
          <a:p>
            <a:r>
              <a:rPr lang="en-US" sz="1800" b="0" i="1">
                <a:solidFill>
                  <a:srgbClr val="000000"/>
                </a:solidFill>
              </a:rPr>
              <a:t>bat wing</a:t>
            </a:r>
          </a:p>
        </p:txBody>
      </p:sp>
      <p:graphicFrame>
        <p:nvGraphicFramePr>
          <p:cNvPr id="68611" name="Object 3"/>
          <p:cNvGraphicFramePr>
            <a:graphicFrameLocks noChangeAspect="1"/>
          </p:cNvGraphicFramePr>
          <p:nvPr/>
        </p:nvGraphicFramePr>
        <p:xfrm>
          <a:off x="5334000" y="4648200"/>
          <a:ext cx="2644775" cy="1423988"/>
        </p:xfrm>
        <a:graphic>
          <a:graphicData uri="http://schemas.openxmlformats.org/presentationml/2006/ole">
            <mc:AlternateContent xmlns:mc="http://schemas.openxmlformats.org/markup-compatibility/2006">
              <mc:Choice xmlns:v="urn:schemas-microsoft-com:vml" Requires="v">
                <p:oleObj spid="_x0000_s68634" name="Image" r:id="rId8" imgW="2644369" imgH="1424762" progId="">
                  <p:embed/>
                </p:oleObj>
              </mc:Choice>
              <mc:Fallback>
                <p:oleObj name="Image" r:id="rId8" imgW="2644369" imgH="1424762" progId="">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4648200"/>
                        <a:ext cx="2644775" cy="142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8620" name="Text Box 12"/>
          <p:cNvSpPr txBox="1">
            <a:spLocks noChangeArrowheads="1"/>
          </p:cNvSpPr>
          <p:nvPr/>
        </p:nvSpPr>
        <p:spPr bwMode="auto">
          <a:xfrm>
            <a:off x="6172200" y="6096000"/>
            <a:ext cx="914400" cy="366713"/>
          </a:xfrm>
          <a:prstGeom prst="rect">
            <a:avLst/>
          </a:prstGeom>
          <a:noFill/>
          <a:ln w="9525">
            <a:noFill/>
            <a:miter lim="800000"/>
            <a:headEnd/>
            <a:tailEnd/>
          </a:ln>
        </p:spPr>
        <p:txBody>
          <a:bodyPr wrap="none">
            <a:prstTxWarp prst="textNoShape">
              <a:avLst/>
            </a:prstTxWarp>
            <a:spAutoFit/>
          </a:bodyPr>
          <a:lstStyle/>
          <a:p>
            <a:r>
              <a:rPr lang="en-US" sz="1800" b="0" i="1">
                <a:solidFill>
                  <a:srgbClr val="000000"/>
                </a:solidFill>
              </a:rPr>
              <a:t>fly wing</a:t>
            </a:r>
          </a:p>
        </p:txBody>
      </p:sp>
      <p:sp>
        <p:nvSpPr>
          <p:cNvPr id="68621" name="Line 13"/>
          <p:cNvSpPr>
            <a:spLocks noChangeShapeType="1"/>
          </p:cNvSpPr>
          <p:nvPr/>
        </p:nvSpPr>
        <p:spPr bwMode="auto">
          <a:xfrm>
            <a:off x="2286000" y="3733800"/>
            <a:ext cx="0" cy="990600"/>
          </a:xfrm>
          <a:prstGeom prst="line">
            <a:avLst/>
          </a:prstGeom>
          <a:noFill/>
          <a:ln w="28575">
            <a:solidFill>
              <a:schemeClr val="folHlink"/>
            </a:solidFill>
            <a:round/>
            <a:headEnd type="stealth" w="lg" len="lg"/>
            <a:tailEnd type="stealth" w="lg" len="lg"/>
          </a:ln>
        </p:spPr>
        <p:txBody>
          <a:bodyPr>
            <a:prstTxWarp prst="textNoShape">
              <a:avLst/>
            </a:prstTxWarp>
          </a:bodyPr>
          <a:lstStyle/>
          <a:p>
            <a:endParaRPr lang="en-US"/>
          </a:p>
        </p:txBody>
      </p:sp>
      <p:sp>
        <p:nvSpPr>
          <p:cNvPr id="68622" name="Line 14"/>
          <p:cNvSpPr>
            <a:spLocks noChangeShapeType="1"/>
          </p:cNvSpPr>
          <p:nvPr/>
        </p:nvSpPr>
        <p:spPr bwMode="auto">
          <a:xfrm>
            <a:off x="6934200" y="3810000"/>
            <a:ext cx="0" cy="990600"/>
          </a:xfrm>
          <a:prstGeom prst="line">
            <a:avLst/>
          </a:prstGeom>
          <a:noFill/>
          <a:ln w="28575">
            <a:solidFill>
              <a:schemeClr val="folHlink"/>
            </a:solidFill>
            <a:round/>
            <a:headEnd type="stealth" w="lg" len="lg"/>
            <a:tailEnd type="stealth" w="lg" len="lg"/>
          </a:ln>
        </p:spPr>
        <p:txBody>
          <a:bodyPr>
            <a:prstTxWarp prst="textNoShape">
              <a:avLst/>
            </a:prstTxWarp>
          </a:bodyPr>
          <a:lstStyle/>
          <a:p>
            <a:endParaRPr lang="en-US"/>
          </a:p>
        </p:txBody>
      </p:sp>
      <p:sp>
        <p:nvSpPr>
          <p:cNvPr id="68623" name="Line 15"/>
          <p:cNvSpPr>
            <a:spLocks noChangeShapeType="1"/>
          </p:cNvSpPr>
          <p:nvPr/>
        </p:nvSpPr>
        <p:spPr bwMode="auto">
          <a:xfrm>
            <a:off x="3962400" y="2667000"/>
            <a:ext cx="1219200" cy="0"/>
          </a:xfrm>
          <a:prstGeom prst="line">
            <a:avLst/>
          </a:prstGeom>
          <a:noFill/>
          <a:ln w="28575">
            <a:solidFill>
              <a:schemeClr val="hlink"/>
            </a:solidFill>
            <a:round/>
            <a:headEnd type="stealth" w="lg" len="lg"/>
            <a:tailEnd type="stealth" w="lg" len="lg"/>
          </a:ln>
        </p:spPr>
        <p:txBody>
          <a:bodyPr>
            <a:prstTxWarp prst="textNoShape">
              <a:avLst/>
            </a:prstTxWarp>
          </a:bodyPr>
          <a:lstStyle/>
          <a:p>
            <a:endParaRPr lang="en-US"/>
          </a:p>
        </p:txBody>
      </p:sp>
      <p:sp>
        <p:nvSpPr>
          <p:cNvPr id="68624" name="Line 16"/>
          <p:cNvSpPr>
            <a:spLocks noChangeShapeType="1"/>
          </p:cNvSpPr>
          <p:nvPr/>
        </p:nvSpPr>
        <p:spPr bwMode="auto">
          <a:xfrm>
            <a:off x="3962400" y="5486400"/>
            <a:ext cx="1219200" cy="0"/>
          </a:xfrm>
          <a:prstGeom prst="line">
            <a:avLst/>
          </a:prstGeom>
          <a:noFill/>
          <a:ln w="28575">
            <a:solidFill>
              <a:schemeClr val="hlink"/>
            </a:solidFill>
            <a:round/>
            <a:headEnd type="stealth" w="lg" len="lg"/>
            <a:tailEnd type="stealth" w="lg" len="lg"/>
          </a:ln>
        </p:spPr>
        <p:txBody>
          <a:bodyPr>
            <a:prstTxWarp prst="textNoShape">
              <a:avLst/>
            </a:prstTxWarp>
          </a:bodyPr>
          <a:lstStyle/>
          <a:p>
            <a:endParaRPr lang="en-US"/>
          </a:p>
        </p:txBody>
      </p:sp>
      <p:sp>
        <p:nvSpPr>
          <p:cNvPr id="68625" name="Line 17"/>
          <p:cNvSpPr>
            <a:spLocks noChangeShapeType="1"/>
          </p:cNvSpPr>
          <p:nvPr/>
        </p:nvSpPr>
        <p:spPr bwMode="auto">
          <a:xfrm>
            <a:off x="4038600" y="3505200"/>
            <a:ext cx="1066800" cy="1143000"/>
          </a:xfrm>
          <a:prstGeom prst="line">
            <a:avLst/>
          </a:prstGeom>
          <a:noFill/>
          <a:ln w="28575">
            <a:solidFill>
              <a:schemeClr val="hlink"/>
            </a:solidFill>
            <a:round/>
            <a:headEnd type="stealth" w="lg" len="lg"/>
            <a:tailEnd type="stealth" w="lg" len="lg"/>
          </a:ln>
        </p:spPr>
        <p:txBody>
          <a:bodyPr>
            <a:prstTxWarp prst="textNoShape">
              <a:avLst/>
            </a:prstTxWarp>
          </a:bodyPr>
          <a:lstStyle/>
          <a:p>
            <a:endParaRPr lang="en-US"/>
          </a:p>
        </p:txBody>
      </p:sp>
      <p:sp>
        <p:nvSpPr>
          <p:cNvPr id="68626" name="Line 18"/>
          <p:cNvSpPr>
            <a:spLocks noChangeShapeType="1"/>
          </p:cNvSpPr>
          <p:nvPr/>
        </p:nvSpPr>
        <p:spPr bwMode="auto">
          <a:xfrm flipV="1">
            <a:off x="4038600" y="3505200"/>
            <a:ext cx="1143000" cy="1143000"/>
          </a:xfrm>
          <a:prstGeom prst="line">
            <a:avLst/>
          </a:prstGeom>
          <a:noFill/>
          <a:ln w="28575">
            <a:solidFill>
              <a:schemeClr val="hlink"/>
            </a:solidFill>
            <a:round/>
            <a:headEnd type="stealth" w="lg" len="lg"/>
            <a:tailEnd type="stealth" w="lg" len="lg"/>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152400"/>
            <a:ext cx="7772400" cy="1143000"/>
          </a:xfrm>
        </p:spPr>
        <p:txBody>
          <a:bodyPr/>
          <a:lstStyle/>
          <a:p>
            <a:pPr eaLnBrk="1" hangingPunct="1"/>
            <a:r>
              <a:rPr lang="en-US" sz="2800" b="1">
                <a:solidFill>
                  <a:srgbClr val="FF0000"/>
                </a:solidFill>
                <a:ea typeface="ＭＳ Ｐゴシック" charset="-128"/>
                <a:cs typeface="ＭＳ Ｐゴシック" charset="-128"/>
              </a:rPr>
              <a:t>Related proteins</a:t>
            </a:r>
          </a:p>
        </p:txBody>
      </p:sp>
      <p:sp>
        <p:nvSpPr>
          <p:cNvPr id="70659" name="Rectangle 3"/>
          <p:cNvSpPr>
            <a:spLocks noChangeArrowheads="1"/>
          </p:cNvSpPr>
          <p:nvPr/>
        </p:nvSpPr>
        <p:spPr bwMode="auto">
          <a:xfrm>
            <a:off x="457200" y="1143000"/>
            <a:ext cx="7924800" cy="1552575"/>
          </a:xfrm>
          <a:prstGeom prst="rect">
            <a:avLst/>
          </a:prstGeom>
          <a:noFill/>
          <a:ln w="9525">
            <a:noFill/>
            <a:miter lim="800000"/>
            <a:headEnd/>
            <a:tailEnd/>
          </a:ln>
        </p:spPr>
        <p:txBody>
          <a:bodyPr>
            <a:prstTxWarp prst="textNoShape">
              <a:avLst/>
            </a:prstTxWarp>
            <a:spAutoFit/>
          </a:bodyPr>
          <a:lstStyle/>
          <a:p>
            <a:r>
              <a:rPr lang="en-US" b="0">
                <a:solidFill>
                  <a:srgbClr val="000000"/>
                </a:solidFill>
              </a:rPr>
              <a:t>Present day proteins evolved through substitution and selection from ancestral proteins. </a:t>
            </a:r>
          </a:p>
          <a:p>
            <a:r>
              <a:rPr lang="en-US">
                <a:solidFill>
                  <a:srgbClr val="FF0000"/>
                </a:solidFill>
              </a:rPr>
              <a:t>Related proteins have similar sequence AND similar structure AND similar function.</a:t>
            </a:r>
            <a:r>
              <a:rPr lang="en-US" b="0">
                <a:solidFill>
                  <a:srgbClr val="000000"/>
                </a:solidFill>
              </a:rPr>
              <a:t> </a:t>
            </a:r>
          </a:p>
        </p:txBody>
      </p:sp>
      <p:sp>
        <p:nvSpPr>
          <p:cNvPr id="70660" name="Rectangle 4"/>
          <p:cNvSpPr>
            <a:spLocks noChangeArrowheads="1"/>
          </p:cNvSpPr>
          <p:nvPr/>
        </p:nvSpPr>
        <p:spPr bwMode="auto">
          <a:xfrm>
            <a:off x="457200" y="2819400"/>
            <a:ext cx="8534400" cy="3749675"/>
          </a:xfrm>
          <a:prstGeom prst="rect">
            <a:avLst/>
          </a:prstGeom>
          <a:noFill/>
          <a:ln w="9525">
            <a:noFill/>
            <a:miter lim="800000"/>
            <a:headEnd/>
            <a:tailEnd/>
          </a:ln>
        </p:spPr>
        <p:txBody>
          <a:bodyPr>
            <a:prstTxWarp prst="textNoShape">
              <a:avLst/>
            </a:prstTxWarp>
            <a:spAutoFit/>
          </a:bodyPr>
          <a:lstStyle/>
          <a:p>
            <a:r>
              <a:rPr lang="en-US" sz="2000" b="0">
                <a:solidFill>
                  <a:srgbClr val="000000"/>
                </a:solidFill>
              </a:rPr>
              <a:t>In the above mantra "similar function" can refer to: </a:t>
            </a:r>
          </a:p>
          <a:p>
            <a:endParaRPr lang="en-US" sz="2000" b="0">
              <a:solidFill>
                <a:srgbClr val="000000"/>
              </a:solidFill>
            </a:endParaRPr>
          </a:p>
          <a:p>
            <a:pPr lvl="1" eaLnBrk="0" hangingPunct="0">
              <a:buFontTx/>
              <a:buChar char="•"/>
            </a:pPr>
            <a:r>
              <a:rPr lang="en-US" sz="2000" b="0">
                <a:solidFill>
                  <a:srgbClr val="000000"/>
                </a:solidFill>
              </a:rPr>
              <a:t>identical function,</a:t>
            </a:r>
          </a:p>
          <a:p>
            <a:pPr lvl="1" eaLnBrk="0" hangingPunct="0"/>
            <a:endParaRPr lang="en-US" sz="2000" b="0">
              <a:solidFill>
                <a:srgbClr val="000000"/>
              </a:solidFill>
            </a:endParaRPr>
          </a:p>
          <a:p>
            <a:pPr lvl="1" eaLnBrk="0" hangingPunct="0">
              <a:buFontTx/>
              <a:buChar char="•"/>
            </a:pPr>
            <a:r>
              <a:rPr lang="en-US" sz="2000" b="0">
                <a:solidFill>
                  <a:srgbClr val="000000"/>
                </a:solidFill>
              </a:rPr>
              <a:t>similar function, e.g.:</a:t>
            </a:r>
          </a:p>
          <a:p>
            <a:pPr lvl="2" eaLnBrk="0" hangingPunct="0">
              <a:buFontTx/>
              <a:buChar char="•"/>
            </a:pPr>
            <a:r>
              <a:rPr lang="en-US" sz="2000" b="0">
                <a:solidFill>
                  <a:srgbClr val="000000"/>
                </a:solidFill>
              </a:rPr>
              <a:t>identical reactions catalyzed in different organisms; or </a:t>
            </a:r>
          </a:p>
          <a:p>
            <a:pPr lvl="2" eaLnBrk="0" hangingPunct="0">
              <a:buFontTx/>
              <a:buChar char="•"/>
            </a:pPr>
            <a:r>
              <a:rPr lang="en-US" sz="2000" b="0">
                <a:solidFill>
                  <a:srgbClr val="000000"/>
                </a:solidFill>
              </a:rPr>
              <a:t>same catalytic mechanism but different substrate (malic and lactic acid dehydrogenases); </a:t>
            </a:r>
          </a:p>
          <a:p>
            <a:pPr lvl="2" eaLnBrk="0" hangingPunct="0">
              <a:buFontTx/>
              <a:buChar char="•"/>
            </a:pPr>
            <a:r>
              <a:rPr lang="en-US" sz="2000" b="0">
                <a:solidFill>
                  <a:srgbClr val="000000"/>
                </a:solidFill>
              </a:rPr>
              <a:t>similar subunits and domains that are brought together through a (hypothetical) process called domain shuffling, e.g. nucleotide binding domains in hexokinse, myosin, HSP70, and ATPsynthases. </a:t>
            </a:r>
          </a:p>
          <a:p>
            <a:pPr eaLnBrk="0" hangingPunct="0"/>
            <a:endParaRPr lang="en-US" sz="2000" b="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8600" y="457200"/>
            <a:ext cx="8229600" cy="1295400"/>
          </a:xfrm>
        </p:spPr>
        <p:txBody>
          <a:bodyPr/>
          <a:lstStyle/>
          <a:p>
            <a:pPr algn="l" eaLnBrk="1" hangingPunct="1"/>
            <a:r>
              <a:rPr lang="en-US">
                <a:ea typeface="ＭＳ Ｐゴシック" charset="-128"/>
                <a:cs typeface="ＭＳ Ｐゴシック" charset="-128"/>
              </a:rPr>
              <a:t>homology</a:t>
            </a:r>
            <a:br>
              <a:rPr lang="en-US">
                <a:ea typeface="ＭＳ Ｐゴシック" charset="-128"/>
                <a:cs typeface="ＭＳ Ｐゴシック" charset="-128"/>
              </a:rPr>
            </a:br>
            <a:endParaRPr lang="en-US">
              <a:ea typeface="ＭＳ Ｐゴシック" charset="-128"/>
              <a:cs typeface="ＭＳ Ｐゴシック" charset="-128"/>
            </a:endParaRPr>
          </a:p>
        </p:txBody>
      </p:sp>
      <p:sp>
        <p:nvSpPr>
          <p:cNvPr id="72707" name="Rectangle 3"/>
          <p:cNvSpPr>
            <a:spLocks noChangeArrowheads="1"/>
          </p:cNvSpPr>
          <p:nvPr/>
        </p:nvSpPr>
        <p:spPr bwMode="auto">
          <a:xfrm>
            <a:off x="381000" y="1371600"/>
            <a:ext cx="8534400" cy="1187450"/>
          </a:xfrm>
          <a:prstGeom prst="rect">
            <a:avLst/>
          </a:prstGeom>
          <a:noFill/>
          <a:ln w="9525">
            <a:noFill/>
            <a:miter lim="800000"/>
            <a:headEnd/>
            <a:tailEnd/>
          </a:ln>
        </p:spPr>
        <p:txBody>
          <a:bodyPr>
            <a:prstTxWarp prst="textNoShape">
              <a:avLst/>
            </a:prstTxWarp>
            <a:spAutoFit/>
          </a:bodyPr>
          <a:lstStyle/>
          <a:p>
            <a:r>
              <a:rPr lang="en-US" b="0">
                <a:solidFill>
                  <a:srgbClr val="009900"/>
                </a:solidFill>
                <a:latin typeface="Comic Sans MS" charset="0"/>
              </a:rPr>
              <a:t>Two sequences are homologous, if there existed an ancestral molecule in the past that is ancestral to both of the sequences</a:t>
            </a:r>
            <a:r>
              <a:rPr lang="en-US" b="0">
                <a:solidFill>
                  <a:srgbClr val="000000"/>
                </a:solidFill>
              </a:rPr>
              <a:t> </a:t>
            </a:r>
          </a:p>
        </p:txBody>
      </p:sp>
      <p:sp>
        <p:nvSpPr>
          <p:cNvPr id="142340" name="Rectangle 4"/>
          <p:cNvSpPr>
            <a:spLocks noChangeArrowheads="1"/>
          </p:cNvSpPr>
          <p:nvPr/>
        </p:nvSpPr>
        <p:spPr bwMode="auto">
          <a:xfrm>
            <a:off x="457200" y="2667000"/>
            <a:ext cx="8229600" cy="1920875"/>
          </a:xfrm>
          <a:prstGeom prst="rect">
            <a:avLst/>
          </a:prstGeom>
          <a:noFill/>
          <a:ln w="9525">
            <a:noFill/>
            <a:miter lim="800000"/>
            <a:headEnd/>
            <a:tailEnd/>
          </a:ln>
        </p:spPr>
        <p:txBody>
          <a:bodyPr>
            <a:prstTxWarp prst="textNoShape">
              <a:avLst/>
            </a:prstTxWarp>
            <a:spAutoFit/>
          </a:bodyPr>
          <a:lstStyle/>
          <a:p>
            <a:r>
              <a:rPr lang="en-US" sz="2000" b="0">
                <a:solidFill>
                  <a:srgbClr val="000000"/>
                </a:solidFill>
                <a:latin typeface="Comic Sans MS" charset="0"/>
              </a:rPr>
              <a:t>Homology is a "yes" or "no" character (don't know is also possible). Either sequences (or characters share ancestry or they don't (like pregnancy). Molecular biologist often use homology as synonymous with similarity of percent identity. One often reads: sequence A and B are 70% homologous. To an evolutionary biologist this sounds as wrong as 70% pregnant.</a:t>
            </a:r>
            <a:r>
              <a:rPr lang="en-US" sz="2000" b="0">
                <a:solidFill>
                  <a:srgbClr val="000000"/>
                </a:solidFill>
              </a:rPr>
              <a:t> </a:t>
            </a:r>
          </a:p>
        </p:txBody>
      </p:sp>
      <p:sp>
        <p:nvSpPr>
          <p:cNvPr id="72709" name="Rectangle 5"/>
          <p:cNvSpPr>
            <a:spLocks noChangeArrowheads="1"/>
          </p:cNvSpPr>
          <p:nvPr/>
        </p:nvSpPr>
        <p:spPr bwMode="auto">
          <a:xfrm>
            <a:off x="533400" y="4860925"/>
            <a:ext cx="8382000" cy="1311275"/>
          </a:xfrm>
          <a:prstGeom prst="rect">
            <a:avLst/>
          </a:prstGeom>
          <a:noFill/>
          <a:ln w="9525">
            <a:noFill/>
            <a:miter lim="800000"/>
            <a:headEnd/>
            <a:tailEnd/>
          </a:ln>
        </p:spPr>
        <p:txBody>
          <a:bodyPr>
            <a:prstTxWarp prst="textNoShape">
              <a:avLst/>
            </a:prstTxWarp>
            <a:spAutoFit/>
          </a:bodyPr>
          <a:lstStyle/>
          <a:p>
            <a:r>
              <a:rPr lang="en-US" sz="2000" b="0">
                <a:solidFill>
                  <a:srgbClr val="000000"/>
                </a:solidFill>
                <a:latin typeface="Comic Sans MS" charset="0"/>
              </a:rPr>
              <a:t>Types of Homology</a:t>
            </a:r>
            <a:endParaRPr lang="en-US" sz="2000" b="0">
              <a:solidFill>
                <a:srgbClr val="000000"/>
              </a:solidFill>
            </a:endParaRPr>
          </a:p>
          <a:p>
            <a:pPr eaLnBrk="0" hangingPunct="0"/>
            <a:r>
              <a:rPr lang="en-US" sz="2000">
                <a:solidFill>
                  <a:srgbClr val="000000"/>
                </a:solidFill>
                <a:latin typeface="Comic Sans MS" charset="0"/>
              </a:rPr>
              <a:t>Orthology: bifurcation in molecular tree reflects speciation</a:t>
            </a:r>
            <a:br>
              <a:rPr lang="en-US" sz="2000">
                <a:solidFill>
                  <a:srgbClr val="000000"/>
                </a:solidFill>
                <a:latin typeface="Comic Sans MS" charset="0"/>
              </a:rPr>
            </a:br>
            <a:r>
              <a:rPr lang="en-US" sz="2000">
                <a:solidFill>
                  <a:srgbClr val="000000"/>
                </a:solidFill>
                <a:latin typeface="Comic Sans MS" charset="0"/>
              </a:rPr>
              <a:t>Paralogy: bifurcation in molecular tree reflects gene duplication</a:t>
            </a:r>
            <a:endParaRPr lang="en-US" sz="2000" b="0">
              <a:solidFill>
                <a:srgbClr val="000000"/>
              </a:solidFill>
            </a:endParaRPr>
          </a:p>
          <a:p>
            <a:pPr eaLnBrk="0" hangingPunct="0"/>
            <a:endParaRPr lang="en-US" sz="2000" b="0">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2340"/>
                                        </p:tgtEl>
                                        <p:attrNameLst>
                                          <p:attrName>style.visibility</p:attrName>
                                        </p:attrNameLst>
                                      </p:cBhvr>
                                      <p:to>
                                        <p:strVal val="visible"/>
                                      </p:to>
                                    </p:set>
                                    <p:anim calcmode="lin" valueType="num">
                                      <p:cBhvr additive="base">
                                        <p:cTn id="7" dur="500" fill="hold"/>
                                        <p:tgtEl>
                                          <p:spTgt spid="142340"/>
                                        </p:tgtEl>
                                        <p:attrNameLst>
                                          <p:attrName>ppt_x</p:attrName>
                                        </p:attrNameLst>
                                      </p:cBhvr>
                                      <p:tavLst>
                                        <p:tav tm="0">
                                          <p:val>
                                            <p:strVal val="0-#ppt_w/2"/>
                                          </p:val>
                                        </p:tav>
                                        <p:tav tm="100000">
                                          <p:val>
                                            <p:strVal val="#ppt_x"/>
                                          </p:val>
                                        </p:tav>
                                      </p:tavLst>
                                    </p:anim>
                                    <p:anim calcmode="lin" valueType="num">
                                      <p:cBhvr additive="base">
                                        <p:cTn id="8" dur="500" fill="hold"/>
                                        <p:tgtEl>
                                          <p:spTgt spid="1423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228600"/>
            <a:ext cx="7772400" cy="381000"/>
          </a:xfrm>
        </p:spPr>
        <p:txBody>
          <a:bodyPr/>
          <a:lstStyle/>
          <a:p>
            <a:pPr eaLnBrk="1" hangingPunct="1"/>
            <a:r>
              <a:rPr lang="en-US">
                <a:ea typeface="ＭＳ Ｐゴシック" charset="-128"/>
                <a:cs typeface="ＭＳ Ｐゴシック" charset="-128"/>
              </a:rPr>
              <a:t>no similarity </a:t>
            </a:r>
            <a:r>
              <a:rPr lang="en-US" i="1">
                <a:ea typeface="ＭＳ Ｐゴシック" charset="-128"/>
                <a:cs typeface="ＭＳ Ｐゴシック" charset="-128"/>
              </a:rPr>
              <a:t>vs</a:t>
            </a:r>
            <a:r>
              <a:rPr lang="en-US">
                <a:ea typeface="ＭＳ Ｐゴシック" charset="-128"/>
                <a:cs typeface="ＭＳ Ｐゴシック" charset="-128"/>
              </a:rPr>
              <a:t> no homology </a:t>
            </a:r>
          </a:p>
        </p:txBody>
      </p:sp>
      <p:sp>
        <p:nvSpPr>
          <p:cNvPr id="78851" name="Rectangle 3"/>
          <p:cNvSpPr>
            <a:spLocks noChangeArrowheads="1"/>
          </p:cNvSpPr>
          <p:nvPr/>
        </p:nvSpPr>
        <p:spPr bwMode="auto">
          <a:xfrm>
            <a:off x="0" y="838200"/>
            <a:ext cx="9144000" cy="1676400"/>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Arial" charset="0"/>
                <a:ea typeface="Arial" charset="0"/>
                <a:cs typeface="Arial" charset="0"/>
              </a:rPr>
              <a:t>If two (complex) sequences show significant similarity in their primary sequence, they have shared ancestry</a:t>
            </a:r>
            <a:r>
              <a:rPr lang="en-US" sz="2000">
                <a:solidFill>
                  <a:srgbClr val="000000"/>
                </a:solidFill>
                <a:latin typeface="Arial" charset="0"/>
                <a:ea typeface="Arial" charset="0"/>
                <a:cs typeface="Arial" charset="0"/>
              </a:rPr>
              <a:t>, </a:t>
            </a:r>
            <a:r>
              <a:rPr lang="en-US" sz="2000">
                <a:solidFill>
                  <a:srgbClr val="FF0000"/>
                </a:solidFill>
                <a:latin typeface="Arial" charset="0"/>
                <a:ea typeface="Arial" charset="0"/>
                <a:cs typeface="Arial" charset="0"/>
              </a:rPr>
              <a:t>and probably similar function.</a:t>
            </a:r>
            <a:r>
              <a:rPr lang="en-US" sz="2000" b="0">
                <a:solidFill>
                  <a:srgbClr val="000000"/>
                </a:solidFill>
                <a:latin typeface="Arial" charset="0"/>
                <a:ea typeface="Arial" charset="0"/>
                <a:cs typeface="Arial" charset="0"/>
              </a:rPr>
              <a:t/>
            </a:r>
            <a:br>
              <a:rPr lang="en-US" sz="2000" b="0">
                <a:solidFill>
                  <a:srgbClr val="000000"/>
                </a:solidFill>
                <a:latin typeface="Arial" charset="0"/>
                <a:ea typeface="Arial" charset="0"/>
                <a:cs typeface="Arial" charset="0"/>
              </a:rPr>
            </a:br>
            <a:r>
              <a:rPr lang="en-US" sz="2000" b="0">
                <a:solidFill>
                  <a:srgbClr val="000000"/>
                </a:solidFill>
                <a:latin typeface="Arial" charset="0"/>
                <a:ea typeface="Arial" charset="0"/>
                <a:cs typeface="Arial" charset="0"/>
              </a:rPr>
              <a:t/>
            </a:r>
            <a:br>
              <a:rPr lang="en-US" sz="2000" b="0">
                <a:solidFill>
                  <a:srgbClr val="000000"/>
                </a:solidFill>
                <a:latin typeface="Arial" charset="0"/>
                <a:ea typeface="Arial" charset="0"/>
                <a:cs typeface="Arial" charset="0"/>
              </a:rPr>
            </a:br>
            <a:r>
              <a:rPr lang="en-US" sz="2000" b="0">
                <a:solidFill>
                  <a:srgbClr val="000000"/>
                </a:solidFill>
                <a:latin typeface="Arial" charset="0"/>
                <a:ea typeface="Arial" charset="0"/>
                <a:cs typeface="Arial" charset="0"/>
              </a:rPr>
              <a:t>THE REVERSE IS NOT TRUE:</a:t>
            </a:r>
            <a:endParaRPr lang="en-US" sz="1200" b="0">
              <a:solidFill>
                <a:srgbClr val="000000"/>
              </a:solidFill>
              <a:ea typeface="Times New Roman" charset="0"/>
              <a:cs typeface="Times New Roman" charset="0"/>
            </a:endParaRPr>
          </a:p>
          <a:p>
            <a:pPr eaLnBrk="0" hangingPunct="0"/>
            <a:endParaRPr lang="en-US" b="0">
              <a:solidFill>
                <a:srgbClr val="000000"/>
              </a:solidFill>
            </a:endParaRPr>
          </a:p>
        </p:txBody>
      </p:sp>
      <p:grpSp>
        <p:nvGrpSpPr>
          <p:cNvPr id="78852" name="Group 4"/>
          <p:cNvGrpSpPr>
            <a:grpSpLocks/>
          </p:cNvGrpSpPr>
          <p:nvPr/>
        </p:nvGrpSpPr>
        <p:grpSpPr bwMode="auto">
          <a:xfrm>
            <a:off x="152400" y="2209800"/>
            <a:ext cx="8839200" cy="3276600"/>
            <a:chOff x="-2" y="516"/>
            <a:chExt cx="5188" cy="973"/>
          </a:xfrm>
        </p:grpSpPr>
        <p:grpSp>
          <p:nvGrpSpPr>
            <p:cNvPr id="78854" name="Group 5"/>
            <p:cNvGrpSpPr>
              <a:grpSpLocks/>
            </p:cNvGrpSpPr>
            <p:nvPr/>
          </p:nvGrpSpPr>
          <p:grpSpPr bwMode="auto">
            <a:xfrm>
              <a:off x="0" y="518"/>
              <a:ext cx="5184" cy="969"/>
              <a:chOff x="0" y="518"/>
              <a:chExt cx="5184" cy="969"/>
            </a:xfrm>
          </p:grpSpPr>
          <p:sp>
            <p:nvSpPr>
              <p:cNvPr id="78856" name="Rectangle 6"/>
              <p:cNvSpPr>
                <a:spLocks noChangeArrowheads="1"/>
              </p:cNvSpPr>
              <p:nvPr/>
            </p:nvSpPr>
            <p:spPr bwMode="auto">
              <a:xfrm>
                <a:off x="72" y="590"/>
                <a:ext cx="5040" cy="825"/>
              </a:xfrm>
              <a:prstGeom prst="rect">
                <a:avLst/>
              </a:prstGeom>
              <a:noFill/>
              <a:ln w="9525">
                <a:noFill/>
                <a:miter lim="800000"/>
                <a:headEnd/>
                <a:tailEnd/>
              </a:ln>
            </p:spPr>
            <p:txBody>
              <a:bodyPr anchor="ctr">
                <a:prstTxWarp prst="textNoShape">
                  <a:avLst/>
                </a:prstTxWarp>
              </a:bodyPr>
              <a:lstStyle/>
              <a:p>
                <a:pPr indent="-228600">
                  <a:tabLst>
                    <a:tab pos="457200" algn="l"/>
                  </a:tabLst>
                </a:pPr>
                <a:r>
                  <a:rPr lang="en-US" sz="2000" b="0">
                    <a:solidFill>
                      <a:srgbClr val="FF0000"/>
                    </a:solidFill>
                    <a:latin typeface="Arial" charset="0"/>
                    <a:ea typeface="Arial" charset="0"/>
                    <a:cs typeface="Arial" charset="0"/>
                  </a:rPr>
                  <a:t>PROTEINS WITH THE </a:t>
                </a:r>
                <a:r>
                  <a:rPr lang="en-US" sz="2000">
                    <a:solidFill>
                      <a:srgbClr val="FF0000"/>
                    </a:solidFill>
                    <a:latin typeface="Arial" charset="0"/>
                    <a:ea typeface="Arial" charset="0"/>
                    <a:cs typeface="Arial" charset="0"/>
                  </a:rPr>
                  <a:t>SAME OR SIMILAR FUNCTION DO NOT ALWAYS SHOW SIGNIFICANT SEQUENCE SIMILARITY</a:t>
                </a:r>
                <a:br>
                  <a:rPr lang="en-US" sz="2000">
                    <a:solidFill>
                      <a:srgbClr val="FF0000"/>
                    </a:solidFill>
                    <a:latin typeface="Arial" charset="0"/>
                    <a:ea typeface="Arial" charset="0"/>
                    <a:cs typeface="Arial" charset="0"/>
                  </a:rPr>
                </a:br>
                <a:r>
                  <a:rPr lang="en-US" sz="2000" b="0">
                    <a:solidFill>
                      <a:srgbClr val="000000"/>
                    </a:solidFill>
                    <a:latin typeface="Arial" charset="0"/>
                    <a:ea typeface="Arial" charset="0"/>
                    <a:cs typeface="Arial" charset="0"/>
                  </a:rPr>
                  <a:t>for one of two reasons: </a:t>
                </a:r>
                <a:br>
                  <a:rPr lang="en-US" sz="2000" b="0">
                    <a:solidFill>
                      <a:srgbClr val="000000"/>
                    </a:solidFill>
                    <a:latin typeface="Arial" charset="0"/>
                    <a:ea typeface="Arial" charset="0"/>
                    <a:cs typeface="Arial" charset="0"/>
                  </a:rPr>
                </a:br>
                <a:endParaRPr lang="en-US" sz="2000" b="0">
                  <a:solidFill>
                    <a:srgbClr val="000000"/>
                  </a:solidFill>
                  <a:ea typeface="Times New Roman" charset="0"/>
                  <a:cs typeface="Times New Roman" charset="0"/>
                </a:endParaRPr>
              </a:p>
              <a:p>
                <a:pPr indent="-228600" eaLnBrk="0" hangingPunct="0">
                  <a:tabLst>
                    <a:tab pos="457200" algn="l"/>
                  </a:tabLst>
                </a:pPr>
                <a:r>
                  <a:rPr lang="en-US" sz="2000" b="0">
                    <a:solidFill>
                      <a:srgbClr val="000000"/>
                    </a:solidFill>
                    <a:latin typeface="Arial" charset="0"/>
                    <a:ea typeface="Arial" charset="0"/>
                    <a:cs typeface="Arial" charset="0"/>
                  </a:rPr>
                  <a:t>a)  they evolved independently </a:t>
                </a:r>
                <a:br>
                  <a:rPr lang="en-US" sz="2000" b="0">
                    <a:solidFill>
                      <a:srgbClr val="000000"/>
                    </a:solidFill>
                    <a:latin typeface="Arial" charset="0"/>
                    <a:ea typeface="Arial" charset="0"/>
                    <a:cs typeface="Arial" charset="0"/>
                  </a:rPr>
                </a:br>
                <a:r>
                  <a:rPr lang="en-US" sz="2000" b="0">
                    <a:solidFill>
                      <a:srgbClr val="000000"/>
                    </a:solidFill>
                    <a:latin typeface="Arial" charset="0"/>
                    <a:ea typeface="Arial" charset="0"/>
                    <a:cs typeface="Arial" charset="0"/>
                  </a:rPr>
                  <a:t>(e.g. different types of nucleotide binding sites); </a:t>
                </a:r>
                <a:endParaRPr lang="en-US" sz="2000" b="0">
                  <a:solidFill>
                    <a:srgbClr val="000000"/>
                  </a:solidFill>
                  <a:ea typeface="Times New Roman" charset="0"/>
                  <a:cs typeface="Times New Roman" charset="0"/>
                </a:endParaRPr>
              </a:p>
              <a:p>
                <a:pPr indent="-228600" eaLnBrk="0" hangingPunct="0">
                  <a:tabLst>
                    <a:tab pos="457200" algn="l"/>
                  </a:tabLst>
                </a:pPr>
                <a:r>
                  <a:rPr lang="en-US" sz="2000" b="0">
                    <a:solidFill>
                      <a:srgbClr val="000000"/>
                    </a:solidFill>
                    <a:latin typeface="Arial" charset="0"/>
                    <a:ea typeface="Arial" charset="0"/>
                    <a:cs typeface="Arial" charset="0"/>
                  </a:rPr>
                  <a:t>or </a:t>
                </a:r>
                <a:endParaRPr lang="en-US" sz="2000" b="0">
                  <a:solidFill>
                    <a:srgbClr val="000000"/>
                  </a:solidFill>
                  <a:ea typeface="Times New Roman" charset="0"/>
                  <a:cs typeface="Times New Roman" charset="0"/>
                </a:endParaRPr>
              </a:p>
              <a:p>
                <a:pPr indent="-228600" eaLnBrk="0" hangingPunct="0">
                  <a:tabLst>
                    <a:tab pos="457200" algn="l"/>
                  </a:tabLst>
                </a:pPr>
                <a:r>
                  <a:rPr lang="en-US" sz="2000" b="0">
                    <a:solidFill>
                      <a:srgbClr val="000000"/>
                    </a:solidFill>
                    <a:latin typeface="Arial" charset="0"/>
                    <a:ea typeface="Arial" charset="0"/>
                    <a:cs typeface="Arial" charset="0"/>
                  </a:rPr>
                  <a:t>b)   they underwent so many substitution events that there is no readily detectable similarity remaining. </a:t>
                </a:r>
                <a:endParaRPr lang="en-US" sz="2000" b="0">
                  <a:solidFill>
                    <a:srgbClr val="000000"/>
                  </a:solidFill>
                  <a:ea typeface="Times New Roman" charset="0"/>
                  <a:cs typeface="Times New Roman" charset="0"/>
                </a:endParaRPr>
              </a:p>
              <a:p>
                <a:pPr indent="-228600" eaLnBrk="0" hangingPunct="0">
                  <a:tabLst>
                    <a:tab pos="457200" algn="l"/>
                  </a:tabLst>
                </a:pPr>
                <a:endParaRPr lang="en-US" sz="2000" b="0">
                  <a:solidFill>
                    <a:srgbClr val="000000"/>
                  </a:solidFill>
                </a:endParaRPr>
              </a:p>
            </p:txBody>
          </p:sp>
          <p:sp>
            <p:nvSpPr>
              <p:cNvPr id="78857" name="Rectangle 7"/>
              <p:cNvSpPr>
                <a:spLocks noChangeArrowheads="1"/>
              </p:cNvSpPr>
              <p:nvPr/>
            </p:nvSpPr>
            <p:spPr bwMode="auto">
              <a:xfrm>
                <a:off x="0" y="518"/>
                <a:ext cx="5184" cy="969"/>
              </a:xfrm>
              <a:prstGeom prst="rect">
                <a:avLst/>
              </a:prstGeom>
              <a:noFill/>
              <a:ln w="7">
                <a:noFill/>
                <a:miter lim="800000"/>
                <a:headEnd/>
                <a:tailEnd/>
              </a:ln>
            </p:spPr>
            <p:txBody>
              <a:bodyPr>
                <a:prstTxWarp prst="textNoShape">
                  <a:avLst/>
                </a:prstTxWarp>
              </a:bodyPr>
              <a:lstStyle/>
              <a:p>
                <a:endParaRPr lang="en-US">
                  <a:solidFill>
                    <a:srgbClr val="000000"/>
                  </a:solidFill>
                </a:endParaRPr>
              </a:p>
            </p:txBody>
          </p:sp>
        </p:grpSp>
        <p:sp>
          <p:nvSpPr>
            <p:cNvPr id="78855" name="Rectangle 8"/>
            <p:cNvSpPr>
              <a:spLocks noChangeArrowheads="1"/>
            </p:cNvSpPr>
            <p:nvPr/>
          </p:nvSpPr>
          <p:spPr bwMode="auto">
            <a:xfrm>
              <a:off x="-2" y="516"/>
              <a:ext cx="5188" cy="973"/>
            </a:xfrm>
            <a:prstGeom prst="rect">
              <a:avLst/>
            </a:prstGeom>
            <a:noFill/>
            <a:ln w="6350">
              <a:noFill/>
              <a:miter lim="800000"/>
              <a:headEnd/>
              <a:tailEnd/>
            </a:ln>
          </p:spPr>
          <p:txBody>
            <a:bodyPr>
              <a:prstTxWarp prst="textNoShape">
                <a:avLst/>
              </a:prstTxWarp>
            </a:bodyPr>
            <a:lstStyle/>
            <a:p>
              <a:endParaRPr lang="en-US">
                <a:solidFill>
                  <a:srgbClr val="000000"/>
                </a:solidFill>
              </a:endParaRPr>
            </a:p>
          </p:txBody>
        </p:sp>
      </p:grpSp>
      <p:sp>
        <p:nvSpPr>
          <p:cNvPr id="148489" name="Text Box 9"/>
          <p:cNvSpPr txBox="1">
            <a:spLocks noChangeArrowheads="1"/>
          </p:cNvSpPr>
          <p:nvPr/>
        </p:nvSpPr>
        <p:spPr bwMode="auto">
          <a:xfrm>
            <a:off x="228600" y="5670550"/>
            <a:ext cx="8610600" cy="1187450"/>
          </a:xfrm>
          <a:prstGeom prst="rect">
            <a:avLst/>
          </a:prstGeom>
          <a:noFill/>
          <a:ln w="9525">
            <a:noFill/>
            <a:miter lim="800000"/>
            <a:headEnd/>
            <a:tailEnd/>
          </a:ln>
        </p:spPr>
        <p:txBody>
          <a:bodyPr>
            <a:prstTxWarp prst="textNoShape">
              <a:avLst/>
            </a:prstTxWarp>
            <a:spAutoFit/>
          </a:bodyPr>
          <a:lstStyle/>
          <a:p>
            <a:r>
              <a:rPr lang="en-US">
                <a:solidFill>
                  <a:srgbClr val="000000"/>
                </a:solidFill>
              </a:rPr>
              <a:t>Corollary: </a:t>
            </a:r>
            <a:r>
              <a:rPr lang="en-US">
                <a:solidFill>
                  <a:srgbClr val="FF0000"/>
                </a:solidFill>
              </a:rPr>
              <a:t>PROTEINS WITH SHARED ANCESTRY DO NOT ALWAYS SHOW SIGNIFICANT SIMILARITY</a:t>
            </a:r>
            <a:r>
              <a:rPr lang="en-US">
                <a:solidFill>
                  <a:srgbClr val="000000"/>
                </a:solidFill>
              </a:rPr>
              <a:t>. </a:t>
            </a:r>
            <a:br>
              <a:rPr lang="en-US">
                <a:solidFill>
                  <a:srgbClr val="000000"/>
                </a:solidFill>
              </a:rPr>
            </a:br>
            <a:endParaRPr lang="en-US">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4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8600" y="0"/>
            <a:ext cx="8229600" cy="1295400"/>
          </a:xfrm>
        </p:spPr>
        <p:txBody>
          <a:bodyPr/>
          <a:lstStyle/>
          <a:p>
            <a:pPr algn="l" eaLnBrk="1" hangingPunct="1"/>
            <a:r>
              <a:rPr lang="en-US">
                <a:ea typeface="ＭＳ Ｐゴシック" charset="-128"/>
                <a:cs typeface="ＭＳ Ｐゴシック" charset="-128"/>
              </a:rPr>
              <a:t>homology</a:t>
            </a:r>
            <a:br>
              <a:rPr lang="en-US">
                <a:ea typeface="ＭＳ Ｐゴシック" charset="-128"/>
                <a:cs typeface="ＭＳ Ｐゴシック" charset="-128"/>
              </a:rPr>
            </a:br>
            <a:endParaRPr lang="en-US">
              <a:ea typeface="ＭＳ Ｐゴシック" charset="-128"/>
              <a:cs typeface="ＭＳ Ｐゴシック" charset="-128"/>
            </a:endParaRPr>
          </a:p>
        </p:txBody>
      </p:sp>
      <p:sp>
        <p:nvSpPr>
          <p:cNvPr id="80899" name="Rectangle 3"/>
          <p:cNvSpPr>
            <a:spLocks noChangeArrowheads="1"/>
          </p:cNvSpPr>
          <p:nvPr/>
        </p:nvSpPr>
        <p:spPr bwMode="auto">
          <a:xfrm>
            <a:off x="304800" y="533400"/>
            <a:ext cx="8534400" cy="1187450"/>
          </a:xfrm>
          <a:prstGeom prst="rect">
            <a:avLst/>
          </a:prstGeom>
          <a:noFill/>
          <a:ln w="9525">
            <a:noFill/>
            <a:miter lim="800000"/>
            <a:headEnd/>
            <a:tailEnd/>
          </a:ln>
        </p:spPr>
        <p:txBody>
          <a:bodyPr>
            <a:prstTxWarp prst="textNoShape">
              <a:avLst/>
            </a:prstTxWarp>
            <a:spAutoFit/>
          </a:bodyPr>
          <a:lstStyle/>
          <a:p>
            <a:r>
              <a:rPr lang="en-US" b="0">
                <a:solidFill>
                  <a:srgbClr val="009900"/>
                </a:solidFill>
                <a:latin typeface="Comic Sans MS" charset="0"/>
              </a:rPr>
              <a:t>Two sequences are homologous, if there existed an ancestral molecule in the past that is ancestral to both of the sequences</a:t>
            </a:r>
            <a:r>
              <a:rPr lang="en-US" b="0">
                <a:solidFill>
                  <a:srgbClr val="000000"/>
                </a:solidFill>
              </a:rPr>
              <a:t> </a:t>
            </a:r>
          </a:p>
        </p:txBody>
      </p:sp>
      <p:sp>
        <p:nvSpPr>
          <p:cNvPr id="80900" name="Rectangle 4"/>
          <p:cNvSpPr>
            <a:spLocks noChangeArrowheads="1"/>
          </p:cNvSpPr>
          <p:nvPr/>
        </p:nvSpPr>
        <p:spPr bwMode="auto">
          <a:xfrm>
            <a:off x="0" y="1711325"/>
            <a:ext cx="9144000" cy="593725"/>
          </a:xfrm>
          <a:prstGeom prst="rect">
            <a:avLst/>
          </a:prstGeom>
          <a:noFill/>
          <a:ln w="9525">
            <a:noFill/>
            <a:miter lim="800000"/>
            <a:headEnd/>
            <a:tailEnd/>
          </a:ln>
        </p:spPr>
        <p:txBody>
          <a:bodyPr>
            <a:prstTxWarp prst="textNoShape">
              <a:avLst/>
            </a:prstTxWarp>
            <a:spAutoFit/>
          </a:bodyPr>
          <a:lstStyle/>
          <a:p>
            <a:endParaRPr lang="en-US" sz="900" b="0">
              <a:solidFill>
                <a:srgbClr val="000000"/>
              </a:solidFill>
            </a:endParaRPr>
          </a:p>
          <a:p>
            <a:pPr eaLnBrk="0" hangingPunct="0"/>
            <a:endParaRPr lang="en-US" b="0">
              <a:solidFill>
                <a:srgbClr val="000000"/>
              </a:solidFill>
            </a:endParaRPr>
          </a:p>
        </p:txBody>
      </p:sp>
      <p:sp>
        <p:nvSpPr>
          <p:cNvPr id="80901" name="Rectangle 5"/>
          <p:cNvSpPr>
            <a:spLocks noChangeArrowheads="1"/>
          </p:cNvSpPr>
          <p:nvPr/>
        </p:nvSpPr>
        <p:spPr bwMode="auto">
          <a:xfrm>
            <a:off x="190500" y="1752600"/>
            <a:ext cx="8763000" cy="4872038"/>
          </a:xfrm>
          <a:prstGeom prst="rect">
            <a:avLst/>
          </a:prstGeom>
          <a:noFill/>
          <a:ln w="9525">
            <a:noFill/>
            <a:miter lim="800000"/>
            <a:headEnd/>
            <a:tailEnd/>
          </a:ln>
        </p:spPr>
        <p:txBody>
          <a:bodyPr>
            <a:prstTxWarp prst="textNoShape">
              <a:avLst/>
            </a:prstTxWarp>
            <a:spAutoFit/>
          </a:bodyPr>
          <a:lstStyle/>
          <a:p>
            <a:pPr>
              <a:spcBef>
                <a:spcPct val="50000"/>
              </a:spcBef>
            </a:pPr>
            <a:r>
              <a:rPr lang="en-US" sz="2000" b="0">
                <a:solidFill>
                  <a:srgbClr val="000000"/>
                </a:solidFill>
                <a:latin typeface="Comic Sans MS" charset="0"/>
              </a:rPr>
              <a:t>Types of Homology</a:t>
            </a:r>
            <a:endParaRPr lang="en-US" sz="1400" i="1">
              <a:solidFill>
                <a:srgbClr val="000000"/>
              </a:solidFill>
              <a:latin typeface="Comic Sans MS" charset="0"/>
            </a:endParaRPr>
          </a:p>
          <a:p>
            <a:pPr>
              <a:spcBef>
                <a:spcPct val="50000"/>
              </a:spcBef>
            </a:pPr>
            <a:r>
              <a:rPr lang="en-US" sz="1600" i="1">
                <a:solidFill>
                  <a:srgbClr val="000000"/>
                </a:solidFill>
                <a:latin typeface="Comic Sans MS" charset="0"/>
              </a:rPr>
              <a:t>Orthologs</a:t>
            </a:r>
            <a:r>
              <a:rPr lang="en-US" sz="1600">
                <a:solidFill>
                  <a:srgbClr val="000000"/>
                </a:solidFill>
                <a:latin typeface="Comic Sans MS" charset="0"/>
              </a:rPr>
              <a:t>:</a:t>
            </a:r>
            <a:r>
              <a:rPr lang="en-US" sz="1600" b="0">
                <a:solidFill>
                  <a:srgbClr val="000000"/>
                </a:solidFill>
                <a:latin typeface="Comic Sans MS" charset="0"/>
              </a:rPr>
              <a:t> “deepest” bifurcation in molecular tree reflects speciation. </a:t>
            </a:r>
            <a:br>
              <a:rPr lang="en-US" sz="1600" b="0">
                <a:solidFill>
                  <a:srgbClr val="000000"/>
                </a:solidFill>
                <a:latin typeface="Comic Sans MS" charset="0"/>
              </a:rPr>
            </a:br>
            <a:r>
              <a:rPr lang="en-US" sz="1600" b="0">
                <a:solidFill>
                  <a:srgbClr val="000000"/>
                </a:solidFill>
                <a:latin typeface="Comic Sans MS" charset="0"/>
              </a:rPr>
              <a:t>These are the molecules people interested in the taxonomic classification of organisms want to study.</a:t>
            </a:r>
            <a:endParaRPr lang="en-US" sz="1600" b="0">
              <a:solidFill>
                <a:srgbClr val="000000"/>
              </a:solidFill>
            </a:endParaRPr>
          </a:p>
          <a:p>
            <a:pPr eaLnBrk="0" hangingPunct="0">
              <a:spcBef>
                <a:spcPct val="50000"/>
              </a:spcBef>
            </a:pPr>
            <a:r>
              <a:rPr lang="en-US" sz="1600" i="1">
                <a:solidFill>
                  <a:srgbClr val="000000"/>
                </a:solidFill>
                <a:latin typeface="Comic Sans MS" charset="0"/>
              </a:rPr>
              <a:t>Paralogs</a:t>
            </a:r>
            <a:r>
              <a:rPr lang="en-US" sz="1600">
                <a:solidFill>
                  <a:srgbClr val="000000"/>
                </a:solidFill>
                <a:latin typeface="Comic Sans MS" charset="0"/>
              </a:rPr>
              <a:t>:</a:t>
            </a:r>
            <a:r>
              <a:rPr lang="en-US" sz="1600" b="0">
                <a:solidFill>
                  <a:srgbClr val="000000"/>
                </a:solidFill>
                <a:latin typeface="Comic Sans MS" charset="0"/>
              </a:rPr>
              <a:t> “deepest” bifurcation in molecular tree reflects gene duplication. The study of paralogs and their distribution in genomes provides clues on the way genomes evolved. </a:t>
            </a:r>
            <a:br>
              <a:rPr lang="en-US" sz="1600" b="0">
                <a:solidFill>
                  <a:srgbClr val="000000"/>
                </a:solidFill>
                <a:latin typeface="Comic Sans MS" charset="0"/>
              </a:rPr>
            </a:br>
            <a:r>
              <a:rPr lang="en-US" sz="1600" b="0">
                <a:solidFill>
                  <a:srgbClr val="000000"/>
                </a:solidFill>
                <a:latin typeface="Comic Sans MS" charset="0"/>
              </a:rPr>
              <a:t>Gen and genome duplication have emerged as the most important pathway to molecular innovation, including the evolution of developmental pathways. </a:t>
            </a:r>
            <a:endParaRPr lang="en-US" sz="1600" b="0">
              <a:solidFill>
                <a:srgbClr val="000000"/>
              </a:solidFill>
            </a:endParaRPr>
          </a:p>
          <a:p>
            <a:pPr eaLnBrk="0" hangingPunct="0">
              <a:spcBef>
                <a:spcPct val="50000"/>
              </a:spcBef>
            </a:pPr>
            <a:r>
              <a:rPr lang="en-US" sz="1600" i="1">
                <a:solidFill>
                  <a:srgbClr val="000000"/>
                </a:solidFill>
                <a:latin typeface="Comic Sans MS" charset="0"/>
              </a:rPr>
              <a:t>Xenologs</a:t>
            </a:r>
            <a:r>
              <a:rPr lang="en-US" sz="1600">
                <a:solidFill>
                  <a:srgbClr val="000000"/>
                </a:solidFill>
                <a:latin typeface="Comic Sans MS" charset="0"/>
              </a:rPr>
              <a:t>:</a:t>
            </a:r>
            <a:r>
              <a:rPr lang="en-US" sz="1600" b="0">
                <a:solidFill>
                  <a:srgbClr val="000000"/>
                </a:solidFill>
                <a:latin typeface="Comic Sans MS" charset="0"/>
              </a:rPr>
              <a:t> gene was obtained by organism through horizontal transfer. The classic example for Xenologs are antibiotic resistance genes, but the history of many other molecules also fits into this category: inteins, selfsplicing introns, transposable elements, ion pumps, other transporters, </a:t>
            </a:r>
            <a:endParaRPr lang="en-US" sz="1600" b="0">
              <a:solidFill>
                <a:srgbClr val="000000"/>
              </a:solidFill>
            </a:endParaRPr>
          </a:p>
          <a:p>
            <a:pPr eaLnBrk="0" hangingPunct="0">
              <a:spcBef>
                <a:spcPct val="50000"/>
              </a:spcBef>
            </a:pPr>
            <a:r>
              <a:rPr lang="en-US" sz="1600" i="1">
                <a:solidFill>
                  <a:srgbClr val="000000"/>
                </a:solidFill>
                <a:latin typeface="Comic Sans MS" charset="0"/>
              </a:rPr>
              <a:t>Synologs</a:t>
            </a:r>
            <a:r>
              <a:rPr lang="en-US" sz="1600" b="0">
                <a:solidFill>
                  <a:srgbClr val="000000"/>
                </a:solidFill>
                <a:latin typeface="Comic Sans MS" charset="0"/>
              </a:rPr>
              <a:t>: genes ended up in one organism through fusion of lineages. The paradigm are genes that were transferred into the eukaryotic cell together with the endosymbionts that evolved into mitochondria and plastids </a:t>
            </a:r>
            <a:br>
              <a:rPr lang="en-US" sz="1600" b="0">
                <a:solidFill>
                  <a:srgbClr val="000000"/>
                </a:solidFill>
                <a:latin typeface="Comic Sans MS" charset="0"/>
              </a:rPr>
            </a:br>
            <a:r>
              <a:rPr lang="en-US" sz="1600" b="0" i="1">
                <a:solidFill>
                  <a:srgbClr val="000000"/>
                </a:solidFill>
                <a:latin typeface="Comic Sans MS" charset="0"/>
              </a:rPr>
              <a:t>(the -logs are often spelled with "ue" like in orthologues)</a:t>
            </a:r>
            <a:endParaRPr lang="en-US" sz="1600" b="0">
              <a:solidFill>
                <a:srgbClr val="000000"/>
              </a:solidFill>
            </a:endParaRPr>
          </a:p>
          <a:p>
            <a:pPr eaLnBrk="0" hangingPunct="0">
              <a:spcBef>
                <a:spcPct val="50000"/>
              </a:spcBef>
            </a:pPr>
            <a:r>
              <a:rPr lang="en-US" sz="1400" b="0">
                <a:solidFill>
                  <a:srgbClr val="000000"/>
                </a:solidFill>
                <a:latin typeface="Comic Sans MS" charset="0"/>
              </a:rPr>
              <a:t>see Fitch's article in </a:t>
            </a:r>
            <a:r>
              <a:rPr lang="en-US" sz="1400" b="0">
                <a:solidFill>
                  <a:srgbClr val="000000"/>
                </a:solidFill>
                <a:latin typeface="Comic Sans MS" charset="0"/>
                <a:hlinkClick r:id="rId3"/>
              </a:rPr>
              <a:t>TIG 2000</a:t>
            </a:r>
            <a:r>
              <a:rPr lang="en-US" sz="1400" b="0">
                <a:solidFill>
                  <a:srgbClr val="000000"/>
                </a:solidFill>
                <a:latin typeface="Comic Sans MS" charset="0"/>
              </a:rPr>
              <a:t> for more discussion.</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987" y="0"/>
            <a:ext cx="8229600" cy="1143000"/>
          </a:xfrm>
        </p:spPr>
        <p:txBody>
          <a:bodyPr>
            <a:noAutofit/>
          </a:bodyPr>
          <a:lstStyle/>
          <a:p>
            <a:r>
              <a:rPr lang="en-US" sz="3500" dirty="0"/>
              <a:t>Homologs, </a:t>
            </a:r>
            <a:r>
              <a:rPr lang="en-US" sz="3200" dirty="0"/>
              <a:t>orthologs</a:t>
            </a:r>
            <a:r>
              <a:rPr lang="en-US" sz="3500" dirty="0"/>
              <a:t>, and paralogs </a:t>
            </a:r>
          </a:p>
        </p:txBody>
      </p:sp>
      <p:sp>
        <p:nvSpPr>
          <p:cNvPr id="3" name="Content Placeholder 2"/>
          <p:cNvSpPr>
            <a:spLocks noGrp="1"/>
          </p:cNvSpPr>
          <p:nvPr>
            <p:ph idx="1"/>
          </p:nvPr>
        </p:nvSpPr>
        <p:spPr>
          <a:xfrm>
            <a:off x="303268" y="1122087"/>
            <a:ext cx="8702194" cy="5257800"/>
          </a:xfrm>
        </p:spPr>
        <p:txBody>
          <a:bodyPr>
            <a:noAutofit/>
          </a:bodyPr>
          <a:lstStyle/>
          <a:p>
            <a:r>
              <a:rPr lang="en-US" sz="2500" dirty="0">
                <a:solidFill>
                  <a:srgbClr val="FF0000"/>
                </a:solidFill>
              </a:rPr>
              <a:t>Homologous </a:t>
            </a:r>
            <a:r>
              <a:rPr lang="en-US" sz="2500" dirty="0"/>
              <a:t>structures or characters evolved from the same ancestral structure or character that </a:t>
            </a:r>
            <a:r>
              <a:rPr lang="en-US" sz="2500" i="1" dirty="0"/>
              <a:t>existed in some organism in the past</a:t>
            </a:r>
            <a:r>
              <a:rPr lang="en-US" sz="2500" dirty="0"/>
              <a:t>. </a:t>
            </a:r>
          </a:p>
          <a:p>
            <a:r>
              <a:rPr lang="en-US" sz="2500" dirty="0">
                <a:solidFill>
                  <a:srgbClr val="FF0000"/>
                </a:solidFill>
              </a:rPr>
              <a:t>Orthologous </a:t>
            </a:r>
            <a:r>
              <a:rPr lang="en-US" sz="2500" dirty="0"/>
              <a:t>characters present in two organism (A and B) are homologs that are derived from a structure </a:t>
            </a:r>
            <a:r>
              <a:rPr lang="en-US" sz="2500" i="1" dirty="0"/>
              <a:t>that existed in the most recent common ancestor</a:t>
            </a:r>
            <a:r>
              <a:rPr lang="en-US" sz="2500" dirty="0"/>
              <a:t> (MRCA) of A and B  </a:t>
            </a:r>
            <a:br>
              <a:rPr lang="en-US" sz="2500" dirty="0"/>
            </a:br>
            <a:r>
              <a:rPr lang="en-US" sz="2500" dirty="0"/>
              <a:t>(orthologs often have the same function, but this is NOT part of the definition; e.g. human arms, wings or birds and bats).</a:t>
            </a:r>
          </a:p>
          <a:p>
            <a:r>
              <a:rPr lang="en-US" sz="2500" dirty="0" err="1">
                <a:solidFill>
                  <a:srgbClr val="FF0000"/>
                </a:solidFill>
              </a:rPr>
              <a:t>Paralogous</a:t>
            </a:r>
            <a:r>
              <a:rPr lang="en-US" sz="2500" dirty="0">
                <a:solidFill>
                  <a:srgbClr val="FF0000"/>
                </a:solidFill>
              </a:rPr>
              <a:t> </a:t>
            </a:r>
            <a:r>
              <a:rPr lang="en-US" sz="2500" dirty="0"/>
              <a:t>characters in the same or in two different organisms are homologs that are not derived from the same character in the MRCA, rather they are </a:t>
            </a:r>
            <a:r>
              <a:rPr lang="en-US" sz="2500" i="1" dirty="0"/>
              <a:t>related </a:t>
            </a:r>
            <a:r>
              <a:rPr lang="en-US" sz="2500" dirty="0"/>
              <a:t>(at their deepest node) </a:t>
            </a:r>
            <a:r>
              <a:rPr lang="en-US" sz="2500" i="1" dirty="0"/>
              <a:t>by a gene duplication event</a:t>
            </a:r>
            <a:r>
              <a:rPr lang="en-US" sz="2500" dirty="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40121" y="257026"/>
            <a:ext cx="5913196" cy="4292717"/>
          </a:xfrm>
          <a:prstGeom prst="rect">
            <a:avLst/>
          </a:prstGeom>
        </p:spPr>
      </p:pic>
      <p:sp>
        <p:nvSpPr>
          <p:cNvPr id="5" name="Title 4"/>
          <p:cNvSpPr>
            <a:spLocks noGrp="1"/>
          </p:cNvSpPr>
          <p:nvPr>
            <p:ph type="title"/>
          </p:nvPr>
        </p:nvSpPr>
        <p:spPr>
          <a:xfrm>
            <a:off x="457200" y="274644"/>
            <a:ext cx="8229600" cy="323009"/>
          </a:xfrm>
        </p:spPr>
        <p:txBody>
          <a:bodyPr>
            <a:normAutofit fontScale="90000"/>
          </a:bodyPr>
          <a:lstStyle/>
          <a:p>
            <a:pPr algn="l"/>
            <a:r>
              <a:rPr lang="en-US" dirty="0" smtClean="0"/>
              <a:t>Examples</a:t>
            </a:r>
            <a:endParaRPr lang="en-US" dirty="0"/>
          </a:p>
        </p:txBody>
      </p:sp>
      <p:sp>
        <p:nvSpPr>
          <p:cNvPr id="6" name="TextBox 5"/>
          <p:cNvSpPr txBox="1"/>
          <p:nvPr/>
        </p:nvSpPr>
        <p:spPr>
          <a:xfrm>
            <a:off x="1647154" y="4347886"/>
            <a:ext cx="7365295" cy="1560128"/>
          </a:xfrm>
          <a:prstGeom prst="rect">
            <a:avLst/>
          </a:prstGeom>
          <a:noFill/>
        </p:spPr>
        <p:txBody>
          <a:bodyPr wrap="none" lIns="82003" tIns="41000" rIns="82003" bIns="41000" rtlCol="0">
            <a:spAutoFit/>
          </a:bodyPr>
          <a:lstStyle/>
          <a:p>
            <a:r>
              <a:rPr lang="en-US" dirty="0" smtClean="0"/>
              <a:t>B1 is an ortholog to C1 </a:t>
            </a:r>
            <a:r>
              <a:rPr lang="en-US" dirty="0" smtClean="0">
                <a:solidFill>
                  <a:srgbClr val="0D60F7"/>
                </a:solidFill>
              </a:rPr>
              <a:t>and to A1</a:t>
            </a:r>
          </a:p>
          <a:p>
            <a:r>
              <a:rPr lang="en-US" dirty="0" smtClean="0"/>
              <a:t>C2 is a </a:t>
            </a:r>
            <a:r>
              <a:rPr lang="en-US" dirty="0" err="1" smtClean="0"/>
              <a:t>paralog</a:t>
            </a:r>
            <a:r>
              <a:rPr lang="en-US" dirty="0" smtClean="0"/>
              <a:t> to C3 and to B1; </a:t>
            </a:r>
          </a:p>
          <a:p>
            <a:r>
              <a:rPr lang="en-US" dirty="0" smtClean="0"/>
              <a:t>BUT</a:t>
            </a:r>
          </a:p>
          <a:p>
            <a:r>
              <a:rPr lang="en-US" dirty="0" smtClean="0">
                <a:solidFill>
                  <a:srgbClr val="0D60F7"/>
                </a:solidFill>
              </a:rPr>
              <a:t>A1 is an ortholog to both B1, B2,and to C1, C2, and C3</a:t>
            </a:r>
            <a:endParaRPr lang="en-US" dirty="0">
              <a:solidFill>
                <a:srgbClr val="0D60F7"/>
              </a:solidFill>
            </a:endParaRPr>
          </a:p>
        </p:txBody>
      </p:sp>
      <p:sp>
        <p:nvSpPr>
          <p:cNvPr id="7" name="TextBox 6"/>
          <p:cNvSpPr txBox="1"/>
          <p:nvPr/>
        </p:nvSpPr>
        <p:spPr>
          <a:xfrm>
            <a:off x="1" y="5976470"/>
            <a:ext cx="9144000" cy="821465"/>
          </a:xfrm>
          <a:prstGeom prst="rect">
            <a:avLst/>
          </a:prstGeom>
          <a:noFill/>
        </p:spPr>
        <p:txBody>
          <a:bodyPr wrap="square" lIns="82003" tIns="41000" rIns="82003" bIns="41000" rtlCol="0">
            <a:spAutoFit/>
          </a:bodyPr>
          <a:lstStyle/>
          <a:p>
            <a:r>
              <a:rPr lang="en-US" b="0" dirty="0" smtClean="0"/>
              <a:t>From:  Walter Fitch (2000): </a:t>
            </a:r>
            <a:r>
              <a:rPr lang="en-US" b="0" i="1" dirty="0" smtClean="0"/>
              <a:t>Homology: a personal view on some of the problems</a:t>
            </a:r>
            <a:r>
              <a:rPr lang="en-US" b="0" dirty="0" smtClean="0"/>
              <a:t>, TIG 16 (5) 227-231</a:t>
            </a:r>
            <a:endParaRPr lang="en-US" b="0" dirty="0" smtClean="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1131888" y="490538"/>
            <a:ext cx="6908800" cy="635000"/>
          </a:xfrm>
          <a:prstGeom prst="rect">
            <a:avLst/>
          </a:prstGeom>
          <a:noFill/>
          <a:ln w="9525">
            <a:noFill/>
            <a:miter lim="800000"/>
            <a:headEnd/>
            <a:tailEnd/>
          </a:ln>
        </p:spPr>
        <p:txBody>
          <a:bodyPr anchor="ctr">
            <a:prstTxWarp prst="textNoShape">
              <a:avLst/>
            </a:prstTxWarp>
          </a:bodyPr>
          <a:lstStyle/>
          <a:p>
            <a:pPr algn="ctr"/>
            <a:r>
              <a:rPr lang="en-GB">
                <a:solidFill>
                  <a:srgbClr val="003366"/>
                </a:solidFill>
                <a:latin typeface="Arial" charset="0"/>
              </a:rPr>
              <a:t>Uses of Blast in bioinformatics</a:t>
            </a:r>
            <a:endParaRPr lang="en-GB" sz="4400" b="0">
              <a:solidFill>
                <a:srgbClr val="FF0000"/>
              </a:solidFill>
            </a:endParaRPr>
          </a:p>
        </p:txBody>
      </p:sp>
      <p:sp>
        <p:nvSpPr>
          <p:cNvPr id="82947" name="Text Box 3"/>
          <p:cNvSpPr txBox="1">
            <a:spLocks noChangeArrowheads="1"/>
          </p:cNvSpPr>
          <p:nvPr/>
        </p:nvSpPr>
        <p:spPr bwMode="auto">
          <a:xfrm>
            <a:off x="773113" y="1836738"/>
            <a:ext cx="7613650" cy="1190625"/>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The Blast web tool at NCBI is limited:</a:t>
            </a:r>
          </a:p>
          <a:p>
            <a:pPr eaLnBrk="0" hangingPunct="0">
              <a:buFontTx/>
              <a:buChar char="•"/>
            </a:pPr>
            <a:r>
              <a:rPr lang="en-US" sz="1800" b="0">
                <a:solidFill>
                  <a:srgbClr val="000000"/>
                </a:solidFill>
                <a:latin typeface="Arial" charset="0"/>
              </a:rPr>
              <a:t>  custom and multiple databases are not available</a:t>
            </a:r>
          </a:p>
          <a:p>
            <a:pPr eaLnBrk="0" hangingPunct="0">
              <a:buFontTx/>
              <a:buChar char="•"/>
            </a:pPr>
            <a:r>
              <a:rPr lang="en-US" sz="1800" b="0">
                <a:solidFill>
                  <a:srgbClr val="000000"/>
                </a:solidFill>
                <a:latin typeface="Arial" charset="0"/>
              </a:rPr>
              <a:t>  tBlastN (gene prediction) not available</a:t>
            </a:r>
          </a:p>
          <a:p>
            <a:pPr eaLnBrk="0" hangingPunct="0">
              <a:buFontTx/>
              <a:buChar char="•"/>
            </a:pPr>
            <a:r>
              <a:rPr lang="en-US" sz="1800" b="0">
                <a:solidFill>
                  <a:srgbClr val="000000"/>
                </a:solidFill>
                <a:latin typeface="Arial" charset="0"/>
              </a:rPr>
              <a:t>  “time-out” before long searches are completed</a:t>
            </a:r>
            <a:endParaRPr lang="en-US" b="0">
              <a:solidFill>
                <a:srgbClr val="000000"/>
              </a:solidFill>
            </a:endParaRPr>
          </a:p>
        </p:txBody>
      </p:sp>
      <p:sp>
        <p:nvSpPr>
          <p:cNvPr id="82948" name="Text Box 4"/>
          <p:cNvSpPr txBox="1">
            <a:spLocks noChangeArrowheads="1"/>
          </p:cNvSpPr>
          <p:nvPr/>
        </p:nvSpPr>
        <p:spPr bwMode="auto">
          <a:xfrm>
            <a:off x="701675" y="5387975"/>
            <a:ext cx="7612063" cy="366713"/>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Also: The command-line allows the user to run commands repeatedly</a:t>
            </a:r>
            <a:endParaRPr lang="en-US" b="0">
              <a:solidFill>
                <a:srgbClr val="000000"/>
              </a:solidFill>
            </a:endParaRPr>
          </a:p>
        </p:txBody>
      </p:sp>
      <p:sp>
        <p:nvSpPr>
          <p:cNvPr id="82949" name="Text Box 5"/>
          <p:cNvSpPr txBox="1">
            <a:spLocks noChangeArrowheads="1"/>
          </p:cNvSpPr>
          <p:nvPr/>
        </p:nvSpPr>
        <p:spPr bwMode="auto">
          <a:xfrm>
            <a:off x="717550" y="3676650"/>
            <a:ext cx="7613650" cy="1190625"/>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What if researcher wants to use tBlastN to find all olfactory receptors in the mosquito? Or, if you want to check the presence of a (pseudo)gene in a preliminary genome assembly?</a:t>
            </a:r>
          </a:p>
          <a:p>
            <a:pPr eaLnBrk="0" hangingPunct="0"/>
            <a:r>
              <a:rPr lang="en-US" sz="1800" b="0">
                <a:solidFill>
                  <a:srgbClr val="000000"/>
                </a:solidFill>
                <a:latin typeface="Arial" charset="0"/>
              </a:rPr>
              <a:t>Answer:  Use Blast from command-line</a:t>
            </a:r>
            <a:endParaRPr lang="en-US" b="0">
              <a:solidFill>
                <a:srgbClr val="000000"/>
              </a:solidFill>
            </a:endParaRPr>
          </a:p>
        </p:txBody>
      </p:sp>
      <p:sp>
        <p:nvSpPr>
          <p:cNvPr id="82950" name="Text Box 6"/>
          <p:cNvSpPr txBox="1">
            <a:spLocks noChangeArrowheads="1"/>
          </p:cNvSpPr>
          <p:nvPr/>
        </p:nvSpPr>
        <p:spPr bwMode="auto">
          <a:xfrm rot="-5400000">
            <a:off x="-697706" y="5785644"/>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117600" y="304800"/>
            <a:ext cx="6908800" cy="635000"/>
          </a:xfrm>
          <a:prstGeom prst="rect">
            <a:avLst/>
          </a:prstGeom>
          <a:noFill/>
          <a:ln w="9525">
            <a:noFill/>
            <a:miter lim="800000"/>
            <a:headEnd/>
            <a:tailEnd/>
          </a:ln>
        </p:spPr>
        <p:txBody>
          <a:bodyPr anchor="ctr">
            <a:prstTxWarp prst="textNoShape">
              <a:avLst/>
            </a:prstTxWarp>
          </a:bodyPr>
          <a:lstStyle/>
          <a:p>
            <a:pPr algn="ctr"/>
            <a:r>
              <a:rPr lang="en-GB">
                <a:solidFill>
                  <a:srgbClr val="003366"/>
                </a:solidFill>
                <a:latin typeface="Arial" charset="0"/>
              </a:rPr>
              <a:t>Types of Blast searching</a:t>
            </a:r>
            <a:endParaRPr lang="en-GB" sz="4400" b="0">
              <a:solidFill>
                <a:srgbClr val="FF0000"/>
              </a:solidFill>
            </a:endParaRPr>
          </a:p>
        </p:txBody>
      </p:sp>
      <p:sp>
        <p:nvSpPr>
          <p:cNvPr id="84995" name="Rectangle 3"/>
          <p:cNvSpPr>
            <a:spLocks noChangeArrowheads="1"/>
          </p:cNvSpPr>
          <p:nvPr/>
        </p:nvSpPr>
        <p:spPr bwMode="auto">
          <a:xfrm>
            <a:off x="1117600" y="1447800"/>
            <a:ext cx="6908800" cy="4246563"/>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GB" sz="1800" b="0">
                <a:solidFill>
                  <a:srgbClr val="000000"/>
                </a:solidFill>
                <a:latin typeface="Arial" charset="0"/>
              </a:rPr>
              <a:t>blastp compares an amino acid query sequence against a protein sequence database</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blastn compares a nucleotide query sequence against a nucleotide sequence database</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blastx compares the six-frame conceptual protein translation products of a nucleotide query sequence against a protein sequence database</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tblastn compares a protein query sequence against a nucleotide sequence database translated in six reading frames</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tblastx compares the six-frame translations of a nucleotide query sequence against the six-frame translations of a nucleotide sequence database. </a:t>
            </a:r>
          </a:p>
        </p:txBody>
      </p:sp>
      <p:sp>
        <p:nvSpPr>
          <p:cNvPr id="84996" name="Text Box 4"/>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
        <p:nvSpPr>
          <p:cNvPr id="84997" name="Rectangle 5"/>
          <p:cNvSpPr>
            <a:spLocks noChangeArrowheads="1"/>
          </p:cNvSpPr>
          <p:nvPr/>
        </p:nvSpPr>
        <p:spPr bwMode="auto">
          <a:xfrm>
            <a:off x="-165100" y="4705350"/>
            <a:ext cx="184150" cy="457200"/>
          </a:xfrm>
          <a:prstGeom prst="rect">
            <a:avLst/>
          </a:prstGeom>
          <a:noFill/>
          <a:ln w="9525">
            <a:noFill/>
            <a:miter lim="800000"/>
            <a:headEnd/>
            <a:tailEnd/>
          </a:ln>
        </p:spPr>
        <p:txBody>
          <a:bodyPr wrap="none">
            <a:prstTxWarp prst="textNoShape">
              <a:avLst/>
            </a:prstTxWarp>
            <a:spAutoFit/>
          </a:bodyPr>
          <a:lstStyle/>
          <a:p>
            <a:endParaRPr lang="en-US">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3"/>
          <a:srcRect/>
          <a:stretch>
            <a:fillRect/>
          </a:stretch>
        </p:blipFill>
        <p:spPr bwMode="auto">
          <a:xfrm>
            <a:off x="2700338" y="1128713"/>
            <a:ext cx="5602287" cy="5318125"/>
          </a:xfrm>
          <a:prstGeom prst="rect">
            <a:avLst/>
          </a:prstGeom>
          <a:noFill/>
          <a:ln w="9525">
            <a:noFill/>
            <a:miter lim="800000"/>
            <a:headEnd/>
            <a:tailEnd/>
          </a:ln>
        </p:spPr>
      </p:pic>
      <p:sp>
        <p:nvSpPr>
          <p:cNvPr id="87043" name="Text Box 3"/>
          <p:cNvSpPr txBox="1">
            <a:spLocks noChangeArrowheads="1"/>
          </p:cNvSpPr>
          <p:nvPr/>
        </p:nvSpPr>
        <p:spPr bwMode="auto">
          <a:xfrm>
            <a:off x="334963" y="404813"/>
            <a:ext cx="8539162" cy="457200"/>
          </a:xfrm>
          <a:prstGeom prst="rect">
            <a:avLst/>
          </a:prstGeom>
          <a:noFill/>
          <a:ln w="9525">
            <a:noFill/>
            <a:miter lim="800000"/>
            <a:headEnd/>
            <a:tailEnd/>
          </a:ln>
        </p:spPr>
        <p:txBody>
          <a:bodyPr>
            <a:prstTxWarp prst="textNoShape">
              <a:avLst/>
            </a:prstTxWarp>
            <a:spAutoFit/>
          </a:bodyPr>
          <a:lstStyle/>
          <a:p>
            <a:pPr algn="ctr" eaLnBrk="0" hangingPunct="0"/>
            <a:r>
              <a:rPr lang="en-US">
                <a:solidFill>
                  <a:srgbClr val="003366"/>
                </a:solidFill>
                <a:latin typeface="Arial" charset="0"/>
              </a:rPr>
              <a:t>Routine BlastP search</a:t>
            </a:r>
            <a:endParaRPr lang="en-US" sz="2200">
              <a:solidFill>
                <a:srgbClr val="003366"/>
              </a:solidFill>
              <a:latin typeface="Arial" charset="0"/>
            </a:endParaRPr>
          </a:p>
        </p:txBody>
      </p:sp>
      <p:sp>
        <p:nvSpPr>
          <p:cNvPr id="87044" name="Line 4"/>
          <p:cNvSpPr>
            <a:spLocks noChangeShapeType="1"/>
          </p:cNvSpPr>
          <p:nvPr/>
        </p:nvSpPr>
        <p:spPr bwMode="auto">
          <a:xfrm>
            <a:off x="1766888" y="1793875"/>
            <a:ext cx="1752600" cy="1431925"/>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7045" name="Text Box 5"/>
          <p:cNvSpPr txBox="1">
            <a:spLocks noChangeArrowheads="1"/>
          </p:cNvSpPr>
          <p:nvPr/>
        </p:nvSpPr>
        <p:spPr bwMode="auto">
          <a:xfrm>
            <a:off x="214313" y="1374775"/>
            <a:ext cx="2220912" cy="915988"/>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FASTA formatted text</a:t>
            </a:r>
          </a:p>
          <a:p>
            <a:pPr eaLnBrk="0" hangingPunct="0"/>
            <a:r>
              <a:rPr lang="en-US" sz="1800" b="0">
                <a:solidFill>
                  <a:srgbClr val="000000"/>
                </a:solidFill>
                <a:latin typeface="Arial" charset="0"/>
              </a:rPr>
              <a:t>or Genbank ID#</a:t>
            </a:r>
            <a:endParaRPr lang="en-US" b="0">
              <a:solidFill>
                <a:srgbClr val="000000"/>
              </a:solidFill>
            </a:endParaRPr>
          </a:p>
        </p:txBody>
      </p:sp>
      <p:sp>
        <p:nvSpPr>
          <p:cNvPr id="87046" name="Line 6"/>
          <p:cNvSpPr>
            <a:spLocks noChangeShapeType="1"/>
          </p:cNvSpPr>
          <p:nvPr/>
        </p:nvSpPr>
        <p:spPr bwMode="auto">
          <a:xfrm>
            <a:off x="1719263" y="3575050"/>
            <a:ext cx="1871662" cy="788988"/>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7047" name="Text Box 7"/>
          <p:cNvSpPr txBox="1">
            <a:spLocks noChangeArrowheads="1"/>
          </p:cNvSpPr>
          <p:nvPr/>
        </p:nvSpPr>
        <p:spPr bwMode="auto">
          <a:xfrm>
            <a:off x="261938" y="3232150"/>
            <a:ext cx="1811337"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Protein database</a:t>
            </a:r>
            <a:endParaRPr lang="en-US" b="0">
              <a:solidFill>
                <a:srgbClr val="000000"/>
              </a:solidFill>
            </a:endParaRPr>
          </a:p>
        </p:txBody>
      </p:sp>
      <p:sp>
        <p:nvSpPr>
          <p:cNvPr id="87048" name="Line 8"/>
          <p:cNvSpPr>
            <a:spLocks noChangeShapeType="1"/>
          </p:cNvSpPr>
          <p:nvPr/>
        </p:nvSpPr>
        <p:spPr bwMode="auto">
          <a:xfrm>
            <a:off x="1720850" y="4757738"/>
            <a:ext cx="1873250" cy="192087"/>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7049" name="Text Box 9"/>
          <p:cNvSpPr txBox="1">
            <a:spLocks noChangeArrowheads="1"/>
          </p:cNvSpPr>
          <p:nvPr/>
        </p:nvSpPr>
        <p:spPr bwMode="auto">
          <a:xfrm>
            <a:off x="982663" y="4522788"/>
            <a:ext cx="879475" cy="366712"/>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Run</a:t>
            </a:r>
            <a:endParaRPr lang="en-US" b="0">
              <a:solidFill>
                <a:srgbClr val="000000"/>
              </a:solidFill>
            </a:endParaRPr>
          </a:p>
        </p:txBody>
      </p:sp>
      <p:sp>
        <p:nvSpPr>
          <p:cNvPr id="87050" name="Text Box 10"/>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46" y="76200"/>
            <a:ext cx="7772400" cy="457200"/>
          </a:xfrm>
        </p:spPr>
        <p:txBody>
          <a:bodyPr/>
          <a:lstStyle/>
          <a:p>
            <a:pPr algn="l"/>
            <a:r>
              <a:rPr lang="en-US" sz="2800" dirty="0" smtClean="0"/>
              <a:t>For next Monday:</a:t>
            </a:r>
            <a:endParaRPr lang="en-US" sz="2800" dirty="0"/>
          </a:p>
        </p:txBody>
      </p:sp>
      <p:sp>
        <p:nvSpPr>
          <p:cNvPr id="4" name="TextBox 3"/>
          <p:cNvSpPr txBox="1"/>
          <p:nvPr/>
        </p:nvSpPr>
        <p:spPr>
          <a:xfrm>
            <a:off x="304800" y="609600"/>
            <a:ext cx="8001000" cy="6494086"/>
          </a:xfrm>
          <a:prstGeom prst="rect">
            <a:avLst/>
          </a:prstGeom>
          <a:noFill/>
        </p:spPr>
        <p:txBody>
          <a:bodyPr wrap="square" rtlCol="0">
            <a:spAutoFit/>
          </a:bodyPr>
          <a:lstStyle/>
          <a:p>
            <a:pPr marL="342900" indent="-342900">
              <a:buAutoNum type="arabicParenR"/>
            </a:pPr>
            <a:r>
              <a:rPr lang="en-US" sz="1600" b="0" dirty="0" smtClean="0"/>
              <a:t> What is the difference between a compiler and an interpreter?</a:t>
            </a:r>
          </a:p>
          <a:p>
            <a:pPr marL="342900" indent="-342900">
              <a:buAutoNum type="arabicParenR"/>
            </a:pPr>
            <a:r>
              <a:rPr lang="en-US" sz="1600" b="0" dirty="0" smtClean="0"/>
              <a:t> When is it useful to make a script executable, when not?</a:t>
            </a:r>
          </a:p>
          <a:p>
            <a:r>
              <a:rPr lang="en-US" sz="1600" b="0" dirty="0" smtClean="0"/>
              <a:t>3)    What is the value of $</a:t>
            </a:r>
            <a:r>
              <a:rPr lang="en-US" sz="1600" b="0" dirty="0" err="1" smtClean="0"/>
              <a:t>i</a:t>
            </a:r>
            <a:r>
              <a:rPr lang="en-US" sz="1600" b="0" dirty="0" smtClean="0"/>
              <a:t> after each of the following operations?</a:t>
            </a:r>
          </a:p>
          <a:p>
            <a:r>
              <a:rPr lang="en-US" sz="1600" b="0" dirty="0" smtClean="0">
                <a:latin typeface="Courier"/>
                <a:cs typeface="Courier"/>
              </a:rPr>
              <a:t> </a:t>
            </a:r>
            <a:r>
              <a:rPr lang="en-US" sz="1600" b="0" dirty="0" smtClean="0">
                <a:latin typeface="Courier"/>
                <a:cs typeface="Courier"/>
              </a:rPr>
              <a:t>$</a:t>
            </a:r>
            <a:r>
              <a:rPr lang="en-US" sz="1600" b="0" smtClean="0">
                <a:latin typeface="Courier"/>
                <a:cs typeface="Courier"/>
              </a:rPr>
              <a:t>i=</a:t>
            </a:r>
            <a:r>
              <a:rPr lang="en-US" sz="1600" b="0" dirty="0" smtClean="0">
                <a:latin typeface="Courier"/>
                <a:cs typeface="Courier"/>
              </a:rPr>
              <a:t>1;</a:t>
            </a:r>
          </a:p>
          <a:p>
            <a:r>
              <a:rPr lang="en-US" sz="1600" b="0" dirty="0" smtClean="0">
                <a:latin typeface="Courier"/>
                <a:cs typeface="Courier"/>
              </a:rPr>
              <a:t> $</a:t>
            </a:r>
            <a:r>
              <a:rPr lang="en-US" sz="1600" b="0" dirty="0" err="1" smtClean="0">
                <a:latin typeface="Courier"/>
                <a:cs typeface="Courier"/>
              </a:rPr>
              <a:t>i</a:t>
            </a:r>
            <a:r>
              <a:rPr lang="en-US" sz="1600" b="0" dirty="0" smtClean="0">
                <a:latin typeface="Courier"/>
                <a:cs typeface="Courier"/>
              </a:rPr>
              <a:t>++;</a:t>
            </a:r>
          </a:p>
          <a:p>
            <a:r>
              <a:rPr lang="en-US" sz="1600" b="0" dirty="0" smtClean="0">
                <a:latin typeface="Courier"/>
                <a:cs typeface="Courier"/>
              </a:rPr>
              <a:t> $</a:t>
            </a:r>
            <a:r>
              <a:rPr lang="en-US" sz="1600" b="0" dirty="0" err="1" smtClean="0">
                <a:latin typeface="Courier"/>
                <a:cs typeface="Courier"/>
              </a:rPr>
              <a:t>i</a:t>
            </a:r>
            <a:r>
              <a:rPr lang="en-US" sz="1600" b="0" dirty="0" smtClean="0">
                <a:latin typeface="Courier"/>
                <a:cs typeface="Courier"/>
              </a:rPr>
              <a:t> *= $</a:t>
            </a:r>
            <a:r>
              <a:rPr lang="en-US" sz="1600" b="0" dirty="0" err="1" smtClean="0">
                <a:latin typeface="Courier"/>
                <a:cs typeface="Courier"/>
              </a:rPr>
              <a:t>i</a:t>
            </a:r>
            <a:r>
              <a:rPr lang="en-US" sz="1600" b="0" dirty="0" smtClean="0">
                <a:latin typeface="Courier"/>
                <a:cs typeface="Courier"/>
              </a:rPr>
              <a:t>;</a:t>
            </a:r>
          </a:p>
          <a:p>
            <a:r>
              <a:rPr lang="en-US" sz="1600" b="0" dirty="0" smtClean="0">
                <a:latin typeface="Courier"/>
                <a:cs typeface="Courier"/>
              </a:rPr>
              <a:t> $</a:t>
            </a:r>
            <a:r>
              <a:rPr lang="en-US" sz="1600" b="0" dirty="0" err="1" smtClean="0">
                <a:latin typeface="Courier"/>
                <a:cs typeface="Courier"/>
              </a:rPr>
              <a:t>i</a:t>
            </a:r>
            <a:r>
              <a:rPr lang="en-US" sz="1600" b="0" dirty="0" smtClean="0">
                <a:latin typeface="Courier"/>
                <a:cs typeface="Courier"/>
              </a:rPr>
              <a:t> .= $</a:t>
            </a:r>
            <a:r>
              <a:rPr lang="en-US" sz="1600" b="0" dirty="0" err="1" smtClean="0">
                <a:latin typeface="Courier"/>
                <a:cs typeface="Courier"/>
              </a:rPr>
              <a:t>i</a:t>
            </a:r>
            <a:r>
              <a:rPr lang="en-US" sz="1600" b="0" dirty="0" smtClean="0">
                <a:latin typeface="Courier"/>
                <a:cs typeface="Courier"/>
              </a:rPr>
              <a:t>;</a:t>
            </a:r>
          </a:p>
          <a:p>
            <a:r>
              <a:rPr lang="en-US" sz="1600" b="0" dirty="0" smtClean="0">
                <a:latin typeface="Courier"/>
                <a:cs typeface="Courier"/>
              </a:rPr>
              <a:t> $</a:t>
            </a:r>
            <a:r>
              <a:rPr lang="en-US" sz="1600" b="0" dirty="0" err="1" smtClean="0">
                <a:latin typeface="Courier"/>
                <a:cs typeface="Courier"/>
              </a:rPr>
              <a:t>i</a:t>
            </a:r>
            <a:r>
              <a:rPr lang="en-US" sz="1600" b="0" dirty="0" smtClean="0">
                <a:latin typeface="Courier"/>
                <a:cs typeface="Courier"/>
              </a:rPr>
              <a:t> = $i/11;</a:t>
            </a:r>
          </a:p>
          <a:p>
            <a:r>
              <a:rPr lang="en-US" sz="1600" b="0" dirty="0" smtClean="0">
                <a:latin typeface="Courier"/>
                <a:cs typeface="Courier"/>
              </a:rPr>
              <a:t> $</a:t>
            </a:r>
            <a:r>
              <a:rPr lang="en-US" sz="1600" b="0" dirty="0" err="1" smtClean="0">
                <a:latin typeface="Courier"/>
                <a:cs typeface="Courier"/>
              </a:rPr>
              <a:t>i</a:t>
            </a:r>
            <a:r>
              <a:rPr lang="en-US" sz="1600" b="0" dirty="0" smtClean="0">
                <a:latin typeface="Courier"/>
                <a:cs typeface="Courier"/>
              </a:rPr>
              <a:t> = $</a:t>
            </a:r>
            <a:r>
              <a:rPr lang="en-US" sz="1600" b="0" dirty="0" err="1" smtClean="0">
                <a:latin typeface="Courier"/>
                <a:cs typeface="Courier"/>
              </a:rPr>
              <a:t>i</a:t>
            </a:r>
            <a:r>
              <a:rPr lang="en-US" sz="1600" b="0" dirty="0" smtClean="0">
                <a:latin typeface="Courier"/>
                <a:cs typeface="Courier"/>
              </a:rPr>
              <a:t> . “score and” . $i+3;</a:t>
            </a:r>
          </a:p>
          <a:p>
            <a:r>
              <a:rPr lang="en-US" sz="1600" b="0" dirty="0" smtClean="0"/>
              <a:t> First make a guess, then test your prediction using a script.</a:t>
            </a:r>
          </a:p>
          <a:p>
            <a:r>
              <a:rPr lang="en-US" sz="1600" b="0" dirty="0" smtClean="0"/>
              <a:t>4)   If $a = 2 and $b=3, what is the type and values of the scalar stored in $c after each of the following statements:</a:t>
            </a:r>
          </a:p>
          <a:p>
            <a:r>
              <a:rPr lang="en-US" sz="1600" b="0" dirty="0" smtClean="0">
                <a:latin typeface="Courier"/>
                <a:cs typeface="Courier"/>
              </a:rPr>
              <a:t> $</a:t>
            </a:r>
            <a:r>
              <a:rPr lang="en-US" sz="1600" b="0" dirty="0" err="1" smtClean="0">
                <a:latin typeface="Courier"/>
                <a:cs typeface="Courier"/>
              </a:rPr>
              <a:t>c</a:t>
            </a:r>
            <a:r>
              <a:rPr lang="en-US" sz="1600" b="0" dirty="0" smtClean="0">
                <a:latin typeface="Courier"/>
                <a:cs typeface="Courier"/>
              </a:rPr>
              <a:t> = $a + $</a:t>
            </a:r>
            <a:r>
              <a:rPr lang="en-US" sz="1600" b="0" dirty="0" err="1" smtClean="0">
                <a:latin typeface="Courier"/>
                <a:cs typeface="Courier"/>
              </a:rPr>
              <a:t>b</a:t>
            </a:r>
            <a:r>
              <a:rPr lang="en-US" sz="1600" b="0" dirty="0" smtClean="0">
                <a:latin typeface="Courier"/>
                <a:cs typeface="Courier"/>
              </a:rPr>
              <a:t>;</a:t>
            </a:r>
          </a:p>
          <a:p>
            <a:r>
              <a:rPr lang="en-US" sz="1600" b="0" dirty="0" smtClean="0">
                <a:latin typeface="Courier"/>
                <a:cs typeface="Courier"/>
              </a:rPr>
              <a:t> $</a:t>
            </a:r>
            <a:r>
              <a:rPr lang="en-US" sz="1600" b="0" dirty="0" err="1" smtClean="0">
                <a:latin typeface="Courier"/>
                <a:cs typeface="Courier"/>
              </a:rPr>
              <a:t>c</a:t>
            </a:r>
            <a:r>
              <a:rPr lang="en-US" sz="1600" b="0" dirty="0" smtClean="0">
                <a:latin typeface="Courier"/>
                <a:cs typeface="Courier"/>
              </a:rPr>
              <a:t> = $a / $</a:t>
            </a:r>
            <a:r>
              <a:rPr lang="en-US" sz="1600" b="0" dirty="0" err="1" smtClean="0">
                <a:latin typeface="Courier"/>
                <a:cs typeface="Courier"/>
              </a:rPr>
              <a:t>b</a:t>
            </a:r>
            <a:r>
              <a:rPr lang="en-US" sz="1600" b="0" dirty="0" smtClean="0">
                <a:latin typeface="Courier"/>
                <a:cs typeface="Courier"/>
              </a:rPr>
              <a:t>;</a:t>
            </a:r>
          </a:p>
          <a:p>
            <a:r>
              <a:rPr lang="en-US" sz="1600" b="0" dirty="0" smtClean="0">
                <a:latin typeface="Courier"/>
                <a:cs typeface="Courier"/>
              </a:rPr>
              <a:t> $</a:t>
            </a:r>
            <a:r>
              <a:rPr lang="en-US" sz="1600" b="0" dirty="0" err="1" smtClean="0">
                <a:latin typeface="Courier"/>
                <a:cs typeface="Courier"/>
              </a:rPr>
              <a:t>c</a:t>
            </a:r>
            <a:r>
              <a:rPr lang="en-US" sz="1600" b="0" dirty="0" smtClean="0">
                <a:latin typeface="Courier"/>
                <a:cs typeface="Courier"/>
              </a:rPr>
              <a:t> = $a . $</a:t>
            </a:r>
            <a:r>
              <a:rPr lang="en-US" sz="1600" b="0" dirty="0" err="1" smtClean="0">
                <a:latin typeface="Courier"/>
                <a:cs typeface="Courier"/>
              </a:rPr>
              <a:t>b</a:t>
            </a:r>
            <a:r>
              <a:rPr lang="en-US" sz="1600" b="0" dirty="0" smtClean="0">
                <a:latin typeface="Courier"/>
                <a:cs typeface="Courier"/>
              </a:rPr>
              <a:t>;</a:t>
            </a:r>
          </a:p>
          <a:p>
            <a:r>
              <a:rPr lang="en-US" sz="1600" b="0" dirty="0" smtClean="0">
                <a:latin typeface="Courier"/>
                <a:cs typeface="Courier"/>
              </a:rPr>
              <a:t> $</a:t>
            </a:r>
            <a:r>
              <a:rPr lang="en-US" sz="1600" b="0" dirty="0" err="1" smtClean="0">
                <a:latin typeface="Courier"/>
                <a:cs typeface="Courier"/>
              </a:rPr>
              <a:t>c</a:t>
            </a:r>
            <a:r>
              <a:rPr lang="en-US" sz="1600" b="0" dirty="0" smtClean="0">
                <a:latin typeface="Courier"/>
                <a:cs typeface="Courier"/>
              </a:rPr>
              <a:t> = "$a + $</a:t>
            </a:r>
            <a:r>
              <a:rPr lang="en-US" sz="1600" b="0" dirty="0" err="1" smtClean="0">
                <a:latin typeface="Courier"/>
                <a:cs typeface="Courier"/>
              </a:rPr>
              <a:t>b</a:t>
            </a:r>
            <a:r>
              <a:rPr lang="en-US" sz="1600" b="0" dirty="0" smtClean="0">
                <a:latin typeface="Courier"/>
                <a:cs typeface="Courier"/>
              </a:rPr>
              <a:t>";</a:t>
            </a:r>
          </a:p>
          <a:p>
            <a:r>
              <a:rPr lang="en-US" sz="1600" b="0" dirty="0" smtClean="0">
                <a:latin typeface="Courier"/>
                <a:cs typeface="Courier"/>
              </a:rPr>
              <a:t> $c = '$a + $b’;</a:t>
            </a:r>
          </a:p>
          <a:p>
            <a:r>
              <a:rPr lang="en-US" sz="1600" b="0" dirty="0" smtClean="0"/>
              <a:t>First make a guess, then test your prediction using a script.</a:t>
            </a:r>
          </a:p>
          <a:p>
            <a:r>
              <a:rPr lang="en-US" sz="1600" b="0" dirty="0" smtClean="0"/>
              <a:t>5) Do </a:t>
            </a:r>
            <a:r>
              <a:rPr lang="en-US" sz="1600" b="0" dirty="0"/>
              <a:t>“Hello world” example (class 1) using a variable</a:t>
            </a:r>
            <a:r>
              <a:rPr lang="en-US" sz="1600" b="0" dirty="0" smtClean="0"/>
              <a:t>!</a:t>
            </a:r>
          </a:p>
          <a:p>
            <a:r>
              <a:rPr lang="en-US" sz="1600" b="0" dirty="0" smtClean="0"/>
              <a:t>6) </a:t>
            </a:r>
            <a:r>
              <a:rPr lang="en-US" sz="1600" b="0" dirty="0"/>
              <a:t>Write a short Perl script that calculates the circumference of a circle given a radius provided by the user. </a:t>
            </a:r>
            <a:r>
              <a:rPr lang="en-US" sz="1600" b="0" dirty="0" smtClean="0"/>
              <a:t>(For inspiration see </a:t>
            </a:r>
            <a:r>
              <a:rPr lang="en-US" sz="1600" b="0" dirty="0"/>
              <a:t>exercises 1-4 chapter 2 in Learning Perl). (One set of answers is given in Appendix A of the book)</a:t>
            </a:r>
            <a:br>
              <a:rPr lang="en-US" sz="1600" b="0" dirty="0"/>
            </a:br>
            <a:endParaRPr lang="en-US" sz="1600" b="0" dirty="0"/>
          </a:p>
          <a:p>
            <a:r>
              <a:rPr lang="en-US" sz="1600" b="0" dirty="0"/>
              <a:t>send your homework to </a:t>
            </a:r>
            <a:r>
              <a:rPr lang="en-US" sz="1600" b="0" dirty="0" err="1"/>
              <a:t>gogarten@uconn.edu</a:t>
            </a:r>
            <a:r>
              <a:rPr lang="en-US" sz="1600" b="0" dirty="0"/>
              <a:t>. </a:t>
            </a:r>
          </a:p>
          <a:p>
            <a:endParaRPr lang="en-US" dirty="0"/>
          </a:p>
        </p:txBody>
      </p:sp>
    </p:spTree>
    <p:extLst>
      <p:ext uri="{BB962C8B-B14F-4D97-AF65-F5344CB8AC3E}">
        <p14:creationId xmlns:p14="http://schemas.microsoft.com/office/powerpoint/2010/main" val="3607318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3"/>
          <a:srcRect/>
          <a:stretch>
            <a:fillRect/>
          </a:stretch>
        </p:blipFill>
        <p:spPr bwMode="auto">
          <a:xfrm>
            <a:off x="2740025" y="1174750"/>
            <a:ext cx="5602288" cy="5318125"/>
          </a:xfrm>
          <a:prstGeom prst="rect">
            <a:avLst/>
          </a:prstGeom>
          <a:noFill/>
          <a:ln w="9525">
            <a:noFill/>
            <a:miter lim="800000"/>
            <a:headEnd/>
            <a:tailEnd/>
          </a:ln>
        </p:spPr>
      </p:pic>
      <p:sp>
        <p:nvSpPr>
          <p:cNvPr id="89091" name="Line 3"/>
          <p:cNvSpPr>
            <a:spLocks noChangeShapeType="1"/>
          </p:cNvSpPr>
          <p:nvPr/>
        </p:nvSpPr>
        <p:spPr bwMode="auto">
          <a:xfrm>
            <a:off x="2571750" y="2027238"/>
            <a:ext cx="2670175" cy="385762"/>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2" name="Text Box 4"/>
          <p:cNvSpPr txBox="1">
            <a:spLocks noChangeArrowheads="1"/>
          </p:cNvSpPr>
          <p:nvPr/>
        </p:nvSpPr>
        <p:spPr bwMode="auto">
          <a:xfrm>
            <a:off x="228600" y="1752600"/>
            <a:ext cx="2611438"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Restrict by taxonomic </a:t>
            </a:r>
          </a:p>
          <a:p>
            <a:pPr eaLnBrk="0" hangingPunct="0"/>
            <a:r>
              <a:rPr lang="en-US" sz="1800" b="0">
                <a:solidFill>
                  <a:srgbClr val="000000"/>
                </a:solidFill>
                <a:latin typeface="Arial" charset="0"/>
              </a:rPr>
              <a:t>group</a:t>
            </a:r>
            <a:endParaRPr lang="en-US" b="0">
              <a:solidFill>
                <a:srgbClr val="000000"/>
              </a:solidFill>
            </a:endParaRPr>
          </a:p>
        </p:txBody>
      </p:sp>
      <p:sp>
        <p:nvSpPr>
          <p:cNvPr id="89093" name="Line 5"/>
          <p:cNvSpPr>
            <a:spLocks noChangeShapeType="1"/>
          </p:cNvSpPr>
          <p:nvPr/>
        </p:nvSpPr>
        <p:spPr bwMode="auto">
          <a:xfrm>
            <a:off x="2433638" y="3033713"/>
            <a:ext cx="671512" cy="188912"/>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4" name="Text Box 6"/>
          <p:cNvSpPr txBox="1">
            <a:spLocks noChangeArrowheads="1"/>
          </p:cNvSpPr>
          <p:nvPr/>
        </p:nvSpPr>
        <p:spPr bwMode="auto">
          <a:xfrm>
            <a:off x="0" y="2667000"/>
            <a:ext cx="2590800" cy="366713"/>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Filter repetitive regions</a:t>
            </a:r>
            <a:endParaRPr lang="en-US" b="0">
              <a:solidFill>
                <a:srgbClr val="000000"/>
              </a:solidFill>
            </a:endParaRPr>
          </a:p>
        </p:txBody>
      </p:sp>
      <p:sp>
        <p:nvSpPr>
          <p:cNvPr id="89095" name="Line 7"/>
          <p:cNvSpPr>
            <a:spLocks noChangeShapeType="1"/>
          </p:cNvSpPr>
          <p:nvPr/>
        </p:nvSpPr>
        <p:spPr bwMode="auto">
          <a:xfrm>
            <a:off x="2133600" y="3505200"/>
            <a:ext cx="1168400" cy="65088"/>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6" name="Text Box 8"/>
          <p:cNvSpPr txBox="1">
            <a:spLocks noChangeArrowheads="1"/>
          </p:cNvSpPr>
          <p:nvPr/>
        </p:nvSpPr>
        <p:spPr bwMode="auto">
          <a:xfrm>
            <a:off x="152400" y="3276600"/>
            <a:ext cx="2219325" cy="366713"/>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Statistical cut-off</a:t>
            </a:r>
            <a:endParaRPr lang="en-US" b="0">
              <a:solidFill>
                <a:srgbClr val="000000"/>
              </a:solidFill>
            </a:endParaRPr>
          </a:p>
        </p:txBody>
      </p:sp>
      <p:sp>
        <p:nvSpPr>
          <p:cNvPr id="89097" name="Line 9"/>
          <p:cNvSpPr>
            <a:spLocks noChangeShapeType="1"/>
          </p:cNvSpPr>
          <p:nvPr/>
        </p:nvSpPr>
        <p:spPr bwMode="auto">
          <a:xfrm flipV="1">
            <a:off x="2203450" y="4276725"/>
            <a:ext cx="1101725" cy="211138"/>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8" name="Text Box 10"/>
          <p:cNvSpPr txBox="1">
            <a:spLocks noChangeArrowheads="1"/>
          </p:cNvSpPr>
          <p:nvPr/>
        </p:nvSpPr>
        <p:spPr bwMode="auto">
          <a:xfrm>
            <a:off x="447675" y="4319588"/>
            <a:ext cx="1838325"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Similarity matrix (cost of gaps)</a:t>
            </a:r>
            <a:endParaRPr lang="en-US" b="0">
              <a:solidFill>
                <a:srgbClr val="000000"/>
              </a:solidFill>
            </a:endParaRPr>
          </a:p>
        </p:txBody>
      </p:sp>
      <p:sp>
        <p:nvSpPr>
          <p:cNvPr id="89099" name="Text Box 11"/>
          <p:cNvSpPr txBox="1">
            <a:spLocks noChangeArrowheads="1"/>
          </p:cNvSpPr>
          <p:nvPr/>
        </p:nvSpPr>
        <p:spPr bwMode="auto">
          <a:xfrm>
            <a:off x="334963" y="404813"/>
            <a:ext cx="8539162" cy="457200"/>
          </a:xfrm>
          <a:prstGeom prst="rect">
            <a:avLst/>
          </a:prstGeom>
          <a:noFill/>
          <a:ln w="9525">
            <a:noFill/>
            <a:miter lim="800000"/>
            <a:headEnd/>
            <a:tailEnd/>
          </a:ln>
        </p:spPr>
        <p:txBody>
          <a:bodyPr>
            <a:prstTxWarp prst="textNoShape">
              <a:avLst/>
            </a:prstTxWarp>
            <a:spAutoFit/>
          </a:bodyPr>
          <a:lstStyle/>
          <a:p>
            <a:pPr algn="ctr" eaLnBrk="0" hangingPunct="0"/>
            <a:r>
              <a:rPr lang="en-US">
                <a:solidFill>
                  <a:srgbClr val="003366"/>
                </a:solidFill>
                <a:latin typeface="Arial" charset="0"/>
              </a:rPr>
              <a:t>BlastP parameters</a:t>
            </a:r>
            <a:endParaRPr lang="en-US" sz="2200">
              <a:solidFill>
                <a:srgbClr val="003366"/>
              </a:solidFill>
              <a:latin typeface="Arial" charset="0"/>
            </a:endParaRPr>
          </a:p>
        </p:txBody>
      </p:sp>
      <p:sp>
        <p:nvSpPr>
          <p:cNvPr id="89100" name="Text Box 12"/>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
        <p:nvSpPr>
          <p:cNvPr id="89101" name="Text Box 13"/>
          <p:cNvSpPr txBox="1">
            <a:spLocks noChangeArrowheads="1"/>
          </p:cNvSpPr>
          <p:nvPr/>
        </p:nvSpPr>
        <p:spPr bwMode="auto">
          <a:xfrm>
            <a:off x="152400" y="3657600"/>
            <a:ext cx="2219325"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Size of words in look-up table</a:t>
            </a:r>
            <a:endParaRPr lang="en-US" b="0">
              <a:solidFill>
                <a:srgbClr val="000000"/>
              </a:solidFill>
            </a:endParaRPr>
          </a:p>
        </p:txBody>
      </p:sp>
      <p:sp>
        <p:nvSpPr>
          <p:cNvPr id="89102" name="Line 14"/>
          <p:cNvSpPr>
            <a:spLocks noChangeShapeType="1"/>
          </p:cNvSpPr>
          <p:nvPr/>
        </p:nvSpPr>
        <p:spPr bwMode="auto">
          <a:xfrm>
            <a:off x="2133600" y="3886200"/>
            <a:ext cx="1052513" cy="36513"/>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01625" y="304800"/>
            <a:ext cx="8539163" cy="457200"/>
          </a:xfrm>
          <a:prstGeom prst="rect">
            <a:avLst/>
          </a:prstGeom>
          <a:noFill/>
          <a:ln w="9525">
            <a:noFill/>
            <a:miter lim="800000"/>
            <a:headEnd/>
            <a:tailEnd/>
          </a:ln>
        </p:spPr>
        <p:txBody>
          <a:bodyPr>
            <a:prstTxWarp prst="textNoShape">
              <a:avLst/>
            </a:prstTxWarp>
            <a:spAutoFit/>
          </a:bodyPr>
          <a:lstStyle/>
          <a:p>
            <a:pPr algn="ctr" eaLnBrk="0" hangingPunct="0"/>
            <a:r>
              <a:rPr lang="en-US">
                <a:solidFill>
                  <a:srgbClr val="003366"/>
                </a:solidFill>
                <a:latin typeface="Arial" charset="0"/>
              </a:rPr>
              <a:t>Establishing a significant “hit”</a:t>
            </a:r>
            <a:endParaRPr lang="en-US" sz="2200">
              <a:solidFill>
                <a:srgbClr val="003366"/>
              </a:solidFill>
              <a:latin typeface="Arial" charset="0"/>
            </a:endParaRPr>
          </a:p>
        </p:txBody>
      </p:sp>
      <p:sp>
        <p:nvSpPr>
          <p:cNvPr id="91139" name="Text Box 3"/>
          <p:cNvSpPr txBox="1">
            <a:spLocks noChangeArrowheads="1"/>
          </p:cNvSpPr>
          <p:nvPr/>
        </p:nvSpPr>
        <p:spPr bwMode="auto">
          <a:xfrm>
            <a:off x="685800" y="2286000"/>
            <a:ext cx="8048625" cy="3937000"/>
          </a:xfrm>
          <a:prstGeom prst="rect">
            <a:avLst/>
          </a:prstGeom>
          <a:noFill/>
          <a:ln w="9525">
            <a:noFill/>
            <a:miter lim="800000"/>
            <a:headEnd/>
            <a:tailEnd/>
          </a:ln>
        </p:spPr>
        <p:txBody>
          <a:bodyPr>
            <a:prstTxWarp prst="textNoShape">
              <a:avLst/>
            </a:prstTxWarp>
            <a:spAutoFit/>
          </a:bodyPr>
          <a:lstStyle/>
          <a:p>
            <a:pPr eaLnBrk="0" hangingPunct="0"/>
            <a:r>
              <a:rPr lang="en-US" sz="1800" b="0" dirty="0">
                <a:solidFill>
                  <a:srgbClr val="000000"/>
                </a:solidFill>
                <a:latin typeface="Arial" charset="0"/>
              </a:rPr>
              <a:t>E-value is the Expected number of sequence (</a:t>
            </a:r>
            <a:r>
              <a:rPr lang="en-US" sz="1800" b="0" dirty="0" err="1">
                <a:solidFill>
                  <a:srgbClr val="000000"/>
                </a:solidFill>
                <a:latin typeface="Arial" charset="0"/>
              </a:rPr>
              <a:t>HSPs</a:t>
            </a:r>
            <a:r>
              <a:rPr lang="en-US" sz="1800" b="0" dirty="0">
                <a:solidFill>
                  <a:srgbClr val="000000"/>
                </a:solidFill>
                <a:latin typeface="Arial" charset="0"/>
              </a:rPr>
              <a:t>) matches in database of </a:t>
            </a:r>
            <a:r>
              <a:rPr lang="en-US" sz="1800" b="0" i="1" dirty="0" err="1">
                <a:solidFill>
                  <a:srgbClr val="000000"/>
                </a:solidFill>
                <a:latin typeface="Arial" charset="0"/>
              </a:rPr>
              <a:t>n</a:t>
            </a:r>
            <a:r>
              <a:rPr lang="en-US" sz="1800" b="0" dirty="0">
                <a:solidFill>
                  <a:srgbClr val="000000"/>
                </a:solidFill>
                <a:latin typeface="Arial" charset="0"/>
              </a:rPr>
              <a:t> number of sequences</a:t>
            </a:r>
          </a:p>
          <a:p>
            <a:pPr eaLnBrk="0" hangingPunct="0">
              <a:buFontTx/>
              <a:buChar char="•"/>
            </a:pPr>
            <a:r>
              <a:rPr lang="en-US" sz="1800" b="0" dirty="0">
                <a:solidFill>
                  <a:srgbClr val="000000"/>
                </a:solidFill>
                <a:latin typeface="Arial" charset="0"/>
              </a:rPr>
              <a:t>  database size is arbitrary</a:t>
            </a:r>
          </a:p>
          <a:p>
            <a:pPr eaLnBrk="0" hangingPunct="0">
              <a:buFontTx/>
              <a:buChar char="•"/>
            </a:pPr>
            <a:r>
              <a:rPr lang="en-US" sz="1800" b="0" dirty="0">
                <a:solidFill>
                  <a:srgbClr val="000000"/>
                </a:solidFill>
                <a:latin typeface="Arial" charset="0"/>
              </a:rPr>
              <a:t>  multiple testing problem</a:t>
            </a:r>
          </a:p>
          <a:p>
            <a:pPr eaLnBrk="0" hangingPunct="0">
              <a:buFontTx/>
              <a:buChar char="•"/>
            </a:pPr>
            <a:r>
              <a:rPr lang="en-US" sz="1800" b="0" dirty="0">
                <a:solidFill>
                  <a:srgbClr val="000000"/>
                </a:solidFill>
                <a:latin typeface="Arial" charset="0"/>
              </a:rPr>
              <a:t>  E-value calculated from many assumptions</a:t>
            </a:r>
          </a:p>
          <a:p>
            <a:pPr eaLnBrk="0" hangingPunct="0">
              <a:buFontTx/>
              <a:buChar char="•"/>
            </a:pPr>
            <a:r>
              <a:rPr lang="en-US" sz="1800" b="0" dirty="0">
                <a:solidFill>
                  <a:srgbClr val="000000"/>
                </a:solidFill>
                <a:latin typeface="Arial" charset="0"/>
              </a:rPr>
              <a:t>  so, E-value is not easily compared between searches of different databases</a:t>
            </a:r>
          </a:p>
          <a:p>
            <a:pPr eaLnBrk="0" hangingPunct="0"/>
            <a:endParaRPr lang="en-US" sz="1800" b="0" dirty="0">
              <a:solidFill>
                <a:srgbClr val="000000"/>
              </a:solidFill>
              <a:latin typeface="Arial" charset="0"/>
            </a:endParaRPr>
          </a:p>
          <a:p>
            <a:pPr eaLnBrk="0" hangingPunct="0"/>
            <a:r>
              <a:rPr lang="en-US" sz="1800" b="0" dirty="0">
                <a:solidFill>
                  <a:srgbClr val="000000"/>
                </a:solidFill>
                <a:latin typeface="Arial" charset="0"/>
              </a:rPr>
              <a:t>Examples:</a:t>
            </a:r>
          </a:p>
          <a:p>
            <a:pPr eaLnBrk="0" hangingPunct="0"/>
            <a:r>
              <a:rPr lang="en-US" sz="1800" b="0" dirty="0">
                <a:solidFill>
                  <a:srgbClr val="000000"/>
                </a:solidFill>
                <a:latin typeface="Arial" charset="0"/>
              </a:rPr>
              <a:t>E-value = 1 = expect the match to occur in the database by chance 1x</a:t>
            </a:r>
          </a:p>
          <a:p>
            <a:pPr eaLnBrk="0" hangingPunct="0"/>
            <a:endParaRPr lang="en-US" sz="1800" b="0" dirty="0">
              <a:solidFill>
                <a:srgbClr val="000000"/>
              </a:solidFill>
              <a:latin typeface="Arial" charset="0"/>
            </a:endParaRPr>
          </a:p>
          <a:p>
            <a:pPr eaLnBrk="0" hangingPunct="0"/>
            <a:r>
              <a:rPr lang="en-US" sz="1800" b="0" dirty="0">
                <a:solidFill>
                  <a:srgbClr val="000000"/>
                </a:solidFill>
                <a:latin typeface="Arial" charset="0"/>
              </a:rPr>
              <a:t>E-value = .05 = expect 5% chance of match occurring</a:t>
            </a:r>
          </a:p>
          <a:p>
            <a:pPr eaLnBrk="0" hangingPunct="0"/>
            <a:endParaRPr lang="en-US" sz="1800" b="0" dirty="0">
              <a:solidFill>
                <a:srgbClr val="000000"/>
              </a:solidFill>
              <a:latin typeface="Arial" charset="0"/>
            </a:endParaRPr>
          </a:p>
          <a:p>
            <a:pPr eaLnBrk="0" hangingPunct="0"/>
            <a:r>
              <a:rPr lang="en-US" sz="1800" b="0" dirty="0">
                <a:solidFill>
                  <a:srgbClr val="000000"/>
                </a:solidFill>
                <a:latin typeface="Arial" charset="0"/>
              </a:rPr>
              <a:t>E-value = 1x10</a:t>
            </a:r>
            <a:r>
              <a:rPr lang="en-US" sz="1800" b="0" baseline="30000" dirty="0">
                <a:solidFill>
                  <a:srgbClr val="000000"/>
                </a:solidFill>
                <a:latin typeface="Arial" charset="0"/>
              </a:rPr>
              <a:t>-20</a:t>
            </a:r>
            <a:r>
              <a:rPr lang="en-US" sz="1800" b="0" dirty="0">
                <a:solidFill>
                  <a:srgbClr val="000000"/>
                </a:solidFill>
                <a:latin typeface="Arial" charset="0"/>
              </a:rPr>
              <a:t> = strict match between protein domains</a:t>
            </a:r>
          </a:p>
        </p:txBody>
      </p:sp>
      <p:sp>
        <p:nvSpPr>
          <p:cNvPr id="91140" name="Text Box 4"/>
          <p:cNvSpPr txBox="1">
            <a:spLocks noChangeArrowheads="1"/>
          </p:cNvSpPr>
          <p:nvPr/>
        </p:nvSpPr>
        <p:spPr bwMode="auto">
          <a:xfrm>
            <a:off x="798513" y="1295400"/>
            <a:ext cx="7545387" cy="792163"/>
          </a:xfrm>
          <a:prstGeom prst="rect">
            <a:avLst/>
          </a:prstGeom>
          <a:noFill/>
          <a:ln w="9525">
            <a:noFill/>
            <a:miter lim="800000"/>
            <a:headEnd/>
            <a:tailEnd/>
          </a:ln>
        </p:spPr>
        <p:txBody>
          <a:bodyPr>
            <a:prstTxWarp prst="textNoShape">
              <a:avLst/>
            </a:prstTxWarp>
            <a:spAutoFit/>
          </a:bodyPr>
          <a:lstStyle/>
          <a:p>
            <a:pPr eaLnBrk="0" hangingPunct="0"/>
            <a:r>
              <a:rPr lang="en-US" sz="1800" b="0" dirty="0">
                <a:solidFill>
                  <a:srgbClr val="000000"/>
                </a:solidFill>
                <a:latin typeface="Arial" charset="0"/>
              </a:rPr>
              <a:t>Blast’s E-value indicates statistical significance of a sequence match</a:t>
            </a:r>
          </a:p>
          <a:p>
            <a:pPr eaLnBrk="0" hangingPunct="0"/>
            <a:r>
              <a:rPr lang="en-US" sz="1400" b="0" dirty="0" err="1">
                <a:solidFill>
                  <a:srgbClr val="000000"/>
                </a:solidFill>
                <a:latin typeface="Arial" charset="0"/>
              </a:rPr>
              <a:t>Karlin</a:t>
            </a:r>
            <a:r>
              <a:rPr lang="en-US" sz="1400" b="0" dirty="0">
                <a:solidFill>
                  <a:srgbClr val="000000"/>
                </a:solidFill>
                <a:latin typeface="Arial" charset="0"/>
              </a:rPr>
              <a:t> S, </a:t>
            </a:r>
            <a:r>
              <a:rPr lang="en-US" sz="1400" b="0" dirty="0" err="1">
                <a:solidFill>
                  <a:srgbClr val="000000"/>
                </a:solidFill>
                <a:latin typeface="Arial" charset="0"/>
              </a:rPr>
              <a:t>Altschul</a:t>
            </a:r>
            <a:r>
              <a:rPr lang="en-US" sz="1400" b="0" dirty="0">
                <a:solidFill>
                  <a:srgbClr val="000000"/>
                </a:solidFill>
                <a:latin typeface="Arial" charset="0"/>
              </a:rPr>
              <a:t> SF (1990) Methods for assessing the statistical significance of molecular sequence features by using general scoring schemes. PNAS 87:2264-8</a:t>
            </a:r>
            <a:endParaRPr lang="en-US" b="0" dirty="0">
              <a:solidFill>
                <a:srgbClr val="000000"/>
              </a:solidFill>
            </a:endParaRPr>
          </a:p>
        </p:txBody>
      </p:sp>
      <p:sp>
        <p:nvSpPr>
          <p:cNvPr id="91141" name="Text Box 5"/>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52400" y="0"/>
            <a:ext cx="7772400" cy="762000"/>
          </a:xfrm>
        </p:spPr>
        <p:txBody>
          <a:bodyPr/>
          <a:lstStyle/>
          <a:p>
            <a:pPr eaLnBrk="1" hangingPunct="1"/>
            <a:r>
              <a:rPr lang="en-US" sz="2400" b="1">
                <a:solidFill>
                  <a:schemeClr val="tx1"/>
                </a:solidFill>
                <a:ea typeface="ＭＳ Ｐゴシック" charset="-128"/>
                <a:cs typeface="ＭＳ Ｐゴシック" charset="-128"/>
              </a:rPr>
              <a:t>When are two sequences significantly similar?  PRSS </a:t>
            </a:r>
          </a:p>
        </p:txBody>
      </p:sp>
      <p:sp>
        <p:nvSpPr>
          <p:cNvPr id="93187" name="Rectangle 3"/>
          <p:cNvSpPr>
            <a:spLocks noChangeArrowheads="1"/>
          </p:cNvSpPr>
          <p:nvPr/>
        </p:nvSpPr>
        <p:spPr bwMode="auto">
          <a:xfrm>
            <a:off x="609600" y="609600"/>
            <a:ext cx="7162800" cy="35972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b="0">
                <a:solidFill>
                  <a:srgbClr val="000000"/>
                </a:solidFill>
              </a:rPr>
              <a:t>One way to quantify the similarity between two sequences is to </a:t>
            </a:r>
          </a:p>
          <a:p>
            <a:pPr eaLnBrk="0" hangingPunct="0">
              <a:spcBef>
                <a:spcPct val="50000"/>
              </a:spcBef>
            </a:pPr>
            <a:r>
              <a:rPr lang="en-US" sz="2000" b="0">
                <a:solidFill>
                  <a:srgbClr val="000000"/>
                </a:solidFill>
              </a:rPr>
              <a:t>1.    compare the actual sequences and calculate an alignment score</a:t>
            </a:r>
          </a:p>
          <a:p>
            <a:pPr eaLnBrk="0" hangingPunct="0">
              <a:spcBef>
                <a:spcPct val="50000"/>
              </a:spcBef>
            </a:pPr>
            <a:r>
              <a:rPr lang="en-US" sz="2000" b="0">
                <a:solidFill>
                  <a:srgbClr val="000000"/>
                </a:solidFill>
              </a:rPr>
              <a:t>2.    randomize (scramble) one (or both) of the sequences and calculate the alignment score for the randomized sequences. </a:t>
            </a:r>
          </a:p>
          <a:p>
            <a:pPr eaLnBrk="0" hangingPunct="0">
              <a:spcBef>
                <a:spcPct val="50000"/>
              </a:spcBef>
            </a:pPr>
            <a:r>
              <a:rPr lang="en-US" sz="2000" b="0">
                <a:solidFill>
                  <a:srgbClr val="000000"/>
                </a:solidFill>
              </a:rPr>
              <a:t>3.    repeat step 2 at least 100 times</a:t>
            </a:r>
          </a:p>
          <a:p>
            <a:pPr eaLnBrk="0" hangingPunct="0">
              <a:spcBef>
                <a:spcPct val="50000"/>
              </a:spcBef>
            </a:pPr>
            <a:r>
              <a:rPr lang="en-US" sz="2000" b="0">
                <a:solidFill>
                  <a:srgbClr val="000000"/>
                </a:solidFill>
              </a:rPr>
              <a:t>4.    describe distribution of randomized alignment scores </a:t>
            </a:r>
          </a:p>
          <a:p>
            <a:pPr eaLnBrk="0" hangingPunct="0">
              <a:spcBef>
                <a:spcPct val="50000"/>
              </a:spcBef>
            </a:pPr>
            <a:r>
              <a:rPr lang="en-US" sz="2000" b="0">
                <a:solidFill>
                  <a:srgbClr val="000000"/>
                </a:solidFill>
              </a:rPr>
              <a:t>5.    do a statistical test to determine if the score obtained for the real sequences is significantly better than the score for the randomized sequences</a:t>
            </a:r>
          </a:p>
        </p:txBody>
      </p:sp>
      <p:sp>
        <p:nvSpPr>
          <p:cNvPr id="93188" name="Rectangle 4"/>
          <p:cNvSpPr>
            <a:spLocks noChangeArrowheads="1"/>
          </p:cNvSpPr>
          <p:nvPr/>
        </p:nvSpPr>
        <p:spPr bwMode="auto">
          <a:xfrm>
            <a:off x="609600" y="4343400"/>
            <a:ext cx="7924800" cy="2289175"/>
          </a:xfrm>
          <a:prstGeom prst="rect">
            <a:avLst/>
          </a:prstGeom>
          <a:noFill/>
          <a:ln w="9525">
            <a:noFill/>
            <a:miter lim="800000"/>
            <a:headEnd/>
            <a:tailEnd/>
          </a:ln>
        </p:spPr>
        <p:txBody>
          <a:bodyPr>
            <a:prstTxWarp prst="textNoShape">
              <a:avLst/>
            </a:prstTxWarp>
            <a:spAutoFit/>
          </a:bodyPr>
          <a:lstStyle/>
          <a:p>
            <a:r>
              <a:rPr lang="en-US" sz="1800">
                <a:solidFill>
                  <a:srgbClr val="FF0000"/>
                </a:solidFill>
              </a:rPr>
              <a:t>z-values</a:t>
            </a:r>
            <a:r>
              <a:rPr lang="en-US" sz="1800">
                <a:solidFill>
                  <a:srgbClr val="000000"/>
                </a:solidFill>
              </a:rPr>
              <a:t> give the distance between the actual alignment score and the mean of the scores for the randomized sequences expressed as multiples of the standard deviation calculated for the randomized scores. </a:t>
            </a:r>
            <a:br>
              <a:rPr lang="en-US" sz="1800">
                <a:solidFill>
                  <a:srgbClr val="000000"/>
                </a:solidFill>
              </a:rPr>
            </a:br>
            <a:r>
              <a:rPr lang="en-US" sz="1800">
                <a:solidFill>
                  <a:srgbClr val="000000"/>
                </a:solidFill>
              </a:rPr>
              <a:t/>
            </a:r>
            <a:br>
              <a:rPr lang="en-US" sz="1800">
                <a:solidFill>
                  <a:srgbClr val="000000"/>
                </a:solidFill>
              </a:rPr>
            </a:br>
            <a:r>
              <a:rPr lang="en-US" sz="1800">
                <a:solidFill>
                  <a:srgbClr val="000000"/>
                </a:solidFill>
              </a:rPr>
              <a:t>For example: a z-value of 3 means that the actual alignment score is 3 standard deviations better than the average for the randomized sequences. z-values &gt; 3 are usually considered as suggestive of homology, z-values &gt; 5 are considered as sufficient demonstration. </a:t>
            </a:r>
            <a:endParaRPr lang="en-US" sz="1800" b="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0"/>
            <a:ext cx="7772400" cy="1143000"/>
          </a:xfrm>
        </p:spPr>
        <p:txBody>
          <a:bodyPr/>
          <a:lstStyle/>
          <a:p>
            <a:pPr eaLnBrk="1" hangingPunct="1"/>
            <a:r>
              <a:rPr lang="en-US">
                <a:ea typeface="ＭＳ Ｐゴシック" charset="-128"/>
                <a:cs typeface="ＭＳ Ｐゴシック" charset="-128"/>
              </a:rPr>
              <a:t>E-values and significance</a:t>
            </a:r>
          </a:p>
        </p:txBody>
      </p:sp>
      <p:sp>
        <p:nvSpPr>
          <p:cNvPr id="95235" name="Rectangle 3"/>
          <p:cNvSpPr>
            <a:spLocks noChangeArrowheads="1"/>
          </p:cNvSpPr>
          <p:nvPr/>
        </p:nvSpPr>
        <p:spPr bwMode="auto">
          <a:xfrm>
            <a:off x="609600" y="1143000"/>
            <a:ext cx="7924800" cy="1920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0">
                <a:solidFill>
                  <a:srgbClr val="000000"/>
                </a:solidFill>
              </a:rPr>
              <a:t>Usually E values larger than 0.0001 are not considered as demonstration of homology.</a:t>
            </a:r>
          </a:p>
          <a:p>
            <a:pPr eaLnBrk="0" hangingPunct="0">
              <a:spcBef>
                <a:spcPct val="50000"/>
              </a:spcBef>
            </a:pPr>
            <a:r>
              <a:rPr lang="en-US" sz="2000" b="0">
                <a:solidFill>
                  <a:srgbClr val="000000"/>
                </a:solidFill>
              </a:rPr>
              <a:t>For small values the E value gives the probability to find a match of this quality in a search of a databank of the same size by chance alone.</a:t>
            </a:r>
          </a:p>
          <a:p>
            <a:pPr eaLnBrk="0" hangingPunct="0">
              <a:spcBef>
                <a:spcPct val="50000"/>
              </a:spcBef>
            </a:pPr>
            <a:endParaRPr lang="en-US" sz="2000" b="0">
              <a:solidFill>
                <a:srgbClr val="000000"/>
              </a:solidFill>
            </a:endParaRPr>
          </a:p>
        </p:txBody>
      </p:sp>
      <p:sp>
        <p:nvSpPr>
          <p:cNvPr id="95236" name="Rectangle 4"/>
          <p:cNvSpPr>
            <a:spLocks noChangeArrowheads="1"/>
          </p:cNvSpPr>
          <p:nvPr/>
        </p:nvSpPr>
        <p:spPr bwMode="auto">
          <a:xfrm>
            <a:off x="774700" y="2819400"/>
            <a:ext cx="7594600" cy="1920875"/>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Comic Sans MS" charset="0"/>
              </a:rPr>
              <a:t>E-values</a:t>
            </a:r>
            <a:r>
              <a:rPr lang="en-US" sz="2000">
                <a:solidFill>
                  <a:srgbClr val="000000"/>
                </a:solidFill>
                <a:latin typeface="Comic Sans MS" charset="0"/>
              </a:rPr>
              <a:t> give the expected number of matches with an alignment score this good or better, </a:t>
            </a:r>
            <a:br>
              <a:rPr lang="en-US" sz="2000">
                <a:solidFill>
                  <a:srgbClr val="000000"/>
                </a:solidFill>
                <a:latin typeface="Comic Sans MS" charset="0"/>
              </a:rPr>
            </a:br>
            <a:r>
              <a:rPr lang="en-US" sz="2000">
                <a:solidFill>
                  <a:srgbClr val="FF0000"/>
                </a:solidFill>
                <a:latin typeface="Comic Sans MS" charset="0"/>
              </a:rPr>
              <a:t>P-values</a:t>
            </a:r>
            <a:r>
              <a:rPr lang="en-US" sz="2000">
                <a:solidFill>
                  <a:srgbClr val="000000"/>
                </a:solidFill>
                <a:latin typeface="Comic Sans MS" charset="0"/>
              </a:rPr>
              <a:t> give the probability of to find a match of this quality or better. </a:t>
            </a:r>
            <a:br>
              <a:rPr lang="en-US" sz="2000">
                <a:solidFill>
                  <a:srgbClr val="000000"/>
                </a:solidFill>
                <a:latin typeface="Comic Sans MS" charset="0"/>
              </a:rPr>
            </a:br>
            <a:r>
              <a:rPr lang="en-US" sz="2000">
                <a:solidFill>
                  <a:srgbClr val="000000"/>
                </a:solidFill>
                <a:latin typeface="Comic Sans MS" charset="0"/>
              </a:rPr>
              <a:t>P values are [0,1], E-values are [0,infinity). </a:t>
            </a:r>
            <a:br>
              <a:rPr lang="en-US" sz="2000">
                <a:solidFill>
                  <a:srgbClr val="000000"/>
                </a:solidFill>
                <a:latin typeface="Comic Sans MS" charset="0"/>
              </a:rPr>
            </a:br>
            <a:r>
              <a:rPr lang="en-US" sz="2000">
                <a:solidFill>
                  <a:srgbClr val="000000"/>
                </a:solidFill>
                <a:latin typeface="Comic Sans MS" charset="0"/>
              </a:rPr>
              <a:t>For small values E=P </a:t>
            </a:r>
          </a:p>
        </p:txBody>
      </p:sp>
      <p:sp>
        <p:nvSpPr>
          <p:cNvPr id="95237" name="Rectangle 5"/>
          <p:cNvSpPr>
            <a:spLocks noChangeArrowheads="1"/>
          </p:cNvSpPr>
          <p:nvPr/>
        </p:nvSpPr>
        <p:spPr bwMode="auto">
          <a:xfrm>
            <a:off x="609600" y="4800600"/>
            <a:ext cx="8534400" cy="1616075"/>
          </a:xfrm>
          <a:prstGeom prst="rect">
            <a:avLst/>
          </a:prstGeom>
          <a:noFill/>
          <a:ln w="9525">
            <a:noFill/>
            <a:miter lim="800000"/>
            <a:headEnd/>
            <a:tailEnd/>
          </a:ln>
        </p:spPr>
        <p:txBody>
          <a:bodyPr>
            <a:prstTxWarp prst="textNoShape">
              <a:avLst/>
            </a:prstTxWarp>
            <a:spAutoFit/>
          </a:bodyPr>
          <a:lstStyle/>
          <a:p>
            <a:r>
              <a:rPr lang="en-US" sz="2000">
                <a:solidFill>
                  <a:srgbClr val="000000"/>
                </a:solidFill>
              </a:rPr>
              <a:t>Problem: </a:t>
            </a:r>
            <a:r>
              <a:rPr lang="en-US" sz="2000" b="0">
                <a:solidFill>
                  <a:srgbClr val="000000"/>
                </a:solidFill>
              </a:rPr>
              <a:t>If you do 1000 blast searches, you expect one match due to chance with a P-value of 0.0001</a:t>
            </a:r>
            <a:r>
              <a:rPr lang="en-US" sz="2000">
                <a:solidFill>
                  <a:srgbClr val="000000"/>
                </a:solidFill>
              </a:rPr>
              <a:t/>
            </a:r>
            <a:br>
              <a:rPr lang="en-US" sz="2000">
                <a:solidFill>
                  <a:srgbClr val="000000"/>
                </a:solidFill>
              </a:rPr>
            </a:br>
            <a:endParaRPr lang="en-US" sz="2000">
              <a:solidFill>
                <a:srgbClr val="000000"/>
              </a:solidFill>
            </a:endParaRPr>
          </a:p>
          <a:p>
            <a:r>
              <a:rPr lang="en-US" sz="2000">
                <a:solidFill>
                  <a:srgbClr val="000000"/>
                </a:solidFill>
              </a:rPr>
              <a:t>“One should” use a correction for multiple tests, like the </a:t>
            </a:r>
            <a:r>
              <a:rPr lang="en-US" sz="2000">
                <a:solidFill>
                  <a:srgbClr val="000000"/>
                </a:solidFill>
                <a:hlinkClick r:id="rId2"/>
              </a:rPr>
              <a:t>Bonferroni correction</a:t>
            </a:r>
            <a:r>
              <a:rPr lang="en-US" sz="2000">
                <a:solidFill>
                  <a:srgbClr val="000000"/>
                </a:solidFill>
              </a:rPr>
              <a:t>.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52400" y="0"/>
            <a:ext cx="7772400" cy="1143000"/>
          </a:xfrm>
        </p:spPr>
        <p:txBody>
          <a:bodyPr/>
          <a:lstStyle/>
          <a:p>
            <a:pPr algn="l" eaLnBrk="1" hangingPunct="1"/>
            <a:r>
              <a:rPr lang="en-US"/>
              <a:t>vi </a:t>
            </a:r>
          </a:p>
        </p:txBody>
      </p:sp>
      <p:sp>
        <p:nvSpPr>
          <p:cNvPr id="130051" name="Text Box 3"/>
          <p:cNvSpPr txBox="1">
            <a:spLocks noChangeArrowheads="1"/>
          </p:cNvSpPr>
          <p:nvPr/>
        </p:nvSpPr>
        <p:spPr bwMode="auto">
          <a:xfrm>
            <a:off x="152400" y="990600"/>
            <a:ext cx="8686800" cy="5035550"/>
          </a:xfrm>
          <a:prstGeom prst="rect">
            <a:avLst/>
          </a:prstGeom>
          <a:noFill/>
          <a:ln w="9525">
            <a:noFill/>
            <a:miter lim="800000"/>
            <a:headEnd/>
            <a:tailEnd/>
          </a:ln>
        </p:spPr>
        <p:txBody>
          <a:bodyPr>
            <a:prstTxWarp prst="textNoShape">
              <a:avLst/>
            </a:prstTxWarp>
            <a:spAutoFit/>
          </a:bodyPr>
          <a:lstStyle/>
          <a:p>
            <a:r>
              <a:rPr lang="en-US" sz="1600" b="0" dirty="0">
                <a:latin typeface="Arial" charset="0"/>
              </a:rPr>
              <a:t>A </a:t>
            </a:r>
            <a:r>
              <a:rPr lang="en-US" sz="1600" b="0" dirty="0" smtClean="0">
                <a:latin typeface="Arial" charset="0"/>
              </a:rPr>
              <a:t>vi tutorial </a:t>
            </a:r>
            <a:r>
              <a:rPr lang="en-US" sz="1600" b="0" dirty="0">
                <a:latin typeface="Arial" charset="0"/>
              </a:rPr>
              <a:t>is at </a:t>
            </a:r>
            <a:r>
              <a:rPr lang="en-US" sz="1600" b="0" u="sng" dirty="0">
                <a:solidFill>
                  <a:srgbClr val="0000FF"/>
                </a:solidFill>
                <a:latin typeface="Arial" charset="0"/>
                <a:hlinkClick r:id="rId3"/>
              </a:rPr>
              <a:t>http://www.eng.hawaii.edu/Tutor/</a:t>
            </a:r>
            <a:r>
              <a:rPr lang="en-US" sz="1600" b="0" u="sng" dirty="0" smtClean="0">
                <a:solidFill>
                  <a:srgbClr val="0000FF"/>
                </a:solidFill>
                <a:latin typeface="Arial" charset="0"/>
                <a:hlinkClick r:id="rId3"/>
              </a:rPr>
              <a:t>vi.html</a:t>
            </a:r>
            <a:r>
              <a:rPr lang="en-US" sz="1600" b="0" u="sng" dirty="0" smtClean="0">
                <a:solidFill>
                  <a:srgbClr val="0000FF"/>
                </a:solidFill>
                <a:latin typeface="Arial" charset="0"/>
              </a:rPr>
              <a:t> </a:t>
            </a:r>
            <a:r>
              <a:rPr lang="en-US" sz="1600" b="0" dirty="0" smtClean="0">
                <a:latin typeface="Arial" charset="0"/>
              </a:rPr>
              <a:t>-</a:t>
            </a:r>
            <a:r>
              <a:rPr lang="en-US" sz="1600" b="0" dirty="0">
                <a:latin typeface="Arial" charset="0"/>
              </a:rPr>
              <a:t>- however, if you run into problems </a:t>
            </a:r>
            <a:r>
              <a:rPr lang="en-US" sz="1600" b="0" dirty="0" err="1">
                <a:latin typeface="Arial" charset="0"/>
              </a:rPr>
              <a:t>google</a:t>
            </a:r>
            <a:r>
              <a:rPr lang="en-US" sz="1600" b="0" dirty="0">
                <a:latin typeface="Arial" charset="0"/>
              </a:rPr>
              <a:t> usually helps (e.g. </a:t>
            </a:r>
            <a:r>
              <a:rPr lang="en-US" sz="1600" b="0" dirty="0" err="1">
                <a:latin typeface="Arial" charset="0"/>
              </a:rPr>
              <a:t>google</a:t>
            </a:r>
            <a:r>
              <a:rPr lang="en-US" sz="1600" b="0" dirty="0">
                <a:latin typeface="Arial" charset="0"/>
              </a:rPr>
              <a:t>: vi replace </a:t>
            </a:r>
            <a:r>
              <a:rPr lang="en-US" sz="1600" b="0" dirty="0" err="1">
                <a:latin typeface="Arial" charset="0"/>
              </a:rPr>
              <a:t>unix</a:t>
            </a:r>
            <a:r>
              <a:rPr lang="en-US" sz="1600" b="0" dirty="0">
                <a:latin typeface="Arial" charset="0"/>
              </a:rPr>
              <a:t> gives you many pages of info on how to replace one string with another under vi) </a:t>
            </a:r>
          </a:p>
          <a:p>
            <a:endParaRPr lang="en-US" sz="1800" b="0" dirty="0">
              <a:latin typeface="Courier New" charset="0"/>
            </a:endParaRPr>
          </a:p>
          <a:p>
            <a:r>
              <a:rPr lang="en-US" sz="1800" b="0" dirty="0">
                <a:latin typeface="Courier New" charset="0"/>
              </a:rPr>
              <a:t>vi</a:t>
            </a:r>
            <a:r>
              <a:rPr lang="en-US" sz="1600" b="0" dirty="0">
                <a:latin typeface="Courier New" charset="0"/>
              </a:rPr>
              <a:t> </a:t>
            </a:r>
            <a:r>
              <a:rPr lang="en-US" sz="1800" b="0" dirty="0" err="1">
                <a:latin typeface="Courier New" charset="0"/>
              </a:rPr>
              <a:t>myprogram.pl</a:t>
            </a:r>
            <a:r>
              <a:rPr lang="en-US" sz="1600" b="0" dirty="0">
                <a:latin typeface="Courier New" charset="0"/>
              </a:rPr>
              <a:t> </a:t>
            </a:r>
            <a:r>
              <a:rPr lang="en-US" sz="1600" b="0" dirty="0">
                <a:latin typeface="Arial" charset="0"/>
              </a:rPr>
              <a:t>#starts the editor and loads the file </a:t>
            </a:r>
            <a:r>
              <a:rPr lang="en-US" sz="1600" b="0" dirty="0" err="1">
                <a:latin typeface="Arial" charset="0"/>
              </a:rPr>
              <a:t>myprogram.pl</a:t>
            </a:r>
            <a:r>
              <a:rPr lang="en-US" sz="1600" b="0" dirty="0">
                <a:latin typeface="Arial" charset="0"/>
              </a:rPr>
              <a:t>  into the editor </a:t>
            </a:r>
          </a:p>
          <a:p>
            <a:endParaRPr lang="en-US" b="0" dirty="0">
              <a:latin typeface="Arial" charset="0"/>
            </a:endParaRPr>
          </a:p>
          <a:p>
            <a:r>
              <a:rPr lang="en-US" sz="1800" b="0" dirty="0">
                <a:latin typeface="Arial" charset="0"/>
              </a:rPr>
              <a:t>The following should get you started: </a:t>
            </a:r>
          </a:p>
          <a:p>
            <a:r>
              <a:rPr lang="en-US" sz="1800" b="0" dirty="0">
                <a:latin typeface="Arial" charset="0"/>
              </a:rPr>
              <a:t>The arrow keys move the cursor in the text (if you have a really dumb terminal you can use the letter </a:t>
            </a:r>
            <a:r>
              <a:rPr lang="en-US" sz="1800" b="0" dirty="0" err="1">
                <a:latin typeface="Arial" charset="0"/>
              </a:rPr>
              <a:t>hjkl</a:t>
            </a:r>
            <a:r>
              <a:rPr lang="en-US" sz="1800" b="0" dirty="0">
                <a:latin typeface="Arial" charset="0"/>
              </a:rPr>
              <a:t> to move the cursor)</a:t>
            </a:r>
          </a:p>
          <a:p>
            <a:endParaRPr lang="en-US" sz="1800" b="0" dirty="0">
              <a:latin typeface="Courier New" charset="0"/>
            </a:endParaRPr>
          </a:p>
          <a:p>
            <a:r>
              <a:rPr lang="en-US" sz="1800" b="0" dirty="0">
                <a:latin typeface="Courier New" charset="0"/>
              </a:rPr>
              <a:t>x</a:t>
            </a:r>
            <a:r>
              <a:rPr lang="en-US" sz="1800" b="0" dirty="0">
                <a:latin typeface="Arial" charset="0"/>
              </a:rPr>
              <a:t> deletes the character under the </a:t>
            </a:r>
            <a:r>
              <a:rPr lang="en-US" sz="1800" b="0" dirty="0" err="1">
                <a:latin typeface="Arial" charset="0"/>
              </a:rPr>
              <a:t>cursoresc</a:t>
            </a:r>
            <a:r>
              <a:rPr lang="en-US" sz="1800" b="0" dirty="0">
                <a:latin typeface="Arial" charset="0"/>
              </a:rPr>
              <a:t> (i.e. the escape key) leaves the edit </a:t>
            </a:r>
            <a:r>
              <a:rPr lang="en-US" sz="1800" b="0" dirty="0" err="1">
                <a:latin typeface="Arial" charset="0"/>
              </a:rPr>
              <a:t>modei</a:t>
            </a:r>
            <a:r>
              <a:rPr lang="en-US" sz="1800" b="0" dirty="0">
                <a:latin typeface="Arial" charset="0"/>
              </a:rPr>
              <a:t> enters the edit mode and inserts before the </a:t>
            </a:r>
            <a:r>
              <a:rPr lang="en-US" sz="1800" b="0" dirty="0" err="1">
                <a:latin typeface="Arial" charset="0"/>
              </a:rPr>
              <a:t>cursora</a:t>
            </a:r>
            <a:r>
              <a:rPr lang="en-US" sz="1800" b="0" dirty="0">
                <a:latin typeface="Arial" charset="0"/>
              </a:rPr>
              <a:t> enters the edit mode and appends</a:t>
            </a:r>
          </a:p>
          <a:p>
            <a:r>
              <a:rPr lang="en-US" sz="1800" b="0" dirty="0">
                <a:latin typeface="Courier New" charset="0"/>
              </a:rPr>
              <a:t>esc :</a:t>
            </a:r>
            <a:r>
              <a:rPr lang="en-US" sz="1800" b="0" dirty="0">
                <a:latin typeface="Arial" charset="0"/>
              </a:rPr>
              <a:t> opens a command line (here you can start searches, and replacements)</a:t>
            </a:r>
          </a:p>
          <a:p>
            <a:r>
              <a:rPr lang="en-US" sz="1800" b="0" dirty="0">
                <a:latin typeface="Courier New" charset="0"/>
              </a:rPr>
              <a:t>:w</a:t>
            </a:r>
            <a:r>
              <a:rPr lang="en-US" sz="1800" b="0" dirty="0">
                <a:latin typeface="Arial" charset="0"/>
              </a:rPr>
              <a:t> #saves the file</a:t>
            </a:r>
          </a:p>
          <a:p>
            <a:r>
              <a:rPr lang="en-US" sz="1800" b="0" dirty="0">
                <a:latin typeface="Courier New" charset="0"/>
              </a:rPr>
              <a:t>:w</a:t>
            </a:r>
            <a:r>
              <a:rPr lang="en-US" sz="1800" b="0" dirty="0">
                <a:latin typeface="Arial" charset="0"/>
              </a:rPr>
              <a:t> </a:t>
            </a:r>
            <a:r>
              <a:rPr lang="en-US" sz="1800" b="0" dirty="0" err="1">
                <a:latin typeface="Arial" charset="0"/>
              </a:rPr>
              <a:t>new_name</a:t>
            </a:r>
            <a:r>
              <a:rPr lang="en-US" sz="1800" b="0" dirty="0">
                <a:latin typeface="Arial" charset="0"/>
              </a:rPr>
              <a:t> _</a:t>
            </a:r>
            <a:r>
              <a:rPr lang="en-US" sz="1800" b="0" dirty="0" err="1">
                <a:latin typeface="Arial" charset="0"/>
              </a:rPr>
              <a:t>of_file</a:t>
            </a:r>
            <a:r>
              <a:rPr lang="en-US" sz="1800" b="0" dirty="0">
                <a:latin typeface="Arial" charset="0"/>
              </a:rPr>
              <a:t> #writes the file into a new file.</a:t>
            </a:r>
          </a:p>
          <a:p>
            <a:r>
              <a:rPr lang="en-US" sz="1800" b="0" dirty="0">
                <a:latin typeface="Courier New" charset="0"/>
              </a:rPr>
              <a:t>:</a:t>
            </a:r>
            <a:r>
              <a:rPr lang="en-US" sz="1800" b="0" dirty="0" err="1">
                <a:latin typeface="Courier New" charset="0"/>
              </a:rPr>
              <a:t>wq</a:t>
            </a:r>
            <a:r>
              <a:rPr lang="en-US" sz="1800" b="0" dirty="0">
                <a:latin typeface="Arial" charset="0"/>
              </a:rPr>
              <a:t> #saves the file and exits vi</a:t>
            </a:r>
          </a:p>
          <a:p>
            <a:r>
              <a:rPr lang="en-US" sz="1800" b="0" dirty="0">
                <a:latin typeface="Courier New" charset="0"/>
              </a:rPr>
              <a:t>:q!</a:t>
            </a:r>
            <a:r>
              <a:rPr lang="en-US" sz="1800" b="0" dirty="0">
                <a:latin typeface="Arial" charset="0"/>
              </a:rPr>
              <a:t> #exits vi without saving</a:t>
            </a:r>
          </a:p>
        </p:txBody>
      </p:sp>
    </p:spTree>
    <p:extLst>
      <p:ext uri="{BB962C8B-B14F-4D97-AF65-F5344CB8AC3E}">
        <p14:creationId xmlns:p14="http://schemas.microsoft.com/office/powerpoint/2010/main" val="42075079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0"/>
            <a:ext cx="7772400" cy="1143000"/>
          </a:xfrm>
        </p:spPr>
        <p:txBody>
          <a:bodyPr/>
          <a:lstStyle/>
          <a:p>
            <a:pPr algn="l" eaLnBrk="1" hangingPunct="1"/>
            <a:r>
              <a:rPr lang="en-US"/>
              <a:t>customizing vi </a:t>
            </a:r>
          </a:p>
        </p:txBody>
      </p:sp>
      <p:sp>
        <p:nvSpPr>
          <p:cNvPr id="132099" name="Text Box 3"/>
          <p:cNvSpPr txBox="1">
            <a:spLocks noChangeArrowheads="1"/>
          </p:cNvSpPr>
          <p:nvPr/>
        </p:nvSpPr>
        <p:spPr bwMode="auto">
          <a:xfrm>
            <a:off x="381000" y="1143000"/>
            <a:ext cx="18415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132100" name="Text Box 4"/>
          <p:cNvSpPr txBox="1">
            <a:spLocks noChangeArrowheads="1"/>
          </p:cNvSpPr>
          <p:nvPr/>
        </p:nvSpPr>
        <p:spPr bwMode="auto">
          <a:xfrm>
            <a:off x="136525" y="1109663"/>
            <a:ext cx="9007475" cy="4486275"/>
          </a:xfrm>
          <a:prstGeom prst="rect">
            <a:avLst/>
          </a:prstGeom>
          <a:noFill/>
          <a:ln w="9525">
            <a:noFill/>
            <a:miter lim="800000"/>
            <a:headEnd/>
            <a:tailEnd/>
          </a:ln>
        </p:spPr>
        <p:txBody>
          <a:bodyPr>
            <a:prstTxWarp prst="textNoShape">
              <a:avLst/>
            </a:prstTxWarp>
            <a:spAutoFit/>
          </a:bodyPr>
          <a:lstStyle/>
          <a:p>
            <a:r>
              <a:rPr lang="en-US" sz="1800" b="0" dirty="0">
                <a:latin typeface="Arial" charset="0"/>
              </a:rPr>
              <a:t>One of the beauties of vi is that usually it provides context dependent coloring. </a:t>
            </a:r>
          </a:p>
          <a:p>
            <a:r>
              <a:rPr lang="en-US" sz="1800" b="0" dirty="0">
                <a:latin typeface="Arial" charset="0"/>
              </a:rPr>
              <a:t>You need to tell vi which terminal you use. </a:t>
            </a:r>
            <a:br>
              <a:rPr lang="en-US" sz="1800" b="0" dirty="0">
                <a:latin typeface="Arial" charset="0"/>
              </a:rPr>
            </a:br>
            <a:r>
              <a:rPr lang="en-US" sz="1800" b="0" dirty="0">
                <a:latin typeface="Arial" charset="0"/>
              </a:rPr>
              <a:t>One way to do so is to add a file called .</a:t>
            </a:r>
            <a:r>
              <a:rPr lang="en-US" sz="1800" b="0" dirty="0" err="1">
                <a:latin typeface="Arial" charset="0"/>
              </a:rPr>
              <a:t>vimrc</a:t>
            </a:r>
            <a:r>
              <a:rPr lang="en-US" sz="1800" b="0" dirty="0">
                <a:latin typeface="Arial" charset="0"/>
              </a:rPr>
              <a:t> to your home directory.</a:t>
            </a:r>
          </a:p>
          <a:p>
            <a:endParaRPr lang="en-US" sz="1800" b="0" dirty="0">
              <a:latin typeface="Arial" charset="0"/>
            </a:endParaRPr>
          </a:p>
          <a:p>
            <a:r>
              <a:rPr lang="en-US" sz="1800" b="0" dirty="0">
                <a:latin typeface="Arial" charset="0"/>
              </a:rPr>
              <a:t>The following works under both, MAS OSX and using </a:t>
            </a:r>
            <a:r>
              <a:rPr lang="en-US" sz="1800" b="0" dirty="0" err="1">
                <a:latin typeface="Arial" charset="0"/>
              </a:rPr>
              <a:t>ssh</a:t>
            </a:r>
            <a:r>
              <a:rPr lang="en-US" sz="1800" b="0" dirty="0">
                <a:latin typeface="Arial" charset="0"/>
              </a:rPr>
              <a:t> via the secure shell program under windows:</a:t>
            </a:r>
            <a:br>
              <a:rPr lang="en-US" sz="1800" b="0" dirty="0">
                <a:latin typeface="Arial" charset="0"/>
              </a:rPr>
            </a:br>
            <a:r>
              <a:rPr lang="en-US" sz="1800" b="0" dirty="0">
                <a:latin typeface="Courier New" charset="0"/>
              </a:rPr>
              <a:t>vi .</a:t>
            </a:r>
            <a:r>
              <a:rPr lang="en-US" sz="1800" b="0" dirty="0" err="1">
                <a:latin typeface="Courier New" charset="0"/>
              </a:rPr>
              <a:t>vimrc</a:t>
            </a:r>
            <a:r>
              <a:rPr lang="en-US" sz="1800" b="0" dirty="0">
                <a:latin typeface="Arial" charset="0"/>
              </a:rPr>
              <a:t> #opens vi to edit .</a:t>
            </a:r>
            <a:r>
              <a:rPr lang="en-US" sz="1800" b="0" dirty="0" err="1">
                <a:latin typeface="Arial" charset="0"/>
              </a:rPr>
              <a:t>vimrc</a:t>
            </a:r>
            <a:r>
              <a:rPr lang="en-US" sz="1800" b="0" dirty="0">
                <a:latin typeface="Arial" charset="0"/>
              </a:rPr>
              <a:t> (Files that start with a dot are not listed if you list a directory.  List with </a:t>
            </a:r>
            <a:r>
              <a:rPr lang="en-US" sz="1800" b="0" dirty="0" err="1">
                <a:latin typeface="Courier New" charset="0"/>
              </a:rPr>
              <a:t>ls</a:t>
            </a:r>
            <a:r>
              <a:rPr lang="en-US" sz="1800" b="0" dirty="0">
                <a:latin typeface="Courier New" charset="0"/>
              </a:rPr>
              <a:t> -a</a:t>
            </a:r>
            <a:r>
              <a:rPr lang="en-US" sz="1800" b="0" dirty="0">
                <a:latin typeface="Arial" charset="0"/>
              </a:rPr>
              <a:t> ) </a:t>
            </a:r>
          </a:p>
          <a:p>
            <a:r>
              <a:rPr lang="en-US" sz="1800" b="0" dirty="0">
                <a:latin typeface="Courier New" charset="0"/>
              </a:rPr>
              <a:t>set term=</a:t>
            </a:r>
            <a:r>
              <a:rPr lang="en-US" sz="1800" b="0" dirty="0" err="1">
                <a:latin typeface="Courier New" charset="0"/>
              </a:rPr>
              <a:t>xterm</a:t>
            </a:r>
            <a:r>
              <a:rPr lang="en-US" sz="1800" b="0" dirty="0">
                <a:latin typeface="Courier New" charset="0"/>
              </a:rPr>
              <a:t>-color</a:t>
            </a:r>
            <a:r>
              <a:rPr lang="en-US" sz="1800" b="0" dirty="0">
                <a:latin typeface="Arial" charset="0"/>
              </a:rPr>
              <a:t> #tells the editor that you use a terminal that conforms to some standard</a:t>
            </a:r>
          </a:p>
          <a:p>
            <a:r>
              <a:rPr lang="en-US" sz="1800" b="0" dirty="0" err="1">
                <a:latin typeface="Courier New" charset="0"/>
              </a:rPr>
              <a:t>syn</a:t>
            </a:r>
            <a:r>
              <a:rPr lang="en-US" sz="1800" b="0" dirty="0">
                <a:latin typeface="Courier New" charset="0"/>
              </a:rPr>
              <a:t> on</a:t>
            </a:r>
            <a:r>
              <a:rPr lang="en-US" sz="1800" b="0" dirty="0">
                <a:latin typeface="Arial" charset="0"/>
              </a:rPr>
              <a:t> # tells the editor program that you want to use syntax dependent coloring.</a:t>
            </a:r>
          </a:p>
          <a:p>
            <a:r>
              <a:rPr lang="en-US" sz="1800" b="0" dirty="0" err="1">
                <a:latin typeface="Courier New" charset="0"/>
              </a:rPr>
              <a:t>esc:wq</a:t>
            </a:r>
            <a:r>
              <a:rPr lang="en-US" sz="1800" b="0" dirty="0">
                <a:latin typeface="Arial" charset="0"/>
              </a:rPr>
              <a:t>  </a:t>
            </a:r>
          </a:p>
          <a:p>
            <a:endParaRPr lang="en-US" sz="1800" b="0" dirty="0">
              <a:latin typeface="Arial" charset="0"/>
            </a:endParaRPr>
          </a:p>
          <a:p>
            <a:r>
              <a:rPr lang="en-US" sz="1800" b="0" dirty="0">
                <a:latin typeface="Arial" charset="0"/>
              </a:rPr>
              <a:t>This might seem a little inconvenient, but it really comes in handy to trouble shoot the program in the same environment where you want to run it. </a:t>
            </a:r>
            <a:br>
              <a:rPr lang="en-US" sz="1800" b="0" dirty="0">
                <a:latin typeface="Arial" charset="0"/>
              </a:rPr>
            </a:br>
            <a:r>
              <a:rPr lang="en-US" sz="1800" b="0" dirty="0">
                <a:latin typeface="Arial" charset="0"/>
              </a:rPr>
              <a:t>(comment on </a:t>
            </a:r>
            <a:r>
              <a:rPr lang="en-US" sz="1800" b="0" dirty="0" err="1">
                <a:latin typeface="Arial" charset="0"/>
              </a:rPr>
              <a:t>textwrangler</a:t>
            </a:r>
            <a:r>
              <a:rPr lang="en-US" sz="1800" b="0" dirty="0">
                <a:latin typeface="Arial" charset="0"/>
              </a:rPr>
              <a:t> alternative, </a:t>
            </a:r>
            <a:r>
              <a:rPr lang="en-US" sz="1800" b="0" dirty="0" err="1">
                <a:latin typeface="Arial" charset="0"/>
              </a:rPr>
              <a:t>ssh</a:t>
            </a:r>
            <a:r>
              <a:rPr lang="en-US" sz="1800" b="0" dirty="0">
                <a:latin typeface="Arial" charset="0"/>
              </a:rPr>
              <a:t> is included inside the </a:t>
            </a:r>
            <a:r>
              <a:rPr lang="en-US" sz="1800" b="0" dirty="0" smtClean="0">
                <a:latin typeface="Arial" charset="0"/>
              </a:rPr>
              <a:t>program</a:t>
            </a:r>
            <a:r>
              <a:rPr lang="en-US" sz="1800" b="0" dirty="0">
                <a:latin typeface="Arial" charset="0"/>
              </a:rPr>
              <a:t>)</a:t>
            </a:r>
            <a:endParaRPr lang="en-US" b="0" dirty="0">
              <a:latin typeface="Arial" charset="0"/>
            </a:endParaRPr>
          </a:p>
        </p:txBody>
      </p:sp>
    </p:spTree>
    <p:extLst>
      <p:ext uri="{BB962C8B-B14F-4D97-AF65-F5344CB8AC3E}">
        <p14:creationId xmlns:p14="http://schemas.microsoft.com/office/powerpoint/2010/main" val="24423712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0" y="0"/>
            <a:ext cx="7772400" cy="1143000"/>
          </a:xfrm>
        </p:spPr>
        <p:txBody>
          <a:bodyPr/>
          <a:lstStyle/>
          <a:p>
            <a:pPr algn="l" eaLnBrk="1" hangingPunct="1"/>
            <a:r>
              <a:rPr lang="en-US" sz="2800">
                <a:latin typeface="Arial" charset="0"/>
              </a:rPr>
              <a:t>PERL conventions and rules</a:t>
            </a:r>
            <a:endParaRPr lang="en-US">
              <a:latin typeface="Arial" charset="0"/>
            </a:endParaRPr>
          </a:p>
        </p:txBody>
      </p:sp>
      <p:sp>
        <p:nvSpPr>
          <p:cNvPr id="133123" name="Text Box 3"/>
          <p:cNvSpPr txBox="1">
            <a:spLocks noChangeArrowheads="1"/>
          </p:cNvSpPr>
          <p:nvPr/>
        </p:nvSpPr>
        <p:spPr bwMode="auto">
          <a:xfrm>
            <a:off x="838200" y="1219200"/>
            <a:ext cx="8153400" cy="5016758"/>
          </a:xfrm>
          <a:prstGeom prst="rect">
            <a:avLst/>
          </a:prstGeom>
          <a:noFill/>
          <a:ln w="9525">
            <a:noFill/>
            <a:miter lim="800000"/>
            <a:headEnd/>
            <a:tailEnd/>
          </a:ln>
        </p:spPr>
        <p:txBody>
          <a:bodyPr wrap="square">
            <a:prstTxWarp prst="textNoShape">
              <a:avLst/>
            </a:prstTxWarp>
            <a:spAutoFit/>
          </a:bodyPr>
          <a:lstStyle/>
          <a:p>
            <a:r>
              <a:rPr lang="en-US" sz="2000" b="0" dirty="0">
                <a:latin typeface="Arial" charset="0"/>
              </a:rPr>
              <a:t>Basic Perl Punctuation: </a:t>
            </a:r>
            <a:br>
              <a:rPr lang="en-US" sz="2000" b="0" dirty="0">
                <a:latin typeface="Arial" charset="0"/>
              </a:rPr>
            </a:br>
            <a:r>
              <a:rPr lang="en-US" sz="2000" b="0" dirty="0">
                <a:solidFill>
                  <a:srgbClr val="DE251B"/>
                </a:solidFill>
                <a:latin typeface="Arial" charset="0"/>
              </a:rPr>
              <a:t>line ends with “;”</a:t>
            </a:r>
            <a:endParaRPr lang="en-US" sz="2000" b="0" dirty="0">
              <a:solidFill>
                <a:srgbClr val="DE251B"/>
              </a:solidFill>
              <a:latin typeface="Lucida Grande" charset="0"/>
            </a:endParaRPr>
          </a:p>
          <a:p>
            <a:r>
              <a:rPr lang="en-US" sz="2000" b="0" dirty="0">
                <a:latin typeface="Arial" charset="0"/>
              </a:rPr>
              <a:t>empty lines in program are ignored</a:t>
            </a:r>
          </a:p>
          <a:p>
            <a:r>
              <a:rPr lang="en-US" sz="2000" b="0" dirty="0">
                <a:solidFill>
                  <a:srgbClr val="DE251B"/>
                </a:solidFill>
                <a:latin typeface="Arial" charset="0"/>
              </a:rPr>
              <a:t>comments start with #</a:t>
            </a:r>
          </a:p>
          <a:p>
            <a:r>
              <a:rPr lang="en-US" sz="2000" b="0" dirty="0">
                <a:latin typeface="Arial" charset="0"/>
              </a:rPr>
              <a:t>first line points to path to interpreter:</a:t>
            </a:r>
            <a:br>
              <a:rPr lang="en-US" sz="2000" b="0" dirty="0">
                <a:latin typeface="Arial" charset="0"/>
              </a:rPr>
            </a:br>
            <a:r>
              <a:rPr lang="en-US" sz="2000" b="0" dirty="0">
                <a:solidFill>
                  <a:srgbClr val="DE251B"/>
                </a:solidFill>
                <a:latin typeface="Courier New" charset="0"/>
              </a:rPr>
              <a:t>#! /</a:t>
            </a:r>
            <a:r>
              <a:rPr lang="en-US" sz="2000" b="0" dirty="0" err="1">
                <a:solidFill>
                  <a:srgbClr val="DE251B"/>
                </a:solidFill>
                <a:latin typeface="Courier New" charset="0"/>
              </a:rPr>
              <a:t>usr/bin/perl</a:t>
            </a:r>
            <a:r>
              <a:rPr lang="en-US" sz="2000" b="0" dirty="0">
                <a:solidFill>
                  <a:srgbClr val="DE251B"/>
                </a:solidFill>
                <a:latin typeface="Courier New" charset="0"/>
              </a:rPr>
              <a:t>  </a:t>
            </a:r>
            <a:endParaRPr lang="en-US" sz="2000" b="0" dirty="0">
              <a:solidFill>
                <a:srgbClr val="DE251B"/>
              </a:solidFill>
              <a:latin typeface="Arial" charset="0"/>
            </a:endParaRPr>
          </a:p>
          <a:p>
            <a:r>
              <a:rPr lang="en-US" sz="2000" b="0" dirty="0">
                <a:solidFill>
                  <a:srgbClr val="333333"/>
                </a:solidFill>
                <a:latin typeface="Courier New" charset="0"/>
              </a:rPr>
              <a:t># "#!" is known as "shebang”;</a:t>
            </a:r>
          </a:p>
          <a:p>
            <a:r>
              <a:rPr lang="en-US" sz="2000" b="0" dirty="0">
                <a:latin typeface="Arial" charset="0"/>
              </a:rPr>
              <a:t>keep one command per line for readability</a:t>
            </a:r>
            <a:r>
              <a:rPr lang="en-US" sz="2000" b="0" dirty="0" smtClean="0">
                <a:latin typeface="Arial" charset="0"/>
              </a:rPr>
              <a:t> </a:t>
            </a:r>
          </a:p>
          <a:p>
            <a:r>
              <a:rPr lang="en-US" sz="1800" b="0" dirty="0" smtClean="0">
                <a:solidFill>
                  <a:schemeClr val="bg2">
                    <a:lumMod val="75000"/>
                  </a:schemeClr>
                </a:solidFill>
                <a:latin typeface="Arial" charset="0"/>
              </a:rPr>
              <a:t>For shell scripts the first line would refer to the </a:t>
            </a:r>
            <a:r>
              <a:rPr lang="en-US" sz="1800" b="0" dirty="0" smtClean="0">
                <a:solidFill>
                  <a:schemeClr val="bg2">
                    <a:lumMod val="75000"/>
                  </a:schemeClr>
                </a:solidFill>
                <a:latin typeface="Arial" charset="0"/>
                <a:hlinkClick r:id="rId3"/>
              </a:rPr>
              <a:t>type of shell</a:t>
            </a:r>
            <a:r>
              <a:rPr lang="en-US" sz="1800" b="0" dirty="0" smtClean="0">
                <a:solidFill>
                  <a:schemeClr val="bg2">
                    <a:lumMod val="75000"/>
                  </a:schemeClr>
                </a:solidFill>
                <a:latin typeface="Arial" charset="0"/>
              </a:rPr>
              <a:t> to be used, e.g.: </a:t>
            </a:r>
            <a:r>
              <a:rPr lang="en-US" sz="1800" b="0" dirty="0">
                <a:solidFill>
                  <a:schemeClr val="bg2">
                    <a:lumMod val="75000"/>
                  </a:schemeClr>
                </a:solidFill>
                <a:latin typeface="Courier New" charset="0"/>
              </a:rPr>
              <a:t>#!/bin/bash</a:t>
            </a:r>
            <a:r>
              <a:rPr lang="en-US" sz="2000" b="0" dirty="0" smtClean="0">
                <a:latin typeface="Arial" charset="0"/>
              </a:rPr>
              <a:t> </a:t>
            </a:r>
            <a:endParaRPr lang="en-US" sz="2000" b="0" dirty="0">
              <a:latin typeface="Arial" charset="0"/>
            </a:endParaRPr>
          </a:p>
          <a:p>
            <a:r>
              <a:rPr lang="en-US" sz="2000" b="0" dirty="0">
                <a:latin typeface="Arial" charset="0"/>
              </a:rPr>
              <a:t>use indentation do show program blocks.</a:t>
            </a:r>
            <a:endParaRPr lang="en-US" sz="2000" b="0" dirty="0">
              <a:solidFill>
                <a:srgbClr val="DE251B"/>
              </a:solidFill>
              <a:latin typeface="Arial" charset="0"/>
            </a:endParaRPr>
          </a:p>
          <a:p>
            <a:r>
              <a:rPr lang="en-US" sz="2000" b="0" dirty="0">
                <a:latin typeface="Arial" charset="0"/>
              </a:rPr>
              <a:t>Variables start with</a:t>
            </a:r>
            <a:r>
              <a:rPr lang="en-US" sz="2000" b="0" dirty="0">
                <a:solidFill>
                  <a:srgbClr val="DE251B"/>
                </a:solidFill>
                <a:latin typeface="Arial" charset="0"/>
              </a:rPr>
              <a:t> $</a:t>
            </a:r>
            <a:r>
              <a:rPr lang="en-US" sz="2000" b="0" dirty="0" err="1">
                <a:solidFill>
                  <a:srgbClr val="DE251B"/>
                </a:solidFill>
                <a:latin typeface="Arial" charset="0"/>
              </a:rPr>
              <a:t>calars</a:t>
            </a:r>
            <a:r>
              <a:rPr lang="en-US" sz="2000" b="0" dirty="0">
                <a:solidFill>
                  <a:srgbClr val="DE251B"/>
                </a:solidFill>
                <a:latin typeface="Arial" charset="0"/>
              </a:rPr>
              <a:t>, @</a:t>
            </a:r>
            <a:r>
              <a:rPr lang="en-US" sz="2000" b="0" dirty="0" err="1">
                <a:solidFill>
                  <a:srgbClr val="DE251B"/>
                </a:solidFill>
                <a:latin typeface="Arial" charset="0"/>
              </a:rPr>
              <a:t>rrays</a:t>
            </a:r>
            <a:r>
              <a:rPr lang="en-US" sz="2000" b="0" dirty="0">
                <a:solidFill>
                  <a:srgbClr val="DE251B"/>
                </a:solidFill>
                <a:latin typeface="Arial" charset="0"/>
              </a:rPr>
              <a:t>, or %ashes</a:t>
            </a:r>
          </a:p>
          <a:p>
            <a:r>
              <a:rPr lang="en-US" sz="2000" b="0" dirty="0">
                <a:solidFill>
                  <a:srgbClr val="DE251B"/>
                </a:solidFill>
                <a:latin typeface="Arial" charset="0"/>
              </a:rPr>
              <a:t>Scalars:   </a:t>
            </a:r>
            <a:r>
              <a:rPr lang="en-US" sz="2000" b="0" dirty="0" smtClean="0">
                <a:solidFill>
                  <a:srgbClr val="DE251B"/>
                </a:solidFill>
                <a:latin typeface="Arial" charset="0"/>
              </a:rPr>
              <a:t>floating </a:t>
            </a:r>
            <a:r>
              <a:rPr lang="en-US" sz="2000" b="0" dirty="0">
                <a:solidFill>
                  <a:srgbClr val="DE251B"/>
                </a:solidFill>
                <a:latin typeface="Arial" charset="0"/>
              </a:rPr>
              <a:t>point numbers, integers, </a:t>
            </a:r>
            <a:br>
              <a:rPr lang="en-US" sz="2000" b="0" dirty="0">
                <a:solidFill>
                  <a:srgbClr val="DE251B"/>
                </a:solidFill>
                <a:latin typeface="Arial" charset="0"/>
              </a:rPr>
            </a:br>
            <a:r>
              <a:rPr lang="en-US" sz="2000" b="0" dirty="0">
                <a:solidFill>
                  <a:srgbClr val="DE251B"/>
                </a:solidFill>
                <a:latin typeface="Arial" charset="0"/>
              </a:rPr>
              <a:t>                non decimal integers,  strings</a:t>
            </a:r>
          </a:p>
        </p:txBody>
      </p:sp>
    </p:spTree>
    <p:extLst>
      <p:ext uri="{BB962C8B-B14F-4D97-AF65-F5344CB8AC3E}">
        <p14:creationId xmlns:p14="http://schemas.microsoft.com/office/powerpoint/2010/main" val="32516375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81000" y="0"/>
            <a:ext cx="7772400" cy="1143000"/>
          </a:xfrm>
        </p:spPr>
        <p:txBody>
          <a:bodyPr/>
          <a:lstStyle/>
          <a:p>
            <a:pPr algn="l" eaLnBrk="1" hangingPunct="1"/>
            <a:r>
              <a:rPr lang="en-US" sz="2400">
                <a:latin typeface="Arial" charset="0"/>
              </a:rPr>
              <a:t>Scalar variable are placeholders that can be assigned a scalar value (either number or string). </a:t>
            </a:r>
            <a:br>
              <a:rPr lang="en-US" sz="2400">
                <a:latin typeface="Arial" charset="0"/>
              </a:rPr>
            </a:br>
            <a:r>
              <a:rPr lang="en-US" sz="2400">
                <a:latin typeface="Arial" charset="0"/>
              </a:rPr>
              <a:t>Scalar variables begin with $</a:t>
            </a:r>
            <a:endParaRPr lang="en-US">
              <a:latin typeface="Arial" charset="0"/>
            </a:endParaRPr>
          </a:p>
        </p:txBody>
      </p:sp>
      <p:sp>
        <p:nvSpPr>
          <p:cNvPr id="135171" name="Rectangle 3"/>
          <p:cNvSpPr>
            <a:spLocks noChangeArrowheads="1"/>
          </p:cNvSpPr>
          <p:nvPr/>
        </p:nvSpPr>
        <p:spPr bwMode="auto">
          <a:xfrm>
            <a:off x="381000" y="1143000"/>
            <a:ext cx="7256463" cy="581025"/>
          </a:xfrm>
          <a:prstGeom prst="rect">
            <a:avLst/>
          </a:prstGeom>
          <a:noFill/>
          <a:ln w="9525">
            <a:noFill/>
            <a:miter lim="800000"/>
            <a:headEnd/>
            <a:tailEnd/>
          </a:ln>
        </p:spPr>
        <p:txBody>
          <a:bodyPr wrap="none">
            <a:prstTxWarp prst="textNoShape">
              <a:avLst/>
            </a:prstTxWarp>
            <a:spAutoFit/>
          </a:bodyPr>
          <a:lstStyle/>
          <a:p>
            <a:r>
              <a:rPr lang="en-US" sz="1600" b="0">
                <a:solidFill>
                  <a:srgbClr val="000000"/>
                </a:solidFill>
                <a:latin typeface="Courier New" charset="0"/>
              </a:rPr>
              <a:t>$n=3; #assigns the numerical value 3 to the variable $n. </a:t>
            </a:r>
            <a:br>
              <a:rPr lang="en-US" sz="1600" b="0">
                <a:solidFill>
                  <a:srgbClr val="000000"/>
                </a:solidFill>
                <a:latin typeface="Courier New" charset="0"/>
              </a:rPr>
            </a:br>
            <a:r>
              <a:rPr lang="en-US" sz="1600" b="0">
                <a:solidFill>
                  <a:srgbClr val="000000"/>
                </a:solidFill>
                <a:latin typeface="Courier New" charset="0"/>
              </a:rPr>
              <a:t>#Variables are interpolated, for example if you print text</a:t>
            </a:r>
          </a:p>
        </p:txBody>
      </p:sp>
      <p:sp>
        <p:nvSpPr>
          <p:cNvPr id="135172" name="Rectangle 4"/>
          <p:cNvSpPr>
            <a:spLocks noChangeArrowheads="1"/>
          </p:cNvSpPr>
          <p:nvPr/>
        </p:nvSpPr>
        <p:spPr bwMode="auto">
          <a:xfrm>
            <a:off x="457200" y="1905000"/>
            <a:ext cx="7134225" cy="4248150"/>
          </a:xfrm>
          <a:prstGeom prst="rect">
            <a:avLst/>
          </a:prstGeom>
          <a:noFill/>
          <a:ln w="9525">
            <a:noFill/>
            <a:miter lim="800000"/>
            <a:headEnd/>
            <a:tailEnd/>
          </a:ln>
        </p:spPr>
        <p:txBody>
          <a:bodyPr wrap="none">
            <a:prstTxWarp prst="textNoShape">
              <a:avLst/>
            </a:prstTxWarp>
            <a:spAutoFit/>
          </a:bodyPr>
          <a:lstStyle/>
          <a:p>
            <a:r>
              <a:rPr lang="en-US" sz="1600" b="0" dirty="0">
                <a:solidFill>
                  <a:srgbClr val="000000"/>
                </a:solidFill>
                <a:latin typeface="Courier New" charset="0"/>
              </a:rPr>
              <a:t>$b = 4 + ($a = 3); # assign 3 to $a, then add 4 to that</a:t>
            </a:r>
          </a:p>
          <a:p>
            <a:r>
              <a:rPr lang="en-US" sz="1600" b="0" dirty="0">
                <a:solidFill>
                  <a:srgbClr val="000000"/>
                </a:solidFill>
                <a:latin typeface="Courier New" charset="0"/>
              </a:rPr>
              <a:t># resulting in $b getting 7</a:t>
            </a:r>
          </a:p>
          <a:p>
            <a:r>
              <a:rPr lang="en-US" sz="1600" b="0" dirty="0">
                <a:solidFill>
                  <a:srgbClr val="000000"/>
                </a:solidFill>
                <a:latin typeface="Courier New" charset="0"/>
              </a:rPr>
              <a:t>$d = ($c = 5); # copy 5 into $c, and then also into $d</a:t>
            </a:r>
          </a:p>
          <a:p>
            <a:r>
              <a:rPr lang="en-US" sz="1600" b="0" dirty="0">
                <a:solidFill>
                  <a:srgbClr val="000000"/>
                </a:solidFill>
                <a:latin typeface="Courier New" charset="0"/>
              </a:rPr>
              <a:t>$d = $c = 5; # the same thing without parentheses</a:t>
            </a:r>
          </a:p>
          <a:p>
            <a:endParaRPr lang="en-US" sz="1600" b="0" dirty="0">
              <a:solidFill>
                <a:srgbClr val="000000"/>
              </a:solidFill>
              <a:latin typeface="Courier New" charset="0"/>
            </a:endParaRPr>
          </a:p>
          <a:p>
            <a:r>
              <a:rPr lang="en-US" sz="1600" b="0" dirty="0">
                <a:solidFill>
                  <a:srgbClr val="000000"/>
                </a:solidFill>
                <a:latin typeface="Courier New" charset="0"/>
              </a:rPr>
              <a:t>$a = $a + 5; # without the binary assignment operator</a:t>
            </a:r>
          </a:p>
          <a:p>
            <a:r>
              <a:rPr lang="en-US" sz="1600" b="0" dirty="0">
                <a:solidFill>
                  <a:srgbClr val="000000"/>
                </a:solidFill>
                <a:latin typeface="Courier New" charset="0"/>
              </a:rPr>
              <a:t>$a += 5; # with the binary assignment operator</a:t>
            </a:r>
          </a:p>
          <a:p>
            <a:endParaRPr lang="en-US" sz="1600" b="0" dirty="0">
              <a:solidFill>
                <a:srgbClr val="000000"/>
              </a:solidFill>
              <a:latin typeface="Courier New" charset="0"/>
            </a:endParaRPr>
          </a:p>
          <a:p>
            <a:r>
              <a:rPr lang="en-US" sz="1600" b="0" dirty="0">
                <a:solidFill>
                  <a:srgbClr val="000000"/>
                </a:solidFill>
                <a:latin typeface="Courier New" charset="0"/>
              </a:rPr>
              <a:t>$</a:t>
            </a:r>
            <a:r>
              <a:rPr lang="en-US" sz="1600" b="0" dirty="0" err="1">
                <a:solidFill>
                  <a:srgbClr val="000000"/>
                </a:solidFill>
                <a:latin typeface="Courier New" charset="0"/>
              </a:rPr>
              <a:t>str</a:t>
            </a:r>
            <a:r>
              <a:rPr lang="en-US" sz="1600" b="0" dirty="0">
                <a:solidFill>
                  <a:srgbClr val="000000"/>
                </a:solidFill>
                <a:latin typeface="Courier New" charset="0"/>
              </a:rPr>
              <a:t> = $</a:t>
            </a:r>
            <a:r>
              <a:rPr lang="en-US" sz="1600" b="0" dirty="0" err="1">
                <a:solidFill>
                  <a:srgbClr val="000000"/>
                </a:solidFill>
                <a:latin typeface="Courier New" charset="0"/>
              </a:rPr>
              <a:t>str</a:t>
            </a:r>
            <a:r>
              <a:rPr lang="en-US" sz="1600" b="0" dirty="0">
                <a:solidFill>
                  <a:srgbClr val="000000"/>
                </a:solidFill>
                <a:latin typeface="Courier New" charset="0"/>
              </a:rPr>
              <a:t> . " "; # append a space to $</a:t>
            </a:r>
            <a:r>
              <a:rPr lang="en-US" sz="1600" b="0" dirty="0" err="1">
                <a:solidFill>
                  <a:srgbClr val="000000"/>
                </a:solidFill>
                <a:latin typeface="Courier New" charset="0"/>
              </a:rPr>
              <a:t>str</a:t>
            </a:r>
            <a:endParaRPr lang="en-US" sz="1600" b="0" dirty="0">
              <a:solidFill>
                <a:srgbClr val="000000"/>
              </a:solidFill>
              <a:latin typeface="Courier New" charset="0"/>
            </a:endParaRPr>
          </a:p>
          <a:p>
            <a:r>
              <a:rPr lang="en-US" sz="1600" b="0" dirty="0">
                <a:solidFill>
                  <a:srgbClr val="000000"/>
                </a:solidFill>
                <a:latin typeface="Courier New" charset="0"/>
              </a:rPr>
              <a:t>$</a:t>
            </a:r>
            <a:r>
              <a:rPr lang="en-US" sz="1600" b="0" dirty="0" err="1">
                <a:solidFill>
                  <a:srgbClr val="000000"/>
                </a:solidFill>
                <a:latin typeface="Courier New" charset="0"/>
              </a:rPr>
              <a:t>str</a:t>
            </a:r>
            <a:r>
              <a:rPr lang="en-US" sz="1600" b="0" dirty="0">
                <a:solidFill>
                  <a:srgbClr val="000000"/>
                </a:solidFill>
                <a:latin typeface="Courier New" charset="0"/>
              </a:rPr>
              <a:t> .= " "; # same thing with assignment operator</a:t>
            </a:r>
          </a:p>
          <a:p>
            <a:endParaRPr lang="en-US" sz="1600" b="0" dirty="0">
              <a:solidFill>
                <a:srgbClr val="000000"/>
              </a:solidFill>
              <a:latin typeface="Courier New" charset="0"/>
            </a:endParaRPr>
          </a:p>
          <a:p>
            <a:r>
              <a:rPr lang="en-US" sz="1600" b="0" dirty="0">
                <a:solidFill>
                  <a:srgbClr val="000000"/>
                </a:solidFill>
                <a:latin typeface="Courier New" charset="0"/>
              </a:rPr>
              <a:t>"hello" . "world" # same as "</a:t>
            </a:r>
            <a:r>
              <a:rPr lang="en-US" sz="1600" b="0" dirty="0" err="1">
                <a:solidFill>
                  <a:srgbClr val="000000"/>
                </a:solidFill>
                <a:latin typeface="Courier New" charset="0"/>
              </a:rPr>
              <a:t>helloworld</a:t>
            </a:r>
            <a:r>
              <a:rPr lang="en-US" sz="1600" b="0" dirty="0">
                <a:solidFill>
                  <a:srgbClr val="000000"/>
                </a:solidFill>
                <a:latin typeface="Courier New" charset="0"/>
              </a:rPr>
              <a:t>"</a:t>
            </a:r>
          </a:p>
          <a:p>
            <a:r>
              <a:rPr lang="en-US" sz="1600" b="0" dirty="0">
                <a:solidFill>
                  <a:srgbClr val="000000"/>
                </a:solidFill>
                <a:latin typeface="Courier New" charset="0"/>
              </a:rPr>
              <a:t>'hello world' . "\n" # same as "hello world\n"</a:t>
            </a:r>
          </a:p>
          <a:p>
            <a:r>
              <a:rPr lang="en-US" sz="1600" b="0" dirty="0">
                <a:solidFill>
                  <a:srgbClr val="000000"/>
                </a:solidFill>
                <a:latin typeface="Courier New" charset="0"/>
              </a:rPr>
              <a:t>"</a:t>
            </a:r>
            <a:r>
              <a:rPr lang="en-US" sz="1600" b="0" dirty="0" err="1">
                <a:solidFill>
                  <a:srgbClr val="000000"/>
                </a:solidFill>
                <a:latin typeface="Courier New" charset="0"/>
              </a:rPr>
              <a:t>fred</a:t>
            </a:r>
            <a:r>
              <a:rPr lang="en-US" sz="1600" b="0" dirty="0">
                <a:solidFill>
                  <a:srgbClr val="000000"/>
                </a:solidFill>
                <a:latin typeface="Courier New" charset="0"/>
              </a:rPr>
              <a:t>" . " " . "barney" # same as "</a:t>
            </a:r>
            <a:r>
              <a:rPr lang="en-US" sz="1600" b="0" dirty="0" err="1">
                <a:solidFill>
                  <a:srgbClr val="000000"/>
                </a:solidFill>
                <a:latin typeface="Courier New" charset="0"/>
              </a:rPr>
              <a:t>fred</a:t>
            </a:r>
            <a:r>
              <a:rPr lang="en-US" sz="1600" b="0" dirty="0">
                <a:solidFill>
                  <a:srgbClr val="000000"/>
                </a:solidFill>
                <a:latin typeface="Courier New" charset="0"/>
              </a:rPr>
              <a:t> barney"</a:t>
            </a:r>
          </a:p>
          <a:p>
            <a:r>
              <a:rPr lang="en-US" sz="1600" b="0" dirty="0">
                <a:solidFill>
                  <a:srgbClr val="000000"/>
                </a:solidFill>
                <a:latin typeface="Courier New" charset="0"/>
              </a:rPr>
              <a:t>"</a:t>
            </a:r>
            <a:r>
              <a:rPr lang="en-US" sz="1600" b="0" dirty="0" err="1">
                <a:solidFill>
                  <a:srgbClr val="000000"/>
                </a:solidFill>
                <a:latin typeface="Courier New" charset="0"/>
              </a:rPr>
              <a:t>fred</a:t>
            </a:r>
            <a:r>
              <a:rPr lang="en-US" sz="1600" b="0" dirty="0">
                <a:solidFill>
                  <a:srgbClr val="000000"/>
                </a:solidFill>
                <a:latin typeface="Courier New" charset="0"/>
              </a:rPr>
              <a:t>" x 3 # is "</a:t>
            </a:r>
            <a:r>
              <a:rPr lang="en-US" sz="1600" b="0" dirty="0" err="1">
                <a:solidFill>
                  <a:srgbClr val="000000"/>
                </a:solidFill>
                <a:latin typeface="Courier New" charset="0"/>
              </a:rPr>
              <a:t>fredfredfred</a:t>
            </a:r>
            <a:r>
              <a:rPr lang="en-US" sz="1600" b="0" dirty="0">
                <a:solidFill>
                  <a:srgbClr val="000000"/>
                </a:solidFill>
                <a:latin typeface="Courier New" charset="0"/>
              </a:rPr>
              <a:t>"</a:t>
            </a:r>
          </a:p>
          <a:p>
            <a:r>
              <a:rPr lang="en-US" sz="1600" b="0" dirty="0">
                <a:solidFill>
                  <a:srgbClr val="000000"/>
                </a:solidFill>
                <a:latin typeface="Courier New" charset="0"/>
              </a:rPr>
              <a:t>"barney" x (4+1) # is "barney" x 5, or # "</a:t>
            </a:r>
            <a:r>
              <a:rPr lang="en-US" sz="1600" b="0" dirty="0" err="1">
                <a:solidFill>
                  <a:srgbClr val="000000"/>
                </a:solidFill>
                <a:latin typeface="Courier New" charset="0"/>
              </a:rPr>
              <a:t>barneybarney</a:t>
            </a:r>
            <a:r>
              <a:rPr lang="en-US" sz="1600" b="0" dirty="0">
                <a:solidFill>
                  <a:srgbClr val="000000"/>
                </a:solidFill>
                <a:latin typeface="Courier New" charset="0"/>
              </a:rPr>
              <a:t>……"</a:t>
            </a:r>
          </a:p>
          <a:p>
            <a:r>
              <a:rPr lang="en-US" sz="1600" b="0" dirty="0">
                <a:solidFill>
                  <a:srgbClr val="000000"/>
                </a:solidFill>
                <a:latin typeface="Courier New" charset="0"/>
              </a:rPr>
              <a:t>(3+2) x 4 # is 5 x 4, or really "5" x 4, which is ”5555”</a:t>
            </a:r>
          </a:p>
        </p:txBody>
      </p:sp>
      <p:sp>
        <p:nvSpPr>
          <p:cNvPr id="135173" name="Rectangle 5"/>
          <p:cNvSpPr>
            <a:spLocks noChangeArrowheads="1"/>
          </p:cNvSpPr>
          <p:nvPr/>
        </p:nvSpPr>
        <p:spPr bwMode="auto">
          <a:xfrm>
            <a:off x="533400" y="6324600"/>
            <a:ext cx="5110163" cy="336550"/>
          </a:xfrm>
          <a:prstGeom prst="rect">
            <a:avLst/>
          </a:prstGeom>
          <a:noFill/>
          <a:ln w="9525">
            <a:noFill/>
            <a:miter lim="800000"/>
            <a:headEnd/>
            <a:tailEnd/>
          </a:ln>
        </p:spPr>
        <p:txBody>
          <a:bodyPr wrap="none">
            <a:prstTxWarp prst="textNoShape">
              <a:avLst/>
            </a:prstTxWarp>
            <a:spAutoFit/>
          </a:bodyPr>
          <a:lstStyle/>
          <a:p>
            <a:r>
              <a:rPr lang="en-US" sz="1600" b="0" dirty="0">
                <a:solidFill>
                  <a:srgbClr val="000000"/>
                </a:solidFill>
              </a:rPr>
              <a:t>Note: these are not mathematical equations but assignments!</a:t>
            </a:r>
          </a:p>
        </p:txBody>
      </p:sp>
    </p:spTree>
    <p:extLst>
      <p:ext uri="{BB962C8B-B14F-4D97-AF65-F5344CB8AC3E}">
        <p14:creationId xmlns:p14="http://schemas.microsoft.com/office/powerpoint/2010/main" val="294138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228600" y="152400"/>
            <a:ext cx="7772400" cy="1143000"/>
          </a:xfrm>
        </p:spPr>
        <p:txBody>
          <a:bodyPr/>
          <a:lstStyle/>
          <a:p>
            <a:pPr algn="l" eaLnBrk="1" hangingPunct="1"/>
            <a:r>
              <a:rPr lang="en-US" sz="2800">
                <a:latin typeface="Arial" charset="0"/>
              </a:rPr>
              <a:t>Numbers can be manipulated </a:t>
            </a:r>
            <a:br>
              <a:rPr lang="en-US" sz="2800">
                <a:latin typeface="Arial" charset="0"/>
              </a:rPr>
            </a:br>
            <a:r>
              <a:rPr lang="en-US" sz="2800">
                <a:latin typeface="Arial" charset="0"/>
              </a:rPr>
              <a:t>using the typical symbols:</a:t>
            </a:r>
            <a:endParaRPr lang="en-US">
              <a:latin typeface="Arial" charset="0"/>
            </a:endParaRPr>
          </a:p>
        </p:txBody>
      </p:sp>
      <p:sp>
        <p:nvSpPr>
          <p:cNvPr id="137219" name="Rectangle 3"/>
          <p:cNvSpPr>
            <a:spLocks noChangeArrowheads="1"/>
          </p:cNvSpPr>
          <p:nvPr/>
        </p:nvSpPr>
        <p:spPr bwMode="auto">
          <a:xfrm>
            <a:off x="333375" y="1765300"/>
            <a:ext cx="8475663" cy="1803400"/>
          </a:xfrm>
          <a:prstGeom prst="rect">
            <a:avLst/>
          </a:prstGeom>
          <a:noFill/>
          <a:ln w="9525">
            <a:noFill/>
            <a:miter lim="800000"/>
            <a:headEnd/>
            <a:tailEnd/>
          </a:ln>
        </p:spPr>
        <p:txBody>
          <a:bodyPr wrap="none">
            <a:prstTxWarp prst="textNoShape">
              <a:avLst/>
            </a:prstTxWarp>
            <a:spAutoFit/>
          </a:bodyPr>
          <a:lstStyle/>
          <a:p>
            <a:r>
              <a:rPr lang="en-US" sz="1600" b="0">
                <a:solidFill>
                  <a:srgbClr val="000000"/>
                </a:solidFill>
                <a:latin typeface="Courier New" charset="0"/>
              </a:rPr>
              <a:t>2 + 3 # 2 plus 3, or 5</a:t>
            </a:r>
          </a:p>
          <a:p>
            <a:r>
              <a:rPr lang="en-US" sz="1600" b="0">
                <a:solidFill>
                  <a:srgbClr val="000000"/>
                </a:solidFill>
                <a:latin typeface="Courier New" charset="0"/>
              </a:rPr>
              <a:t>5.1 - 2.4 # 5.1 minus 2.4, or approximately 2.7;</a:t>
            </a:r>
          </a:p>
          <a:p>
            <a:r>
              <a:rPr lang="en-US" sz="1600" b="0">
                <a:solidFill>
                  <a:srgbClr val="000000"/>
                </a:solidFill>
                <a:latin typeface="Courier New" charset="0"/>
              </a:rPr>
              <a:t>3 * 12 # 3 times 12 = 36;</a:t>
            </a:r>
          </a:p>
          <a:p>
            <a:r>
              <a:rPr lang="en-US" sz="1600" b="0">
                <a:solidFill>
                  <a:srgbClr val="000000"/>
                </a:solidFill>
                <a:latin typeface="Courier New" charset="0"/>
              </a:rPr>
              <a:t>2**3 # 2 taken to the third power = 2*2*2 = 8 </a:t>
            </a:r>
          </a:p>
          <a:p>
            <a:r>
              <a:rPr lang="en-US" sz="1600" b="0">
                <a:solidFill>
                  <a:srgbClr val="000000"/>
                </a:solidFill>
                <a:latin typeface="Courier New" charset="0"/>
              </a:rPr>
              <a:t>14 / 2 # 14 divided by 2, or 7;</a:t>
            </a:r>
          </a:p>
          <a:p>
            <a:r>
              <a:rPr lang="en-US" sz="1600" b="0">
                <a:solidFill>
                  <a:srgbClr val="000000"/>
                </a:solidFill>
                <a:latin typeface="Courier New" charset="0"/>
              </a:rPr>
              <a:t>10.2 / 0.3 # 10.2 divided by 0.3, or approximately 34;</a:t>
            </a:r>
          </a:p>
          <a:p>
            <a:r>
              <a:rPr lang="en-US" sz="1600" b="0">
                <a:solidFill>
                  <a:srgbClr val="000000"/>
                </a:solidFill>
                <a:latin typeface="Courier New" charset="0"/>
              </a:rPr>
              <a:t>10 / 3 # always floating point divide, so approximately 3.3333333...</a:t>
            </a:r>
          </a:p>
        </p:txBody>
      </p:sp>
    </p:spTree>
    <p:extLst>
      <p:ext uri="{BB962C8B-B14F-4D97-AF65-F5344CB8AC3E}">
        <p14:creationId xmlns:p14="http://schemas.microsoft.com/office/powerpoint/2010/main" val="399748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lgn="l" eaLnBrk="1" hangingPunct="1"/>
            <a:r>
              <a:rPr lang="en-US" sz="2400">
                <a:latin typeface="Arial" charset="0"/>
              </a:rPr>
              <a:t>Special characters:</a:t>
            </a:r>
            <a:endParaRPr lang="en-US">
              <a:latin typeface="Arial" charset="0"/>
            </a:endParaRPr>
          </a:p>
        </p:txBody>
      </p:sp>
      <p:sp>
        <p:nvSpPr>
          <p:cNvPr id="139267" name="Rectangle 3"/>
          <p:cNvSpPr>
            <a:spLocks noChangeArrowheads="1"/>
          </p:cNvSpPr>
          <p:nvPr/>
        </p:nvSpPr>
        <p:spPr bwMode="auto">
          <a:xfrm>
            <a:off x="2514600" y="1965325"/>
            <a:ext cx="1860550" cy="701675"/>
          </a:xfrm>
          <a:prstGeom prst="rect">
            <a:avLst/>
          </a:prstGeom>
          <a:noFill/>
          <a:ln w="9525">
            <a:noFill/>
            <a:miter lim="800000"/>
            <a:headEnd/>
            <a:tailEnd/>
          </a:ln>
        </p:spPr>
        <p:txBody>
          <a:bodyPr wrap="none">
            <a:prstTxWarp prst="textNoShape">
              <a:avLst/>
            </a:prstTxWarp>
            <a:spAutoFit/>
          </a:bodyPr>
          <a:lstStyle/>
          <a:p>
            <a:r>
              <a:rPr lang="en-US" sz="2000" b="0">
                <a:solidFill>
                  <a:srgbClr val="000000"/>
                </a:solidFill>
                <a:latin typeface="Courier New" charset="0"/>
              </a:rPr>
              <a:t>\n #newline</a:t>
            </a:r>
          </a:p>
          <a:p>
            <a:r>
              <a:rPr lang="en-US" sz="2000" b="0">
                <a:solidFill>
                  <a:srgbClr val="000000"/>
                </a:solidFill>
                <a:latin typeface="Courier New" charset="0"/>
              </a:rPr>
              <a:t>\t #tab</a:t>
            </a:r>
            <a:r>
              <a:rPr lang="en-US" sz="1600" b="0">
                <a:solidFill>
                  <a:srgbClr val="000000"/>
                </a:solidFill>
                <a:latin typeface="Courier New" charset="0"/>
              </a:rPr>
              <a:t> </a:t>
            </a:r>
          </a:p>
        </p:txBody>
      </p:sp>
    </p:spTree>
    <p:extLst>
      <p:ext uri="{BB962C8B-B14F-4D97-AF65-F5344CB8AC3E}">
        <p14:creationId xmlns:p14="http://schemas.microsoft.com/office/powerpoint/2010/main" val="1795951199"/>
      </p:ext>
    </p:extLst>
  </p:cSld>
  <p:clrMapOvr>
    <a:masterClrMapping/>
  </p:clrMapOvr>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pitchFamily="6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pitchFamily="6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pitchFamily="6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pitchFamily="6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5469</TotalTime>
  <Words>2483</Words>
  <Application>Microsoft Macintosh PowerPoint</Application>
  <PresentationFormat>On-screen Show (4:3)</PresentationFormat>
  <Paragraphs>312</Paragraphs>
  <Slides>33</Slides>
  <Notes>26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36" baseType="lpstr">
      <vt:lpstr>Default Design</vt:lpstr>
      <vt:lpstr>1_Default Design</vt:lpstr>
      <vt:lpstr>Image</vt:lpstr>
      <vt:lpstr>MCB 5472</vt:lpstr>
      <vt:lpstr>Assignment for Today</vt:lpstr>
      <vt:lpstr>For next Monday:</vt:lpstr>
      <vt:lpstr>vi </vt:lpstr>
      <vt:lpstr>customizing vi </vt:lpstr>
      <vt:lpstr>PERL conventions and rules</vt:lpstr>
      <vt:lpstr>Scalar variable are placeholders that can be assigned a scalar value (either number or string).  Scalar variables begin with $</vt:lpstr>
      <vt:lpstr>Numbers can be manipulated  using the typical symbols:</vt:lpstr>
      <vt:lpstr>Special characters:</vt:lpstr>
      <vt:lpstr>Double quoted strings are interpolated by the Perl interpreter:</vt:lpstr>
      <vt:lpstr>Variable interpolation - single quoted strings are not interpolated:</vt:lpstr>
      <vt:lpstr>PowerPoint Presentation</vt:lpstr>
      <vt:lpstr>Databanks (A)</vt:lpstr>
      <vt:lpstr>Entrez / Pubmed,  continued</vt:lpstr>
      <vt:lpstr>Other Literature databanks and Services</vt:lpstr>
      <vt:lpstr>Search Robots </vt:lpstr>
      <vt:lpstr>Sequence and structure databanks </vt:lpstr>
      <vt:lpstr>"Nothing in biology makes sense except in the light of evolution"  </vt:lpstr>
      <vt:lpstr>PowerPoint Presentation</vt:lpstr>
      <vt:lpstr>homology vs analogy</vt:lpstr>
      <vt:lpstr>Related proteins</vt:lpstr>
      <vt:lpstr>homology </vt:lpstr>
      <vt:lpstr>no similarity vs no homology </vt:lpstr>
      <vt:lpstr>homology </vt:lpstr>
      <vt:lpstr>Homologs, orthologs, and paralogs </vt:lpstr>
      <vt:lpstr>Examples</vt:lpstr>
      <vt:lpstr>PowerPoint Presentation</vt:lpstr>
      <vt:lpstr>PowerPoint Presentation</vt:lpstr>
      <vt:lpstr>PowerPoint Presentation</vt:lpstr>
      <vt:lpstr>PowerPoint Presentation</vt:lpstr>
      <vt:lpstr>PowerPoint Presentation</vt:lpstr>
      <vt:lpstr>When are two sequences significantly similar?  PRSS </vt:lpstr>
      <vt:lpstr>E-values and significance</vt:lpstr>
    </vt:vector>
  </TitlesOfParts>
  <Manager/>
  <Company> UConn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MCB 5472</dc:title>
  <dc:subject/>
  <dc:creator>J Peter Gogarten</dc:creator>
  <cp:keywords/>
  <dc:description/>
  <cp:lastModifiedBy>J. Peter Gogarten</cp:lastModifiedBy>
  <cp:revision>54</cp:revision>
  <cp:lastPrinted>2008-01-23T15:30:43Z</cp:lastPrinted>
  <dcterms:created xsi:type="dcterms:W3CDTF">2010-01-25T17:48:36Z</dcterms:created>
  <dcterms:modified xsi:type="dcterms:W3CDTF">2012-01-29T23:57:44Z</dcterms:modified>
  <cp:category/>
</cp:coreProperties>
</file>