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39"/>
  </p:notesMasterIdLst>
  <p:handoutMasterIdLst>
    <p:handoutMasterId r:id="rId40"/>
  </p:handoutMasterIdLst>
  <p:sldIdLst>
    <p:sldId id="256" r:id="rId3"/>
    <p:sldId id="349" r:id="rId4"/>
    <p:sldId id="350" r:id="rId5"/>
    <p:sldId id="351" r:id="rId6"/>
    <p:sldId id="352" r:id="rId7"/>
    <p:sldId id="353" r:id="rId8"/>
    <p:sldId id="354" r:id="rId9"/>
    <p:sldId id="355" r:id="rId10"/>
    <p:sldId id="356" r:id="rId11"/>
    <p:sldId id="357" r:id="rId12"/>
    <p:sldId id="358" r:id="rId13"/>
    <p:sldId id="321" r:id="rId14"/>
    <p:sldId id="322" r:id="rId15"/>
    <p:sldId id="323" r:id="rId16"/>
    <p:sldId id="324" r:id="rId17"/>
    <p:sldId id="325" r:id="rId18"/>
    <p:sldId id="327" r:id="rId19"/>
    <p:sldId id="326" r:id="rId20"/>
    <p:sldId id="328" r:id="rId21"/>
    <p:sldId id="342" r:id="rId22"/>
    <p:sldId id="341" r:id="rId23"/>
    <p:sldId id="347" r:id="rId24"/>
    <p:sldId id="329" r:id="rId25"/>
    <p:sldId id="331" r:id="rId26"/>
    <p:sldId id="333" r:id="rId27"/>
    <p:sldId id="335" r:id="rId28"/>
    <p:sldId id="336" r:id="rId29"/>
    <p:sldId id="338" r:id="rId30"/>
    <p:sldId id="334" r:id="rId31"/>
    <p:sldId id="337" r:id="rId32"/>
    <p:sldId id="332" r:id="rId33"/>
    <p:sldId id="359" r:id="rId34"/>
    <p:sldId id="340" r:id="rId35"/>
    <p:sldId id="344" r:id="rId36"/>
    <p:sldId id="348" r:id="rId37"/>
    <p:sldId id="339" r:id="rId38"/>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imes New Roman" pitchFamily="-105" charset="0"/>
        <a:ea typeface="+mn-ea"/>
        <a:cs typeface="+mn-cs"/>
      </a:defRPr>
    </a:lvl1pPr>
    <a:lvl2pPr marL="457200" algn="l" rtl="0" fontAlgn="base">
      <a:spcBef>
        <a:spcPct val="0"/>
      </a:spcBef>
      <a:spcAft>
        <a:spcPct val="0"/>
      </a:spcAft>
      <a:defRPr sz="2400" kern="1200">
        <a:solidFill>
          <a:schemeClr val="tx1"/>
        </a:solidFill>
        <a:latin typeface="Times New Roman" pitchFamily="-105" charset="0"/>
        <a:ea typeface="+mn-ea"/>
        <a:cs typeface="+mn-cs"/>
      </a:defRPr>
    </a:lvl2pPr>
    <a:lvl3pPr marL="914400" algn="l" rtl="0" fontAlgn="base">
      <a:spcBef>
        <a:spcPct val="0"/>
      </a:spcBef>
      <a:spcAft>
        <a:spcPct val="0"/>
      </a:spcAft>
      <a:defRPr sz="2400" kern="1200">
        <a:solidFill>
          <a:schemeClr val="tx1"/>
        </a:solidFill>
        <a:latin typeface="Times New Roman" pitchFamily="-105" charset="0"/>
        <a:ea typeface="+mn-ea"/>
        <a:cs typeface="+mn-cs"/>
      </a:defRPr>
    </a:lvl3pPr>
    <a:lvl4pPr marL="1371600" algn="l" rtl="0" fontAlgn="base">
      <a:spcBef>
        <a:spcPct val="0"/>
      </a:spcBef>
      <a:spcAft>
        <a:spcPct val="0"/>
      </a:spcAft>
      <a:defRPr sz="2400" kern="1200">
        <a:solidFill>
          <a:schemeClr val="tx1"/>
        </a:solidFill>
        <a:latin typeface="Times New Roman" pitchFamily="-105" charset="0"/>
        <a:ea typeface="+mn-ea"/>
        <a:cs typeface="+mn-cs"/>
      </a:defRPr>
    </a:lvl4pPr>
    <a:lvl5pPr marL="1828800" algn="l" rtl="0" fontAlgn="base">
      <a:spcBef>
        <a:spcPct val="0"/>
      </a:spcBef>
      <a:spcAft>
        <a:spcPct val="0"/>
      </a:spcAft>
      <a:defRPr sz="2400" kern="1200">
        <a:solidFill>
          <a:schemeClr val="tx1"/>
        </a:solidFill>
        <a:latin typeface="Times New Roman" pitchFamily="-105" charset="0"/>
        <a:ea typeface="+mn-ea"/>
        <a:cs typeface="+mn-cs"/>
      </a:defRPr>
    </a:lvl5pPr>
    <a:lvl6pPr marL="2286000" algn="l" defTabSz="457200" rtl="0" eaLnBrk="1" latinLnBrk="0" hangingPunct="1">
      <a:defRPr sz="2400" kern="1200">
        <a:solidFill>
          <a:schemeClr val="tx1"/>
        </a:solidFill>
        <a:latin typeface="Times New Roman" pitchFamily="-105" charset="0"/>
        <a:ea typeface="+mn-ea"/>
        <a:cs typeface="+mn-cs"/>
      </a:defRPr>
    </a:lvl6pPr>
    <a:lvl7pPr marL="2743200" algn="l" defTabSz="457200" rtl="0" eaLnBrk="1" latinLnBrk="0" hangingPunct="1">
      <a:defRPr sz="2400" kern="1200">
        <a:solidFill>
          <a:schemeClr val="tx1"/>
        </a:solidFill>
        <a:latin typeface="Times New Roman" pitchFamily="-105" charset="0"/>
        <a:ea typeface="+mn-ea"/>
        <a:cs typeface="+mn-cs"/>
      </a:defRPr>
    </a:lvl7pPr>
    <a:lvl8pPr marL="3200400" algn="l" defTabSz="457200" rtl="0" eaLnBrk="1" latinLnBrk="0" hangingPunct="1">
      <a:defRPr sz="2400" kern="1200">
        <a:solidFill>
          <a:schemeClr val="tx1"/>
        </a:solidFill>
        <a:latin typeface="Times New Roman" pitchFamily="-105" charset="0"/>
        <a:ea typeface="+mn-ea"/>
        <a:cs typeface="+mn-cs"/>
      </a:defRPr>
    </a:lvl8pPr>
    <a:lvl9pPr marL="3657600" algn="l" defTabSz="457200" rtl="0" eaLnBrk="1" latinLnBrk="0" hangingPunct="1">
      <a:defRPr sz="2400" kern="1200">
        <a:solidFill>
          <a:schemeClr val="tx1"/>
        </a:solidFill>
        <a:latin typeface="Times New Roman" pitchFamily="-10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688" y="-104"/>
      </p:cViewPr>
      <p:guideLst>
        <p:guide orient="horz" pos="16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defTabSz="966788">
              <a:defRPr sz="1200">
                <a:latin typeface="Times New Roman" charset="0"/>
              </a:defRPr>
            </a:lvl1pPr>
          </a:lstStyle>
          <a:p>
            <a:pPr>
              <a:defRPr/>
            </a:pPr>
            <a:endParaRPr lang="en-US"/>
          </a:p>
        </p:txBody>
      </p:sp>
      <p:sp>
        <p:nvSpPr>
          <p:cNvPr id="24579"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659" tIns="48329" rIns="96659" bIns="48329" numCol="1" anchor="t" anchorCtr="0" compatLnSpc="1">
            <a:prstTxWarp prst="textNoShape">
              <a:avLst/>
            </a:prstTxWarp>
          </a:bodyPr>
          <a:lstStyle>
            <a:lvl1pPr algn="r" defTabSz="966788">
              <a:defRPr sz="1200">
                <a:latin typeface="Times New Roman" charset="0"/>
              </a:defRPr>
            </a:lvl1pPr>
          </a:lstStyle>
          <a:p>
            <a:pPr>
              <a:defRPr/>
            </a:pPr>
            <a:endParaRPr lang="en-US"/>
          </a:p>
        </p:txBody>
      </p:sp>
      <p:sp>
        <p:nvSpPr>
          <p:cNvPr id="24580"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defTabSz="966788">
              <a:defRPr sz="1200">
                <a:latin typeface="Times New Roman" charset="0"/>
              </a:defRPr>
            </a:lvl1pPr>
          </a:lstStyle>
          <a:p>
            <a:pPr>
              <a:defRPr/>
            </a:pPr>
            <a:endParaRPr lang="en-US"/>
          </a:p>
        </p:txBody>
      </p:sp>
      <p:sp>
        <p:nvSpPr>
          <p:cNvPr id="24581"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659" tIns="48329" rIns="96659" bIns="48329" numCol="1" anchor="b" anchorCtr="0" compatLnSpc="1">
            <a:prstTxWarp prst="textNoShape">
              <a:avLst/>
            </a:prstTxWarp>
          </a:bodyPr>
          <a:lstStyle>
            <a:lvl1pPr algn="r" defTabSz="966788">
              <a:defRPr sz="1200">
                <a:latin typeface="Times New Roman" charset="0"/>
              </a:defRPr>
            </a:lvl1pPr>
          </a:lstStyle>
          <a:p>
            <a:pPr>
              <a:defRPr/>
            </a:pPr>
            <a:fld id="{CF0CD672-55DA-BB4E-ABE1-A175BCA5046B}" type="slidenum">
              <a:rPr lang="en-US"/>
              <a:pPr>
                <a:defRPr/>
              </a:pPr>
              <a:t>‹#›</a:t>
            </a:fld>
            <a:endParaRPr lang="en-US"/>
          </a:p>
        </p:txBody>
      </p:sp>
    </p:spTree>
    <p:extLst>
      <p:ext uri="{BB962C8B-B14F-4D97-AF65-F5344CB8AC3E}">
        <p14:creationId xmlns:p14="http://schemas.microsoft.com/office/powerpoint/2010/main" val="1387674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atin typeface="Times New Roman" charset="0"/>
              </a:defRPr>
            </a:lvl1pPr>
          </a:lstStyle>
          <a:p>
            <a:pPr>
              <a:defRPr/>
            </a:pPr>
            <a:endParaRPr lang="en-US"/>
          </a:p>
        </p:txBody>
      </p:sp>
      <p:sp>
        <p:nvSpPr>
          <p:cNvPr id="68611" name="Rectangle 3"/>
          <p:cNvSpPr>
            <a:spLocks noGrp="1" noChangeArrowheads="1"/>
          </p:cNvSpPr>
          <p:nvPr>
            <p:ph type="dt" idx="1"/>
          </p:nvPr>
        </p:nvSpPr>
        <p:spPr bwMode="auto">
          <a:xfrm>
            <a:off x="5400675" y="0"/>
            <a:ext cx="4200525" cy="34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2943225" y="522288"/>
            <a:ext cx="3716338" cy="2787650"/>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1300163" y="3482975"/>
            <a:ext cx="7000875" cy="3309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0"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atin typeface="Times New Roman" charset="0"/>
              </a:defRPr>
            </a:lvl1pPr>
          </a:lstStyle>
          <a:p>
            <a:pPr>
              <a:defRPr/>
            </a:pPr>
            <a:endParaRPr lang="en-US"/>
          </a:p>
        </p:txBody>
      </p:sp>
      <p:sp>
        <p:nvSpPr>
          <p:cNvPr id="68615" name="Rectangle 7"/>
          <p:cNvSpPr>
            <a:spLocks noGrp="1" noChangeArrowheads="1"/>
          </p:cNvSpPr>
          <p:nvPr>
            <p:ph type="sldNum" sz="quarter" idx="5"/>
          </p:nvPr>
        </p:nvSpPr>
        <p:spPr bwMode="auto">
          <a:xfrm>
            <a:off x="5400675" y="6967538"/>
            <a:ext cx="4200525" cy="3476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atin typeface="Times New Roman" charset="0"/>
              </a:defRPr>
            </a:lvl1pPr>
          </a:lstStyle>
          <a:p>
            <a:pPr>
              <a:defRPr/>
            </a:pPr>
            <a:fld id="{28139D0D-D6A0-6F49-8C8B-A5DCF7E54B4E}" type="slidenum">
              <a:rPr lang="en-US"/>
              <a:pPr>
                <a:defRPr/>
              </a:pPr>
              <a:t>‹#›</a:t>
            </a:fld>
            <a:endParaRPr lang="en-US"/>
          </a:p>
        </p:txBody>
      </p:sp>
    </p:spTree>
    <p:extLst>
      <p:ext uri="{BB962C8B-B14F-4D97-AF65-F5344CB8AC3E}">
        <p14:creationId xmlns:p14="http://schemas.microsoft.com/office/powerpoint/2010/main" val="1760873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D6A8DC2-6855-CA4C-9263-FA0F594466C8}" type="slidenum">
              <a:rPr lang="en-US">
                <a:latin typeface="Times New Roman" pitchFamily="-105" charset="0"/>
              </a:rPr>
              <a:pPr/>
              <a:t>1</a:t>
            </a:fld>
            <a:endParaRPr lang="en-US">
              <a:latin typeface="Times New Roman" pitchFamily="-105"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B94B85-2468-3248-A546-22E54982BD24}" type="slidenum">
              <a:rPr lang="en-US">
                <a:latin typeface="Times New Roman" pitchFamily="-105" charset="0"/>
              </a:rPr>
              <a:pPr/>
              <a:t>14</a:t>
            </a:fld>
            <a:endParaRPr lang="en-US">
              <a:latin typeface="Times New Roman" pitchFamily="-105" charset="0"/>
            </a:endParaRPr>
          </a:p>
        </p:txBody>
      </p:sp>
      <p:sp>
        <p:nvSpPr>
          <p:cNvPr id="25603" name="Rectangle 2"/>
          <p:cNvSpPr>
            <a:spLocks noGrp="1" noRot="1" noChangeAspect="1" noChangeArrowheads="1" noTextEdit="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25737EF-8FDE-BB4F-8DB5-9463B3A83264}" type="slidenum">
              <a:rPr lang="en-US">
                <a:latin typeface="Times New Roman" pitchFamily="-105" charset="0"/>
              </a:rPr>
              <a:pPr/>
              <a:t>15</a:t>
            </a:fld>
            <a:endParaRPr lang="en-US">
              <a:latin typeface="Times New Roman" pitchFamily="-105"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AAB021-FD13-7C47-B1BE-FD7B56081CF0}" type="slidenum">
              <a:rPr lang="en-US">
                <a:latin typeface="Times New Roman" pitchFamily="-105" charset="0"/>
              </a:rPr>
              <a:pPr/>
              <a:t>16</a:t>
            </a:fld>
            <a:endParaRPr lang="en-US">
              <a:latin typeface="Times New Roman" pitchFamily="-105" charset="0"/>
            </a:endParaRPr>
          </a:p>
        </p:txBody>
      </p:sp>
      <p:sp>
        <p:nvSpPr>
          <p:cNvPr id="29699" name="Rectangle 2"/>
          <p:cNvSpPr>
            <a:spLocks noGrp="1" noRot="1" noChangeAspect="1" noChangeArrowheads="1" noTextEdit="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FF3C95F-A374-7140-97CC-39D14A99E2C9}" type="slidenum">
              <a:rPr lang="en-US">
                <a:latin typeface="Times New Roman" pitchFamily="-105" charset="0"/>
              </a:rPr>
              <a:pPr/>
              <a:t>17</a:t>
            </a:fld>
            <a:endParaRPr lang="en-US">
              <a:latin typeface="Times New Roman" pitchFamily="-105"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36044DF-4A9C-2644-B585-49D20FB56A8C}" type="slidenum">
              <a:rPr lang="en-US">
                <a:latin typeface="Times New Roman" pitchFamily="-105" charset="0"/>
              </a:rPr>
              <a:pPr/>
              <a:t>18</a:t>
            </a:fld>
            <a:endParaRPr lang="en-US">
              <a:latin typeface="Times New Roman" pitchFamily="-105" charset="0"/>
            </a:endParaRPr>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01B30A3-7C9B-6049-A324-0BC2408AC611}" type="slidenum">
              <a:rPr lang="en-US">
                <a:latin typeface="Times New Roman" pitchFamily="-105" charset="0"/>
              </a:rPr>
              <a:pPr/>
              <a:t>19</a:t>
            </a:fld>
            <a:endParaRPr lang="en-US">
              <a:latin typeface="Times New Roman" pitchFamily="-105"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CEE5BA3-DD0E-344D-969C-412869D2AC6E}" type="slidenum">
              <a:rPr lang="en-US">
                <a:latin typeface="Times New Roman" pitchFamily="-105" charset="0"/>
              </a:rPr>
              <a:pPr/>
              <a:t>23</a:t>
            </a:fld>
            <a:endParaRPr lang="en-US">
              <a:latin typeface="Times New Roman" pitchFamily="-105"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Times New Roman" pitchFamily="-105"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endParaRPr lang="en-US">
              <a:latin typeface="Times New Roman" pitchFamily="-105" charset="0"/>
            </a:endParaRPr>
          </a:p>
        </p:txBody>
      </p:sp>
      <p:sp>
        <p:nvSpPr>
          <p:cNvPr id="46084" name="Slide Number Placeholder 3"/>
          <p:cNvSpPr>
            <a:spLocks noGrp="1"/>
          </p:cNvSpPr>
          <p:nvPr>
            <p:ph type="sldNum" sz="quarter" idx="5"/>
          </p:nvPr>
        </p:nvSpPr>
        <p:spPr>
          <a:noFill/>
        </p:spPr>
        <p:txBody>
          <a:bodyPr/>
          <a:lstStyle/>
          <a:p>
            <a:fld id="{C7D782F9-37F3-8F43-80F7-7AE1087D7947}" type="slidenum">
              <a:rPr lang="en-US" smtClean="0">
                <a:latin typeface="Times New Roman" pitchFamily="-105" charset="0"/>
              </a:rPr>
              <a:pPr/>
              <a:t>26</a:t>
            </a:fld>
            <a:endParaRPr lang="en-US" smtClean="0">
              <a:latin typeface="Times New Roman" pitchFamily="-105"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418489-E300-C849-BDCF-581675BAB965}" type="slidenum">
              <a:rPr lang="en-US">
                <a:solidFill>
                  <a:srgbClr val="000000"/>
                </a:solidFill>
                <a:latin typeface="Times New Roman" pitchFamily="-105" charset="0"/>
              </a:rPr>
              <a:pPr/>
              <a:t>31</a:t>
            </a:fld>
            <a:endParaRPr lang="en-US">
              <a:solidFill>
                <a:srgbClr val="000000"/>
              </a:solidFill>
              <a:latin typeface="Times New Roman" pitchFamily="-105"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Times New Roman" pitchFamily="-105"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418489-E300-C849-BDCF-581675BAB965}" type="slidenum">
              <a:rPr lang="en-US">
                <a:solidFill>
                  <a:srgbClr val="000000"/>
                </a:solidFill>
                <a:latin typeface="Times New Roman" pitchFamily="-105" charset="0"/>
              </a:rPr>
              <a:pPr/>
              <a:t>32</a:t>
            </a:fld>
            <a:endParaRPr lang="en-US">
              <a:solidFill>
                <a:srgbClr val="000000"/>
              </a:solidFill>
              <a:latin typeface="Times New Roman" pitchFamily="-105"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atin typeface="Times New Roman" pitchFamily="-105"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1761385-56A9-6549-96AB-152404623A32}" type="slidenum">
              <a:rPr lang="en-US">
                <a:solidFill>
                  <a:srgbClr val="000000"/>
                </a:solidFill>
              </a:rPr>
              <a:pPr/>
              <a:t>2</a:t>
            </a:fld>
            <a:endParaRPr lang="en-US">
              <a:solidFill>
                <a:srgbClr val="000000"/>
              </a:solidFill>
            </a:endParaRPr>
          </a:p>
        </p:txBody>
      </p:sp>
      <p:sp>
        <p:nvSpPr>
          <p:cNvPr id="81923" name="Rectangle 2"/>
          <p:cNvSpPr>
            <a:spLocks noGrp="1" noRot="1" noChangeAspect="1" noChangeArrowheads="1" noTextEdit="1"/>
          </p:cNvSpPr>
          <p:nvPr>
            <p:ph type="sldImg"/>
          </p:nvPr>
        </p:nvSpPr>
        <p:spPr>
          <a:xfrm>
            <a:off x="2941638" y="522288"/>
            <a:ext cx="3716337" cy="2787650"/>
          </a:xfrm>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lIns="86493" tIns="43247" rIns="86493" bIns="43247"/>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AA280C6-2DB4-8A42-888B-A59FF5F5310D}" type="slidenum">
              <a:rPr lang="en-US">
                <a:solidFill>
                  <a:srgbClr val="000000"/>
                </a:solidFill>
              </a:rPr>
              <a:pPr/>
              <a:t>5</a:t>
            </a:fld>
            <a:endParaRPr lang="en-US">
              <a:solidFill>
                <a:srgbClr val="000000"/>
              </a:solidFill>
            </a:endParaRPr>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5C0EB675-3129-7D41-B48B-50ACEADD39AE}" type="slidenum">
              <a:rPr lang="en-US">
                <a:solidFill>
                  <a:srgbClr val="000000"/>
                </a:solidFill>
              </a:rPr>
              <a:pPr/>
              <a:t>6</a:t>
            </a:fld>
            <a:endParaRPr lang="en-US">
              <a:solidFill>
                <a:srgbClr val="000000"/>
              </a:solidFill>
            </a:endParaRPr>
          </a:p>
        </p:txBody>
      </p:sp>
      <p:sp>
        <p:nvSpPr>
          <p:cNvPr id="86019" name="Rectangle 2"/>
          <p:cNvSpPr>
            <a:spLocks noGrp="1" noRot="1" noChangeAspect="1" noChangeArrowheads="1" noTextEdit="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1079C635-8641-D94C-8977-57D19D407A61}" type="slidenum">
              <a:rPr lang="en-US">
                <a:solidFill>
                  <a:srgbClr val="000000"/>
                </a:solidFill>
              </a:rPr>
              <a:pPr/>
              <a:t>7</a:t>
            </a:fld>
            <a:endParaRPr lang="en-US">
              <a:solidFill>
                <a:srgbClr val="000000"/>
              </a:solidFill>
            </a:endParaRPr>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381E09D-0376-1E44-B2AF-36B618C78DBF}" type="slidenum">
              <a:rPr lang="en-US">
                <a:solidFill>
                  <a:srgbClr val="000000"/>
                </a:solidFill>
              </a:rPr>
              <a:pPr/>
              <a:t>8</a:t>
            </a:fld>
            <a:endParaRPr lang="en-US">
              <a:solidFill>
                <a:srgbClr val="000000"/>
              </a:solidFill>
            </a:endParaRPr>
          </a:p>
        </p:txBody>
      </p:sp>
      <p:sp>
        <p:nvSpPr>
          <p:cNvPr id="90115" name="Rectangle 2"/>
          <p:cNvSpPr>
            <a:spLocks noGrp="1" noRot="1" noChangeAspect="1" noChangeArrowheads="1" noTextEdit="1"/>
          </p:cNvSpPr>
          <p:nvPr>
            <p:ph type="sldImg"/>
          </p:nvPr>
        </p:nvSpPr>
        <p:spPr>
          <a:solidFill>
            <a:srgbClr val="FFFFFF"/>
          </a:solidFill>
          <a:ln/>
        </p:spPr>
      </p:sp>
      <p:sp>
        <p:nvSpPr>
          <p:cNvPr id="901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87CAECB7-2227-8C43-BD21-CD8AB49B8F16}" type="slidenum">
              <a:rPr lang="en-US">
                <a:solidFill>
                  <a:srgbClr val="000000"/>
                </a:solidFill>
              </a:rPr>
              <a:pPr/>
              <a:t>9</a:t>
            </a:fld>
            <a:endParaRPr lang="en-US">
              <a:solidFill>
                <a:srgbClr val="000000"/>
              </a:solidFill>
            </a:endParaRPr>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C9BC234-B63C-5A4A-8BB2-B041BC867C5C}" type="slidenum">
              <a:rPr lang="en-US">
                <a:latin typeface="Times New Roman" pitchFamily="-105" charset="0"/>
              </a:rPr>
              <a:pPr/>
              <a:t>12</a:t>
            </a:fld>
            <a:endParaRPr lang="en-US">
              <a:latin typeface="Times New Roman" pitchFamily="-105" charset="0"/>
            </a:endParaRPr>
          </a:p>
        </p:txBody>
      </p:sp>
      <p:sp>
        <p:nvSpPr>
          <p:cNvPr id="21507" name="Rectangle 2"/>
          <p:cNvSpPr>
            <a:spLocks noGrp="1" noRot="1" noChangeAspect="1" noChangeArrowheads="1" noTextEdit="1"/>
          </p:cNvSpPr>
          <p:nvPr>
            <p:ph type="sldImg"/>
          </p:nvPr>
        </p:nvSpPr>
        <p:spPr>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FA139D9-FA04-4949-AEE5-0426D808EECF}" type="slidenum">
              <a:rPr lang="en-US">
                <a:latin typeface="Times New Roman" pitchFamily="-105" charset="0"/>
              </a:rPr>
              <a:pPr/>
              <a:t>13</a:t>
            </a:fld>
            <a:endParaRPr lang="en-US">
              <a:latin typeface="Times New Roman" pitchFamily="-105" charset="0"/>
            </a:endParaRPr>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New Roman" pitchFamily="-10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F46677-28E6-5346-94DB-168B8121C6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695AB-3CD0-554C-8B06-112E24CE55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B063BF-A95B-B44E-B5EE-EF0DF2C36EC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Times New Roman" pitchFamily="-105"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Times New Roman" pitchFamily="-105"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atin typeface="Times New Roman" pitchFamily="-105" charset="0"/>
              </a:defRPr>
            </a:lvl1pPr>
          </a:lstStyle>
          <a:p>
            <a:pPr>
              <a:defRPr/>
            </a:pPr>
            <a:fld id="{1752F62F-C058-C040-BC8A-5E1F3DEB2F1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C12688FB-E869-2446-863E-6E323675AB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161ADE-7F2D-9C46-8BE1-ECA6BE442F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42DEF7-8F1D-FB46-92F2-22128C24A4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727930-B737-EB43-A060-443DF07082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265412-5EA0-F746-8BEE-A5A92FE49C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5D286F-FE23-FC4D-A556-5B4F3279C0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D8283F-10B9-2A4C-BF91-00F6FF5A3D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1D446-0B4B-ED4F-AD4B-AE23C6170A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9AD1EC-48D3-2E41-801F-23969969B4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3C7AA080-EFE9-5F4C-AE0D-29E298314A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2D6C6EE1-E2A7-0C4C-B474-B86700A676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gogarten@uconn.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cmh.edu/stats/ask/bonferroni.as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hyperlink" Target="http://www.ncbi.nlm.nih.gov/BLAST/Blast.cgi?CMD=Web&amp;LAYOUT=TwoWindows&amp;AUTO_FORMAT=Semiauto&amp;ALIGNMENTS=250&amp;ALIGNMENT_VIEW=Pairwise&amp;CLIENT=web&amp;COMPOSITION_BASED_STATISTICS=on&amp;DATABASE=nr&amp;CDD_SEARCH=on&amp;DESCRIPTIONS=500&amp;ENTREZ_QUERY=(none)&amp;EXPECT=" TargetMode="External"/><Relationship Id="rId5" Type="http://schemas.openxmlformats.org/officeDocument/2006/relationships/oleObject" Target="../embeddings/oleObject1.bin"/><Relationship Id="rId6" Type="http://schemas.openxmlformats.org/officeDocument/2006/relationships/image" Target="../media/image6.png"/><Relationship Id="rId7" Type="http://schemas.openxmlformats.org/officeDocument/2006/relationships/hyperlink" Target="http://www.ncbi.nlm.nih.gov/entrez/query.fcgi?cmd=Retrieve&amp;db=Protein&amp;list_uids=07475800&amp;dopt=GenPept" TargetMode="Externa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hyperlink" Target="http://www.sciencedirect.com/science?_ob=ArticleURL&amp;_udi=B6TCY-40378PT-M&amp;_coverDate=05/01/2000&amp;_alid=121185428&amp;_rdoc=1&amp;_fmt=&amp;_orig=search&amp;_qd=1&amp;_cdi=5183&amp;_sort=d&amp;view=c&amp;_acct=C000036298&amp;_version=1&amp;_urlVersion=0&amp;_userid=669286&amp;md5=c5858bda6db7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23.xml.rels><?xml version="1.0" encoding="UTF-8" standalone="yes"?>
<Relationships xmlns="http://schemas.openxmlformats.org/package/2006/relationships"><Relationship Id="rId11" Type="http://schemas.openxmlformats.org/officeDocument/2006/relationships/hyperlink" Target="ftp://ftp.ncbi.nlm.nih.gov/blast/documents/" TargetMode="External"/><Relationship Id="rId12" Type="http://schemas.openxmlformats.org/officeDocument/2006/relationships/hyperlink" Target="http://en.wikipedia.org/wiki/BLAST" TargetMode="External"/><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9.png"/><Relationship Id="rId4" Type="http://schemas.openxmlformats.org/officeDocument/2006/relationships/hyperlink" Target="http://proquestcombo.safaribooksonline.com/" TargetMode="External"/><Relationship Id="rId5" Type="http://schemas.openxmlformats.org/officeDocument/2006/relationships/hyperlink" Target="http://www.ncbi.nlm.nih.gov/staff/tao/URLAPI/blastall/" TargetMode="External"/><Relationship Id="rId6" Type="http://schemas.openxmlformats.org/officeDocument/2006/relationships/hyperlink" Target="http://www.bioinformatics.ubc.ca/resources/tools/blastall" TargetMode="External"/><Relationship Id="rId7" Type="http://schemas.openxmlformats.org/officeDocument/2006/relationships/hyperlink" Target="ftp://ftp.ncbi.nlm.nih.gov/blast/documents/formatdb.html" TargetMode="External"/><Relationship Id="rId8" Type="http://schemas.openxmlformats.org/officeDocument/2006/relationships/hyperlink" Target="ftp://ftp.ncbi.nlm.nih.gov/blast/documents/blast.html" TargetMode="External"/><Relationship Id="rId9" Type="http://schemas.openxmlformats.org/officeDocument/2006/relationships/hyperlink" Target="ftp://ftp.ncbi.nlm.nih.gov/blast/documents/blastpgp.html" TargetMode="External"/><Relationship Id="rId10" Type="http://schemas.openxmlformats.org/officeDocument/2006/relationships/hyperlink" Target="ftp://ftp.ncbi.nlm.nih.gov/blast/documents/fastacmd.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hyperlink" Target="http://perldoc.perl.org/search.html?" TargetMode="External"/><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korflab.ucdavis.edu/Unix_and_Perl/unix_and_perl_v2.3.3.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gogarten.uconn.edu/mcb5472_2010/class3.pl" TargetMode="External"/><Relationship Id="rId3" Type="http://schemas.openxmlformats.org/officeDocument/2006/relationships/hyperlink" Target="http://www.ncbi.nlm.nih.gov/protein/AEE95833.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685800"/>
            <a:ext cx="7772400" cy="1143000"/>
          </a:xfrm>
        </p:spPr>
        <p:txBody>
          <a:bodyPr/>
          <a:lstStyle/>
          <a:p>
            <a:pPr eaLnBrk="1" hangingPunct="1"/>
            <a:r>
              <a:rPr lang="en-US"/>
              <a:t>MCB 5472</a:t>
            </a:r>
          </a:p>
        </p:txBody>
      </p:sp>
      <p:sp>
        <p:nvSpPr>
          <p:cNvPr id="18435" name="Rectangle 3"/>
          <p:cNvSpPr>
            <a:spLocks noGrp="1" noChangeArrowheads="1"/>
          </p:cNvSpPr>
          <p:nvPr>
            <p:ph type="subTitle" idx="1"/>
          </p:nvPr>
        </p:nvSpPr>
        <p:spPr>
          <a:xfrm>
            <a:off x="1371600" y="1905000"/>
            <a:ext cx="6400800" cy="1905000"/>
          </a:xfrm>
        </p:spPr>
        <p:txBody>
          <a:bodyPr/>
          <a:lstStyle/>
          <a:p>
            <a:pPr eaLnBrk="1" hangingPunct="1"/>
            <a:r>
              <a:rPr lang="en-US" dirty="0" smtClean="0"/>
              <a:t>Blast, Psi BLAST, </a:t>
            </a:r>
            <a:br>
              <a:rPr lang="en-US" dirty="0" smtClean="0"/>
            </a:br>
            <a:r>
              <a:rPr lang="en-US" dirty="0" smtClean="0"/>
              <a:t>Perl: Arrays, Loops </a:t>
            </a:r>
          </a:p>
        </p:txBody>
      </p:sp>
      <p:sp>
        <p:nvSpPr>
          <p:cNvPr id="18436" name="Rectangle 4"/>
          <p:cNvSpPr>
            <a:spLocks noChangeArrowheads="1"/>
          </p:cNvSpPr>
          <p:nvPr/>
        </p:nvSpPr>
        <p:spPr bwMode="auto">
          <a:xfrm>
            <a:off x="2857500" y="4191000"/>
            <a:ext cx="3429000" cy="1320800"/>
          </a:xfrm>
          <a:prstGeom prst="rect">
            <a:avLst/>
          </a:prstGeom>
          <a:noFill/>
          <a:ln w="9525">
            <a:solidFill>
              <a:schemeClr val="tx1"/>
            </a:solidFill>
            <a:miter lim="800000"/>
            <a:headEnd/>
            <a:tailEnd/>
          </a:ln>
        </p:spPr>
        <p:txBody>
          <a:bodyPr>
            <a:prstTxWarp prst="textNoShape">
              <a:avLst/>
            </a:prstTxWarp>
            <a:spAutoFit/>
          </a:bodyPr>
          <a:lstStyle/>
          <a:p>
            <a:r>
              <a:rPr lang="en-US" sz="2000" i="1"/>
              <a:t>J. Peter Gogarten </a:t>
            </a:r>
          </a:p>
          <a:p>
            <a:r>
              <a:rPr lang="en-US" sz="2000"/>
              <a:t>Office:</a:t>
            </a:r>
            <a:r>
              <a:rPr lang="en-US" sz="2000" i="1"/>
              <a:t> BPB 404</a:t>
            </a:r>
          </a:p>
          <a:p>
            <a:r>
              <a:rPr lang="en-US" sz="2000"/>
              <a:t>phone:</a:t>
            </a:r>
            <a:r>
              <a:rPr lang="en-US" sz="2000" i="1"/>
              <a:t> 860 486-4061, </a:t>
            </a:r>
          </a:p>
          <a:p>
            <a:r>
              <a:rPr lang="en-US" sz="2000"/>
              <a:t>Email:</a:t>
            </a:r>
            <a:r>
              <a:rPr lang="en-US" sz="2000" i="1"/>
              <a:t> </a:t>
            </a:r>
            <a:r>
              <a:rPr lang="en-US" sz="2000" i="1">
                <a:hlinkClick r:id="rId3"/>
              </a:rPr>
              <a:t>gogarten@uconn.edu</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 y="0"/>
            <a:ext cx="7772400" cy="762000"/>
          </a:xfrm>
        </p:spPr>
        <p:txBody>
          <a:bodyPr/>
          <a:lstStyle/>
          <a:p>
            <a:pPr eaLnBrk="1" hangingPunct="1"/>
            <a:r>
              <a:rPr lang="en-US" sz="2400" b="1">
                <a:solidFill>
                  <a:schemeClr val="tx1"/>
                </a:solidFill>
                <a:ea typeface="ＭＳ Ｐゴシック" charset="-128"/>
                <a:cs typeface="ＭＳ Ｐゴシック" charset="-128"/>
              </a:rPr>
              <a:t>When are two sequences significantly similar?  PRSS </a:t>
            </a:r>
          </a:p>
        </p:txBody>
      </p:sp>
      <p:sp>
        <p:nvSpPr>
          <p:cNvPr id="93187" name="Rectangle 3"/>
          <p:cNvSpPr>
            <a:spLocks noChangeArrowheads="1"/>
          </p:cNvSpPr>
          <p:nvPr/>
        </p:nvSpPr>
        <p:spPr bwMode="auto">
          <a:xfrm>
            <a:off x="609600" y="609600"/>
            <a:ext cx="7162800" cy="35972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b="0">
                <a:solidFill>
                  <a:srgbClr val="000000"/>
                </a:solidFill>
              </a:rPr>
              <a:t>One way to quantify the similarity between two sequences is to </a:t>
            </a:r>
          </a:p>
          <a:p>
            <a:pPr eaLnBrk="0" hangingPunct="0">
              <a:spcBef>
                <a:spcPct val="50000"/>
              </a:spcBef>
            </a:pPr>
            <a:r>
              <a:rPr lang="en-US" sz="2000" b="0">
                <a:solidFill>
                  <a:srgbClr val="000000"/>
                </a:solidFill>
              </a:rPr>
              <a:t>1.    compare the actual sequences and calculate an alignment score</a:t>
            </a:r>
          </a:p>
          <a:p>
            <a:pPr eaLnBrk="0" hangingPunct="0">
              <a:spcBef>
                <a:spcPct val="50000"/>
              </a:spcBef>
            </a:pPr>
            <a:r>
              <a:rPr lang="en-US" sz="2000" b="0">
                <a:solidFill>
                  <a:srgbClr val="000000"/>
                </a:solidFill>
              </a:rPr>
              <a:t>2.    randomize (scramble) one (or both) of the sequences and calculate the alignment score for the randomized sequences. </a:t>
            </a:r>
          </a:p>
          <a:p>
            <a:pPr eaLnBrk="0" hangingPunct="0">
              <a:spcBef>
                <a:spcPct val="50000"/>
              </a:spcBef>
            </a:pPr>
            <a:r>
              <a:rPr lang="en-US" sz="2000" b="0">
                <a:solidFill>
                  <a:srgbClr val="000000"/>
                </a:solidFill>
              </a:rPr>
              <a:t>3.    repeat step 2 at least 100 times</a:t>
            </a:r>
          </a:p>
          <a:p>
            <a:pPr eaLnBrk="0" hangingPunct="0">
              <a:spcBef>
                <a:spcPct val="50000"/>
              </a:spcBef>
            </a:pPr>
            <a:r>
              <a:rPr lang="en-US" sz="2000" b="0">
                <a:solidFill>
                  <a:srgbClr val="000000"/>
                </a:solidFill>
              </a:rPr>
              <a:t>4.    describe distribution of randomized alignment scores </a:t>
            </a:r>
          </a:p>
          <a:p>
            <a:pPr eaLnBrk="0" hangingPunct="0">
              <a:spcBef>
                <a:spcPct val="50000"/>
              </a:spcBef>
            </a:pPr>
            <a:r>
              <a:rPr lang="en-US" sz="2000" b="0">
                <a:solidFill>
                  <a:srgbClr val="000000"/>
                </a:solidFill>
              </a:rPr>
              <a:t>5.    do a statistical test to determine if the score obtained for the real sequences is significantly better than the score for the randomized sequences</a:t>
            </a:r>
          </a:p>
        </p:txBody>
      </p:sp>
      <p:sp>
        <p:nvSpPr>
          <p:cNvPr id="93188" name="Rectangle 4"/>
          <p:cNvSpPr>
            <a:spLocks noChangeArrowheads="1"/>
          </p:cNvSpPr>
          <p:nvPr/>
        </p:nvSpPr>
        <p:spPr bwMode="auto">
          <a:xfrm>
            <a:off x="609600" y="4343400"/>
            <a:ext cx="7924800" cy="2289175"/>
          </a:xfrm>
          <a:prstGeom prst="rect">
            <a:avLst/>
          </a:prstGeom>
          <a:noFill/>
          <a:ln w="9525">
            <a:noFill/>
            <a:miter lim="800000"/>
            <a:headEnd/>
            <a:tailEnd/>
          </a:ln>
        </p:spPr>
        <p:txBody>
          <a:bodyPr>
            <a:prstTxWarp prst="textNoShape">
              <a:avLst/>
            </a:prstTxWarp>
            <a:spAutoFit/>
          </a:bodyPr>
          <a:lstStyle/>
          <a:p>
            <a:r>
              <a:rPr lang="en-US" sz="1800">
                <a:solidFill>
                  <a:srgbClr val="FF0000"/>
                </a:solidFill>
              </a:rPr>
              <a:t>z-values</a:t>
            </a:r>
            <a:r>
              <a:rPr lang="en-US" sz="1800">
                <a:solidFill>
                  <a:srgbClr val="000000"/>
                </a:solidFill>
              </a:rPr>
              <a:t> give the distance between the actual alignment score and the mean of the scores for the randomized sequences expressed as multiples of the standard deviation calculated for the randomized scores. </a:t>
            </a:r>
            <a:br>
              <a:rPr lang="en-US" sz="1800">
                <a:solidFill>
                  <a:srgbClr val="000000"/>
                </a:solidFill>
              </a:rPr>
            </a:br>
            <a:r>
              <a:rPr lang="en-US" sz="1800">
                <a:solidFill>
                  <a:srgbClr val="000000"/>
                </a:solidFill>
              </a:rPr>
              <a:t/>
            </a:r>
            <a:br>
              <a:rPr lang="en-US" sz="1800">
                <a:solidFill>
                  <a:srgbClr val="000000"/>
                </a:solidFill>
              </a:rPr>
            </a:br>
            <a:r>
              <a:rPr lang="en-US" sz="1800">
                <a:solidFill>
                  <a:srgbClr val="000000"/>
                </a:solidFill>
              </a:rPr>
              <a:t>For example: a z-value of 3 means that the actual alignment score is 3 standard deviations better than the average for the randomized sequences. z-values &gt; 3 are usually considered as suggestive of homology, z-values &gt; 5 are considered as sufficient demonstration. </a:t>
            </a:r>
            <a:endParaRPr lang="en-US" sz="1800" b="0">
              <a:solidFill>
                <a:srgbClr val="000000"/>
              </a:solidFill>
            </a:endParaRPr>
          </a:p>
        </p:txBody>
      </p:sp>
    </p:spTree>
    <p:extLst>
      <p:ext uri="{BB962C8B-B14F-4D97-AF65-F5344CB8AC3E}">
        <p14:creationId xmlns:p14="http://schemas.microsoft.com/office/powerpoint/2010/main" val="30394243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0"/>
            <a:ext cx="7772400" cy="1143000"/>
          </a:xfrm>
        </p:spPr>
        <p:txBody>
          <a:bodyPr/>
          <a:lstStyle/>
          <a:p>
            <a:pPr eaLnBrk="1" hangingPunct="1"/>
            <a:r>
              <a:rPr lang="en-US">
                <a:ea typeface="ＭＳ Ｐゴシック" charset="-128"/>
                <a:cs typeface="ＭＳ Ｐゴシック" charset="-128"/>
              </a:rPr>
              <a:t>E-values and significance</a:t>
            </a:r>
          </a:p>
        </p:txBody>
      </p:sp>
      <p:sp>
        <p:nvSpPr>
          <p:cNvPr id="95235" name="Rectangle 3"/>
          <p:cNvSpPr>
            <a:spLocks noChangeArrowheads="1"/>
          </p:cNvSpPr>
          <p:nvPr/>
        </p:nvSpPr>
        <p:spPr bwMode="auto">
          <a:xfrm>
            <a:off x="609600" y="1143000"/>
            <a:ext cx="7924800" cy="1920875"/>
          </a:xfrm>
          <a:prstGeom prst="rect">
            <a:avLst/>
          </a:prstGeom>
          <a:noFill/>
          <a:ln w="9525">
            <a:noFill/>
            <a:miter lim="800000"/>
            <a:headEnd/>
            <a:tailEnd/>
          </a:ln>
        </p:spPr>
        <p:txBody>
          <a:bodyPr>
            <a:prstTxWarp prst="textNoShape">
              <a:avLst/>
            </a:prstTxWarp>
            <a:spAutoFit/>
          </a:bodyPr>
          <a:lstStyle/>
          <a:p>
            <a:pPr>
              <a:spcBef>
                <a:spcPct val="50000"/>
              </a:spcBef>
            </a:pPr>
            <a:r>
              <a:rPr lang="en-US" sz="2000" b="0">
                <a:solidFill>
                  <a:srgbClr val="000000"/>
                </a:solidFill>
              </a:rPr>
              <a:t>Usually E values larger than 0.0001 are not considered as demonstration of homology.</a:t>
            </a:r>
          </a:p>
          <a:p>
            <a:pPr eaLnBrk="0" hangingPunct="0">
              <a:spcBef>
                <a:spcPct val="50000"/>
              </a:spcBef>
            </a:pPr>
            <a:r>
              <a:rPr lang="en-US" sz="2000" b="0">
                <a:solidFill>
                  <a:srgbClr val="000000"/>
                </a:solidFill>
              </a:rPr>
              <a:t>For small values the E value gives the probability to find a match of this quality in a search of a databank of the same size by chance alone.</a:t>
            </a:r>
          </a:p>
          <a:p>
            <a:pPr eaLnBrk="0" hangingPunct="0">
              <a:spcBef>
                <a:spcPct val="50000"/>
              </a:spcBef>
            </a:pPr>
            <a:endParaRPr lang="en-US" sz="2000" b="0">
              <a:solidFill>
                <a:srgbClr val="000000"/>
              </a:solidFill>
            </a:endParaRPr>
          </a:p>
        </p:txBody>
      </p:sp>
      <p:sp>
        <p:nvSpPr>
          <p:cNvPr id="95236" name="Rectangle 4"/>
          <p:cNvSpPr>
            <a:spLocks noChangeArrowheads="1"/>
          </p:cNvSpPr>
          <p:nvPr/>
        </p:nvSpPr>
        <p:spPr bwMode="auto">
          <a:xfrm>
            <a:off x="774700" y="2819400"/>
            <a:ext cx="7594600" cy="1920875"/>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Comic Sans MS" charset="0"/>
              </a:rPr>
              <a:t>E-values</a:t>
            </a:r>
            <a:r>
              <a:rPr lang="en-US" sz="2000">
                <a:solidFill>
                  <a:srgbClr val="000000"/>
                </a:solidFill>
                <a:latin typeface="Comic Sans MS" charset="0"/>
              </a:rPr>
              <a:t> give the expected number of matches with an alignment score this good or better, </a:t>
            </a:r>
            <a:br>
              <a:rPr lang="en-US" sz="2000">
                <a:solidFill>
                  <a:srgbClr val="000000"/>
                </a:solidFill>
                <a:latin typeface="Comic Sans MS" charset="0"/>
              </a:rPr>
            </a:br>
            <a:r>
              <a:rPr lang="en-US" sz="2000">
                <a:solidFill>
                  <a:srgbClr val="FF0000"/>
                </a:solidFill>
                <a:latin typeface="Comic Sans MS" charset="0"/>
              </a:rPr>
              <a:t>P-values</a:t>
            </a:r>
            <a:r>
              <a:rPr lang="en-US" sz="2000">
                <a:solidFill>
                  <a:srgbClr val="000000"/>
                </a:solidFill>
                <a:latin typeface="Comic Sans MS" charset="0"/>
              </a:rPr>
              <a:t> give the probability of to find a match of this quality or better. </a:t>
            </a:r>
            <a:br>
              <a:rPr lang="en-US" sz="2000">
                <a:solidFill>
                  <a:srgbClr val="000000"/>
                </a:solidFill>
                <a:latin typeface="Comic Sans MS" charset="0"/>
              </a:rPr>
            </a:br>
            <a:r>
              <a:rPr lang="en-US" sz="2000">
                <a:solidFill>
                  <a:srgbClr val="000000"/>
                </a:solidFill>
                <a:latin typeface="Comic Sans MS" charset="0"/>
              </a:rPr>
              <a:t>P values are [0,1], E-values are [0,infinity). </a:t>
            </a:r>
            <a:br>
              <a:rPr lang="en-US" sz="2000">
                <a:solidFill>
                  <a:srgbClr val="000000"/>
                </a:solidFill>
                <a:latin typeface="Comic Sans MS" charset="0"/>
              </a:rPr>
            </a:br>
            <a:r>
              <a:rPr lang="en-US" sz="2000">
                <a:solidFill>
                  <a:srgbClr val="000000"/>
                </a:solidFill>
                <a:latin typeface="Comic Sans MS" charset="0"/>
              </a:rPr>
              <a:t>For small values E=P </a:t>
            </a:r>
          </a:p>
        </p:txBody>
      </p:sp>
      <p:sp>
        <p:nvSpPr>
          <p:cNvPr id="95237" name="Rectangle 5"/>
          <p:cNvSpPr>
            <a:spLocks noChangeArrowheads="1"/>
          </p:cNvSpPr>
          <p:nvPr/>
        </p:nvSpPr>
        <p:spPr bwMode="auto">
          <a:xfrm>
            <a:off x="609600" y="4800600"/>
            <a:ext cx="8534400" cy="1616075"/>
          </a:xfrm>
          <a:prstGeom prst="rect">
            <a:avLst/>
          </a:prstGeom>
          <a:noFill/>
          <a:ln w="9525">
            <a:noFill/>
            <a:miter lim="800000"/>
            <a:headEnd/>
            <a:tailEnd/>
          </a:ln>
        </p:spPr>
        <p:txBody>
          <a:bodyPr>
            <a:prstTxWarp prst="textNoShape">
              <a:avLst/>
            </a:prstTxWarp>
            <a:spAutoFit/>
          </a:bodyPr>
          <a:lstStyle/>
          <a:p>
            <a:r>
              <a:rPr lang="en-US" sz="2000">
                <a:solidFill>
                  <a:srgbClr val="000000"/>
                </a:solidFill>
              </a:rPr>
              <a:t>Problem: </a:t>
            </a:r>
            <a:r>
              <a:rPr lang="en-US" sz="2000" b="0">
                <a:solidFill>
                  <a:srgbClr val="000000"/>
                </a:solidFill>
              </a:rPr>
              <a:t>If you do 1000 blast searches, you expect one match due to chance with a P-value of 0.0001</a:t>
            </a:r>
            <a:r>
              <a:rPr lang="en-US" sz="2000">
                <a:solidFill>
                  <a:srgbClr val="000000"/>
                </a:solidFill>
              </a:rPr>
              <a:t/>
            </a:r>
            <a:br>
              <a:rPr lang="en-US" sz="2000">
                <a:solidFill>
                  <a:srgbClr val="000000"/>
                </a:solidFill>
              </a:rPr>
            </a:br>
            <a:endParaRPr lang="en-US" sz="2000">
              <a:solidFill>
                <a:srgbClr val="000000"/>
              </a:solidFill>
            </a:endParaRPr>
          </a:p>
          <a:p>
            <a:r>
              <a:rPr lang="en-US" sz="2000">
                <a:solidFill>
                  <a:srgbClr val="000000"/>
                </a:solidFill>
              </a:rPr>
              <a:t>“One should” use a correction for multiple tests, like the </a:t>
            </a:r>
            <a:r>
              <a:rPr lang="en-US" sz="2000">
                <a:solidFill>
                  <a:srgbClr val="000000"/>
                </a:solidFill>
                <a:hlinkClick r:id="rId2"/>
              </a:rPr>
              <a:t>Bonferroni correction</a:t>
            </a:r>
            <a:r>
              <a:rPr lang="en-US" sz="2000">
                <a:solidFill>
                  <a:srgbClr val="000000"/>
                </a:solidFill>
              </a:rPr>
              <a:t>. </a:t>
            </a:r>
          </a:p>
        </p:txBody>
      </p:sp>
    </p:spTree>
    <p:extLst>
      <p:ext uri="{BB962C8B-B14F-4D97-AF65-F5344CB8AC3E}">
        <p14:creationId xmlns:p14="http://schemas.microsoft.com/office/powerpoint/2010/main" val="17925812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141413" y="687388"/>
            <a:ext cx="6908800" cy="635000"/>
          </a:xfrm>
          <a:prstGeom prst="rect">
            <a:avLst/>
          </a:prstGeom>
          <a:noFill/>
          <a:ln w="9525">
            <a:noFill/>
            <a:miter lim="800000"/>
            <a:headEnd/>
            <a:tailEnd/>
          </a:ln>
        </p:spPr>
        <p:txBody>
          <a:bodyPr anchor="ctr">
            <a:prstTxWarp prst="textNoShape">
              <a:avLst/>
            </a:prstTxWarp>
          </a:bodyPr>
          <a:lstStyle/>
          <a:p>
            <a:pPr algn="ctr"/>
            <a:r>
              <a:rPr lang="en-GB" b="1">
                <a:solidFill>
                  <a:srgbClr val="003366"/>
                </a:solidFill>
                <a:latin typeface="Arial" pitchFamily="-105" charset="0"/>
              </a:rPr>
              <a:t>Psi-Blast: Detecting structural homologs</a:t>
            </a:r>
          </a:p>
        </p:txBody>
      </p:sp>
      <p:sp>
        <p:nvSpPr>
          <p:cNvPr id="20483" name="Text Box 3"/>
          <p:cNvSpPr txBox="1">
            <a:spLocks noChangeArrowheads="1"/>
          </p:cNvSpPr>
          <p:nvPr/>
        </p:nvSpPr>
        <p:spPr bwMode="auto">
          <a:xfrm>
            <a:off x="744538" y="1801813"/>
            <a:ext cx="7999412" cy="1190625"/>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Psi-Blast was designed to detect homology for highly divergent amino acid sequences</a:t>
            </a:r>
          </a:p>
          <a:p>
            <a:pPr eaLnBrk="0" hangingPunct="0"/>
            <a:endParaRPr lang="en-US" sz="1800">
              <a:latin typeface="Arial" pitchFamily="-105" charset="0"/>
            </a:endParaRPr>
          </a:p>
          <a:p>
            <a:pPr eaLnBrk="0" hangingPunct="0"/>
            <a:r>
              <a:rPr lang="en-US" sz="1800" u="sng">
                <a:latin typeface="Arial" pitchFamily="-105" charset="0"/>
              </a:rPr>
              <a:t>Psi</a:t>
            </a:r>
            <a:r>
              <a:rPr lang="en-US" sz="1800">
                <a:latin typeface="Arial" pitchFamily="-105" charset="0"/>
              </a:rPr>
              <a:t> = position-specific iterated</a:t>
            </a:r>
            <a:endParaRPr lang="en-US"/>
          </a:p>
        </p:txBody>
      </p:sp>
      <p:sp>
        <p:nvSpPr>
          <p:cNvPr id="20484" name="Text Box 4"/>
          <p:cNvSpPr txBox="1">
            <a:spLocks noChangeArrowheads="1"/>
          </p:cNvSpPr>
          <p:nvPr/>
        </p:nvSpPr>
        <p:spPr bwMode="auto">
          <a:xfrm>
            <a:off x="760413" y="3360738"/>
            <a:ext cx="7321550" cy="1554162"/>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Psi-Blast is a good technique to find “potential candidate” genes</a:t>
            </a:r>
          </a:p>
          <a:p>
            <a:pPr eaLnBrk="0" hangingPunct="0"/>
            <a:endParaRPr lang="en-US" sz="1800">
              <a:latin typeface="Arial" pitchFamily="-105" charset="0"/>
            </a:endParaRPr>
          </a:p>
          <a:p>
            <a:pPr eaLnBrk="0" hangingPunct="0"/>
            <a:r>
              <a:rPr lang="en-US" sz="1800">
                <a:latin typeface="Arial" pitchFamily="-105" charset="0"/>
              </a:rPr>
              <a:t>Example: Search for Olfactory Receptor genes in Mosquito genome </a:t>
            </a:r>
          </a:p>
          <a:p>
            <a:pPr eaLnBrk="0" hangingPunct="0"/>
            <a:r>
              <a:rPr lang="en-US" sz="1400">
                <a:latin typeface="Arial" pitchFamily="-105" charset="0"/>
              </a:rPr>
              <a:t>Hill CA, Fox AN, Pitts RJ, Kent LB, Tan PL, Chrystal MA, Cravchik A, Collins FH, Robertson HM, Zwiebel LJ (2002) G protein-coupled receptors in Anopheles gambiae. Science 298:176-8</a:t>
            </a:r>
            <a:endParaRPr lang="en-US"/>
          </a:p>
        </p:txBody>
      </p:sp>
      <p:sp>
        <p:nvSpPr>
          <p:cNvPr id="20485" name="Text Box 5"/>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i="1">
                <a:solidFill>
                  <a:srgbClr val="003366"/>
                </a:solidFill>
                <a:latin typeface="Arial" pitchFamily="-105" charset="0"/>
              </a:rPr>
              <a:t>by Bob Friedman</a:t>
            </a:r>
            <a:endParaRPr lang="en-US" sz="1600" i="1">
              <a:latin typeface="Arial" pitchFamily="-105"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141413" y="687388"/>
            <a:ext cx="6908800" cy="635000"/>
          </a:xfrm>
          <a:prstGeom prst="rect">
            <a:avLst/>
          </a:prstGeom>
          <a:noFill/>
          <a:ln w="9525">
            <a:noFill/>
            <a:miter lim="800000"/>
            <a:headEnd/>
            <a:tailEnd/>
          </a:ln>
        </p:spPr>
        <p:txBody>
          <a:bodyPr anchor="ctr">
            <a:prstTxWarp prst="textNoShape">
              <a:avLst/>
            </a:prstTxWarp>
          </a:bodyPr>
          <a:lstStyle/>
          <a:p>
            <a:pPr algn="ctr"/>
            <a:r>
              <a:rPr lang="en-GB" b="1">
                <a:solidFill>
                  <a:srgbClr val="003366"/>
                </a:solidFill>
                <a:latin typeface="Arial" pitchFamily="-105" charset="0"/>
              </a:rPr>
              <a:t>Psi-Blast Model</a:t>
            </a:r>
            <a:endParaRPr lang="en-GB" sz="4400">
              <a:solidFill>
                <a:srgbClr val="FF0000"/>
              </a:solidFill>
            </a:endParaRPr>
          </a:p>
        </p:txBody>
      </p:sp>
      <p:sp>
        <p:nvSpPr>
          <p:cNvPr id="22531" name="Text Box 3"/>
          <p:cNvSpPr txBox="1">
            <a:spLocks noChangeArrowheads="1"/>
          </p:cNvSpPr>
          <p:nvPr/>
        </p:nvSpPr>
        <p:spPr bwMode="auto">
          <a:xfrm>
            <a:off x="723900" y="1889125"/>
            <a:ext cx="7613650" cy="1739900"/>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Model of Psi-Blast:</a:t>
            </a:r>
          </a:p>
          <a:p>
            <a:pPr eaLnBrk="0" hangingPunct="0"/>
            <a:r>
              <a:rPr lang="en-US" sz="1800">
                <a:latin typeface="Arial" pitchFamily="-105" charset="0"/>
              </a:rPr>
              <a:t>1. Use results of gapped BlastP query to construct a multiple sequence alignment</a:t>
            </a:r>
          </a:p>
          <a:p>
            <a:pPr eaLnBrk="0" hangingPunct="0"/>
            <a:r>
              <a:rPr lang="en-US" sz="1800">
                <a:latin typeface="Arial" pitchFamily="-105" charset="0"/>
              </a:rPr>
              <a:t>2. Construct a position-specific scoring matrix from the alignment</a:t>
            </a:r>
          </a:p>
          <a:p>
            <a:pPr eaLnBrk="0" hangingPunct="0"/>
            <a:r>
              <a:rPr lang="en-US" sz="1800">
                <a:latin typeface="Arial" pitchFamily="-105" charset="0"/>
              </a:rPr>
              <a:t>3. Search database with alignment instead of query sequence</a:t>
            </a:r>
          </a:p>
          <a:p>
            <a:pPr eaLnBrk="0" hangingPunct="0"/>
            <a:r>
              <a:rPr lang="en-US" sz="1800">
                <a:latin typeface="Arial" pitchFamily="-105" charset="0"/>
              </a:rPr>
              <a:t>4. Add matches to alignment and repeat</a:t>
            </a:r>
          </a:p>
        </p:txBody>
      </p:sp>
      <p:sp>
        <p:nvSpPr>
          <p:cNvPr id="22532" name="Text Box 4"/>
          <p:cNvSpPr txBox="1">
            <a:spLocks noChangeArrowheads="1"/>
          </p:cNvSpPr>
          <p:nvPr/>
        </p:nvSpPr>
        <p:spPr bwMode="auto">
          <a:xfrm>
            <a:off x="733425" y="3794125"/>
            <a:ext cx="7613650" cy="915988"/>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Similar to Blast, the E-value in Psi-Blast is important in establishing matches</a:t>
            </a:r>
          </a:p>
          <a:p>
            <a:pPr eaLnBrk="0" hangingPunct="0"/>
            <a:r>
              <a:rPr lang="en-US" sz="1800">
                <a:latin typeface="Arial" pitchFamily="-105" charset="0"/>
              </a:rPr>
              <a:t>E-value defaults to 0.001 &amp; Blosom62</a:t>
            </a:r>
          </a:p>
        </p:txBody>
      </p:sp>
      <p:sp>
        <p:nvSpPr>
          <p:cNvPr id="22533" name="Text Box 5"/>
          <p:cNvSpPr txBox="1">
            <a:spLocks noChangeArrowheads="1"/>
          </p:cNvSpPr>
          <p:nvPr/>
        </p:nvSpPr>
        <p:spPr bwMode="auto">
          <a:xfrm>
            <a:off x="717550" y="5029200"/>
            <a:ext cx="7612063" cy="915988"/>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Psi-Blast can use existing multiple alignment - particularly powerful when the gene functions are known (prior knowledge) or use RPS-Blast database</a:t>
            </a:r>
          </a:p>
        </p:txBody>
      </p:sp>
      <p:sp>
        <p:nvSpPr>
          <p:cNvPr id="22534" name="Text Box 6"/>
          <p:cNvSpPr txBox="1">
            <a:spLocks noChangeArrowheads="1"/>
          </p:cNvSpPr>
          <p:nvPr/>
        </p:nvSpPr>
        <p:spPr bwMode="auto">
          <a:xfrm rot="-5400000">
            <a:off x="-697706" y="5518944"/>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i="1">
                <a:solidFill>
                  <a:srgbClr val="003366"/>
                </a:solidFill>
                <a:latin typeface="Arial" pitchFamily="-105" charset="0"/>
              </a:rPr>
              <a:t>by Bob Friedman</a:t>
            </a:r>
            <a:endParaRPr lang="en-US" sz="1600" i="1">
              <a:latin typeface="Arial" pitchFamily="-105"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a:t>PSI BLAST scheme</a:t>
            </a:r>
          </a:p>
        </p:txBody>
      </p:sp>
      <p:pic>
        <p:nvPicPr>
          <p:cNvPr id="24579" name="Picture 3"/>
          <p:cNvPicPr>
            <a:picLocks noChangeAspect="1" noChangeArrowheads="1"/>
          </p:cNvPicPr>
          <p:nvPr/>
        </p:nvPicPr>
        <p:blipFill>
          <a:blip r:embed="rId3"/>
          <a:srcRect/>
          <a:stretch>
            <a:fillRect/>
          </a:stretch>
        </p:blipFill>
        <p:spPr bwMode="auto">
          <a:xfrm>
            <a:off x="757238" y="1981200"/>
            <a:ext cx="7627937" cy="434181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062038" y="420688"/>
            <a:ext cx="6908800" cy="635000"/>
          </a:xfrm>
          <a:prstGeom prst="rect">
            <a:avLst/>
          </a:prstGeom>
          <a:noFill/>
          <a:ln w="9525">
            <a:noFill/>
            <a:miter lim="800000"/>
            <a:headEnd/>
            <a:tailEnd/>
          </a:ln>
        </p:spPr>
        <p:txBody>
          <a:bodyPr anchor="ctr">
            <a:prstTxWarp prst="textNoShape">
              <a:avLst/>
            </a:prstTxWarp>
          </a:bodyPr>
          <a:lstStyle/>
          <a:p>
            <a:pPr algn="ctr"/>
            <a:r>
              <a:rPr lang="en-GB" b="1">
                <a:solidFill>
                  <a:srgbClr val="003366"/>
                </a:solidFill>
                <a:latin typeface="Arial" pitchFamily="-105" charset="0"/>
              </a:rPr>
              <a:t>Position-specific Matrix</a:t>
            </a:r>
            <a:endParaRPr lang="en-GB" sz="4400">
              <a:solidFill>
                <a:srgbClr val="FF0000"/>
              </a:solidFill>
            </a:endParaRPr>
          </a:p>
        </p:txBody>
      </p:sp>
      <p:sp>
        <p:nvSpPr>
          <p:cNvPr id="26627" name="Text Box 3"/>
          <p:cNvSpPr txBox="1">
            <a:spLocks noChangeArrowheads="1"/>
          </p:cNvSpPr>
          <p:nvPr/>
        </p:nvSpPr>
        <p:spPr bwMode="auto">
          <a:xfrm>
            <a:off x="1444625" y="6040438"/>
            <a:ext cx="5410200" cy="457200"/>
          </a:xfrm>
          <a:prstGeom prst="rect">
            <a:avLst/>
          </a:prstGeom>
          <a:noFill/>
          <a:ln w="9525">
            <a:noFill/>
            <a:miter lim="800000"/>
            <a:headEnd/>
            <a:tailEnd/>
          </a:ln>
        </p:spPr>
        <p:txBody>
          <a:bodyPr>
            <a:prstTxWarp prst="textNoShape">
              <a:avLst/>
            </a:prstTxWarp>
            <a:spAutoFit/>
          </a:bodyPr>
          <a:lstStyle/>
          <a:p>
            <a:pPr eaLnBrk="0" hangingPunct="0"/>
            <a:r>
              <a:rPr lang="en-US" sz="1200" b="1">
                <a:latin typeface="Arial" pitchFamily="-105" charset="0"/>
              </a:rPr>
              <a:t>M Gribskov, A D McLachlan, and D Eisenberg (1987) Profile analysis: detection of distantly related proteins. PNAS 84:4355-8.</a:t>
            </a:r>
          </a:p>
        </p:txBody>
      </p:sp>
      <p:pic>
        <p:nvPicPr>
          <p:cNvPr id="26628" name="Picture 4"/>
          <p:cNvPicPr>
            <a:picLocks noChangeAspect="1" noChangeArrowheads="1"/>
          </p:cNvPicPr>
          <p:nvPr/>
        </p:nvPicPr>
        <p:blipFill>
          <a:blip r:embed="rId3"/>
          <a:srcRect l="3006" t="12343" r="3920" b="7832"/>
          <a:stretch>
            <a:fillRect/>
          </a:stretch>
        </p:blipFill>
        <p:spPr bwMode="auto">
          <a:xfrm>
            <a:off x="1439863" y="1155700"/>
            <a:ext cx="6056312" cy="4875213"/>
          </a:xfrm>
          <a:prstGeom prst="rect">
            <a:avLst/>
          </a:prstGeom>
          <a:noFill/>
          <a:ln w="9525">
            <a:noFill/>
            <a:miter lim="800000"/>
            <a:headEnd/>
            <a:tailEnd/>
          </a:ln>
        </p:spPr>
      </p:pic>
      <p:sp>
        <p:nvSpPr>
          <p:cNvPr id="26629" name="Text Box 5"/>
          <p:cNvSpPr txBox="1">
            <a:spLocks noChangeArrowheads="1"/>
          </p:cNvSpPr>
          <p:nvPr/>
        </p:nvSpPr>
        <p:spPr bwMode="auto">
          <a:xfrm rot="-5400000">
            <a:off x="-697707" y="5812632"/>
            <a:ext cx="1731963"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i="1">
                <a:solidFill>
                  <a:srgbClr val="003366"/>
                </a:solidFill>
                <a:latin typeface="Arial" pitchFamily="-105" charset="0"/>
              </a:rPr>
              <a:t>by Bob Friedman</a:t>
            </a:r>
            <a:endParaRPr lang="en-US" sz="1600" i="1">
              <a:latin typeface="Arial" pitchFamily="-105"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ChangeArrowheads="1"/>
          </p:cNvSpPr>
          <p:nvPr/>
        </p:nvSpPr>
        <p:spPr bwMode="auto">
          <a:xfrm>
            <a:off x="152400" y="152400"/>
            <a:ext cx="6908800" cy="635000"/>
          </a:xfrm>
          <a:prstGeom prst="rect">
            <a:avLst/>
          </a:prstGeom>
          <a:noFill/>
          <a:ln w="9525">
            <a:noFill/>
            <a:miter lim="800000"/>
            <a:headEnd/>
            <a:tailEnd/>
          </a:ln>
        </p:spPr>
        <p:txBody>
          <a:bodyPr anchor="ctr">
            <a:prstTxWarp prst="textNoShape">
              <a:avLst/>
            </a:prstTxWarp>
          </a:bodyPr>
          <a:lstStyle/>
          <a:p>
            <a:endParaRPr lang="en-GB" sz="4400">
              <a:solidFill>
                <a:srgbClr val="FF0000"/>
              </a:solidFill>
            </a:endParaRPr>
          </a:p>
        </p:txBody>
      </p:sp>
      <p:sp>
        <p:nvSpPr>
          <p:cNvPr id="28676" name="Rectangle 3"/>
          <p:cNvSpPr>
            <a:spLocks noGrp="1" noChangeArrowheads="1"/>
          </p:cNvSpPr>
          <p:nvPr>
            <p:ph type="title" idx="4294967295"/>
          </p:nvPr>
        </p:nvSpPr>
        <p:spPr>
          <a:xfrm>
            <a:off x="228600" y="0"/>
            <a:ext cx="7772400" cy="1143000"/>
          </a:xfrm>
        </p:spPr>
        <p:txBody>
          <a:bodyPr/>
          <a:lstStyle/>
          <a:p>
            <a:pPr algn="l" eaLnBrk="1" hangingPunct="1"/>
            <a:r>
              <a:rPr lang="en-GB" sz="2400" b="1">
                <a:solidFill>
                  <a:srgbClr val="003366"/>
                </a:solidFill>
                <a:latin typeface="Arial" pitchFamily="-105" charset="0"/>
                <a:hlinkClick r:id="rId4"/>
              </a:rPr>
              <a:t>Psi-Blast </a:t>
            </a:r>
            <a:r>
              <a:rPr lang="en-GB" sz="2400" b="1">
                <a:solidFill>
                  <a:srgbClr val="003366"/>
                </a:solidFill>
                <a:latin typeface="Arial" pitchFamily="-105" charset="0"/>
              </a:rPr>
              <a:t>Results</a:t>
            </a:r>
            <a:endParaRPr lang="en-US"/>
          </a:p>
        </p:txBody>
      </p:sp>
      <p:sp>
        <p:nvSpPr>
          <p:cNvPr id="28677" name="Rectangle 4"/>
          <p:cNvSpPr>
            <a:spLocks noChangeArrowheads="1"/>
          </p:cNvSpPr>
          <p:nvPr/>
        </p:nvSpPr>
        <p:spPr bwMode="auto">
          <a:xfrm>
            <a:off x="3124200" y="304800"/>
            <a:ext cx="3962400" cy="457200"/>
          </a:xfrm>
          <a:prstGeom prst="rect">
            <a:avLst/>
          </a:prstGeom>
          <a:noFill/>
          <a:ln w="9525">
            <a:noFill/>
            <a:miter lim="800000"/>
            <a:headEnd/>
            <a:tailEnd/>
          </a:ln>
        </p:spPr>
        <p:txBody>
          <a:bodyPr>
            <a:prstTxWarp prst="textNoShape">
              <a:avLst/>
            </a:prstTxWarp>
            <a:spAutoFit/>
          </a:bodyPr>
          <a:lstStyle/>
          <a:p>
            <a:r>
              <a:rPr lang="en-US" b="1"/>
              <a:t>Query: 55670331 (intein)</a:t>
            </a:r>
          </a:p>
        </p:txBody>
      </p:sp>
      <p:graphicFrame>
        <p:nvGraphicFramePr>
          <p:cNvPr id="28674" name="Object 2"/>
          <p:cNvGraphicFramePr>
            <a:graphicFrameLocks noChangeAspect="1"/>
          </p:cNvGraphicFramePr>
          <p:nvPr/>
        </p:nvGraphicFramePr>
        <p:xfrm>
          <a:off x="304800" y="1676400"/>
          <a:ext cx="8081963" cy="3754438"/>
        </p:xfrm>
        <a:graphic>
          <a:graphicData uri="http://schemas.openxmlformats.org/presentationml/2006/ole">
            <mc:AlternateContent xmlns:mc="http://schemas.openxmlformats.org/markup-compatibility/2006">
              <mc:Choice xmlns:v="urn:schemas-microsoft-com:vml" Requires="v">
                <p:oleObj spid="_x0000_s28681" name="Photo Editor Photo" r:id="rId5" imgW="7628281" imgH="3543607" progId="">
                  <p:embed/>
                </p:oleObj>
              </mc:Choice>
              <mc:Fallback>
                <p:oleObj name="Photo Editor Photo" r:id="rId5" imgW="7628281" imgH="3543607"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676400"/>
                        <a:ext cx="8081963" cy="375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678" name="Text Box 7"/>
          <p:cNvSpPr txBox="1">
            <a:spLocks noChangeArrowheads="1"/>
          </p:cNvSpPr>
          <p:nvPr/>
        </p:nvSpPr>
        <p:spPr bwMode="auto">
          <a:xfrm>
            <a:off x="2971800" y="2667000"/>
            <a:ext cx="3048000" cy="831850"/>
          </a:xfrm>
          <a:prstGeom prst="rect">
            <a:avLst/>
          </a:prstGeom>
          <a:solidFill>
            <a:schemeClr val="bg1"/>
          </a:solidFill>
          <a:ln w="9525">
            <a:solidFill>
              <a:schemeClr val="tx1"/>
            </a:solidFill>
            <a:miter lim="800000"/>
            <a:headEnd/>
            <a:tailEnd/>
          </a:ln>
        </p:spPr>
        <p:txBody>
          <a:bodyPr>
            <a:prstTxWarp prst="textNoShape">
              <a:avLst/>
            </a:prstTxWarp>
            <a:spAutoFit/>
          </a:bodyPr>
          <a:lstStyle/>
          <a:p>
            <a:pPr>
              <a:spcBef>
                <a:spcPct val="50000"/>
              </a:spcBef>
            </a:pPr>
            <a:r>
              <a:rPr lang="en-US" b="1"/>
              <a:t>link to sequence </a:t>
            </a:r>
            <a:r>
              <a:rPr lang="en-US" b="1">
                <a:hlinkClick r:id="rId7"/>
              </a:rPr>
              <a:t>here</a:t>
            </a:r>
            <a:r>
              <a:rPr lang="en-US" b="1"/>
              <a:t>, check BLink </a:t>
            </a:r>
            <a:r>
              <a:rPr lang="en-US" b="1">
                <a:sym typeface="Wingdings" pitchFamily="-105" charset="2"/>
              </a:rPr>
              <a:t></a:t>
            </a:r>
            <a:endParaRPr lang="en-US" b="1"/>
          </a:p>
        </p:txBody>
      </p:sp>
      <p:sp>
        <p:nvSpPr>
          <p:cNvPr id="28679" name="Line 8"/>
          <p:cNvSpPr>
            <a:spLocks noChangeShapeType="1"/>
          </p:cNvSpPr>
          <p:nvPr/>
        </p:nvSpPr>
        <p:spPr bwMode="auto">
          <a:xfrm flipH="1" flipV="1">
            <a:off x="2438400" y="2667000"/>
            <a:ext cx="533400" cy="3810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1905000"/>
            <a:ext cx="7612063" cy="1739900"/>
          </a:xfrm>
          <a:prstGeom prst="rect">
            <a:avLst/>
          </a:prstGeom>
          <a:noFill/>
          <a:ln w="9525">
            <a:noFill/>
            <a:miter lim="800000"/>
            <a:headEnd/>
            <a:tailEnd/>
          </a:ln>
        </p:spPr>
        <p:txBody>
          <a:bodyPr>
            <a:prstTxWarp prst="textNoShape">
              <a:avLst/>
            </a:prstTxWarp>
            <a:spAutoFit/>
          </a:bodyPr>
          <a:lstStyle/>
          <a:p>
            <a:pPr eaLnBrk="0" hangingPunct="0"/>
            <a:r>
              <a:rPr lang="en-US" sz="1800">
                <a:latin typeface="Arial" pitchFamily="-105" charset="0"/>
              </a:rPr>
              <a:t>Psi-Blast is for finding matches among divergent sequences (position-specific information)  </a:t>
            </a:r>
            <a:br>
              <a:rPr lang="en-US" sz="1800">
                <a:latin typeface="Arial" pitchFamily="-105" charset="0"/>
              </a:rPr>
            </a:br>
            <a:r>
              <a:rPr lang="en-US" sz="1800">
                <a:solidFill>
                  <a:schemeClr val="hlink"/>
                </a:solidFill>
                <a:latin typeface="Arial" pitchFamily="-105" charset="0"/>
              </a:rPr>
              <a:t>WARNING</a:t>
            </a:r>
            <a:r>
              <a:rPr lang="en-US" sz="1800">
                <a:latin typeface="Arial" pitchFamily="-105" charset="0"/>
              </a:rPr>
              <a:t>:  For the nth iteration of a PSI BLAST search, the E-value gives the number of matches to the profile NOT to the initial query sequence! The </a:t>
            </a:r>
            <a:r>
              <a:rPr lang="en-US" sz="1800">
                <a:solidFill>
                  <a:schemeClr val="hlink"/>
                </a:solidFill>
                <a:latin typeface="Arial" pitchFamily="-105" charset="0"/>
              </a:rPr>
              <a:t>danger</a:t>
            </a:r>
            <a:r>
              <a:rPr lang="en-US" sz="1800">
                <a:latin typeface="Arial" pitchFamily="-105" charset="0"/>
              </a:rPr>
              <a:t> is that the profile was  corrupted in an earlier iteration.  </a:t>
            </a:r>
            <a:endParaRPr lang="en-US"/>
          </a:p>
        </p:txBody>
      </p:sp>
      <p:sp>
        <p:nvSpPr>
          <p:cNvPr id="30723" name="Rectangle 3"/>
          <p:cNvSpPr>
            <a:spLocks noChangeArrowheads="1"/>
          </p:cNvSpPr>
          <p:nvPr/>
        </p:nvSpPr>
        <p:spPr bwMode="auto">
          <a:xfrm>
            <a:off x="1195388" y="-36513"/>
            <a:ext cx="184150" cy="457201"/>
          </a:xfrm>
          <a:prstGeom prst="rect">
            <a:avLst/>
          </a:prstGeom>
          <a:noFill/>
          <a:ln w="9525">
            <a:noFill/>
            <a:miter lim="800000"/>
            <a:headEnd/>
            <a:tailEnd/>
          </a:ln>
        </p:spPr>
        <p:txBody>
          <a:bodyPr wrap="none">
            <a:prstTxWarp prst="textNoShape">
              <a:avLst/>
            </a:prstTxWarp>
            <a:spAutoFit/>
          </a:bodyPr>
          <a:lstStyle/>
          <a:p>
            <a:endParaRPr lang="en-US" b="1"/>
          </a:p>
        </p:txBody>
      </p:sp>
      <p:sp>
        <p:nvSpPr>
          <p:cNvPr id="30724" name="Rectangle 4"/>
          <p:cNvSpPr>
            <a:spLocks noGrp="1" noChangeArrowheads="1"/>
          </p:cNvSpPr>
          <p:nvPr>
            <p:ph type="title" idx="4294967295"/>
          </p:nvPr>
        </p:nvSpPr>
        <p:spPr/>
        <p:txBody>
          <a:bodyPr/>
          <a:lstStyle/>
          <a:p>
            <a:pPr eaLnBrk="1" hangingPunct="1"/>
            <a:r>
              <a:rPr lang="en-US"/>
              <a:t>PSI BLAST and E-values!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ChangeArrowheads="1"/>
          </p:cNvSpPr>
          <p:nvPr/>
        </p:nvSpPr>
        <p:spPr bwMode="auto">
          <a:xfrm>
            <a:off x="239713" y="914400"/>
            <a:ext cx="8664575" cy="5448300"/>
          </a:xfrm>
          <a:prstGeom prst="rect">
            <a:avLst/>
          </a:prstGeom>
          <a:noFill/>
          <a:ln w="9525">
            <a:noFill/>
            <a:miter lim="800000"/>
            <a:headEnd/>
            <a:tailEnd/>
          </a:ln>
        </p:spPr>
        <p:txBody>
          <a:bodyPr wrap="none">
            <a:prstTxWarp prst="textNoShape">
              <a:avLst/>
            </a:prstTxWarp>
            <a:spAutoFit/>
          </a:bodyPr>
          <a:lstStyle/>
          <a:p>
            <a:r>
              <a:rPr lang="en-US" sz="1900">
                <a:solidFill>
                  <a:srgbClr val="01DB70"/>
                </a:solidFill>
                <a:latin typeface="Times New Roman Bold" pitchFamily="-105" charset="0"/>
              </a:rPr>
              <a:t>Often you want to run a PSIBLAST search with two different databanks - </a:t>
            </a:r>
            <a:br>
              <a:rPr lang="en-US" sz="1900">
                <a:solidFill>
                  <a:srgbClr val="01DB70"/>
                </a:solidFill>
                <a:latin typeface="Times New Roman Bold" pitchFamily="-105" charset="0"/>
              </a:rPr>
            </a:br>
            <a:r>
              <a:rPr lang="en-US" sz="1900">
                <a:solidFill>
                  <a:srgbClr val="01DB70"/>
                </a:solidFill>
                <a:latin typeface="Times New Roman Bold" pitchFamily="-105" charset="0"/>
              </a:rPr>
              <a:t>one to create the PSSM, the other to get sequences:</a:t>
            </a:r>
            <a:br>
              <a:rPr lang="en-US" sz="1900">
                <a:solidFill>
                  <a:srgbClr val="01DB70"/>
                </a:solidFill>
                <a:latin typeface="Times New Roman Bold" pitchFamily="-105" charset="0"/>
              </a:rPr>
            </a:br>
            <a:r>
              <a:rPr lang="en-US" sz="1900">
                <a:solidFill>
                  <a:srgbClr val="01DB70"/>
                </a:solidFill>
                <a:latin typeface="Times New Roman Bold" pitchFamily="-105" charset="0"/>
              </a:rPr>
              <a:t>To create the PSSM: </a:t>
            </a:r>
          </a:p>
          <a:p>
            <a:endParaRPr lang="en-US" sz="1600">
              <a:solidFill>
                <a:srgbClr val="000000"/>
              </a:solidFill>
            </a:endParaRPr>
          </a:p>
          <a:p>
            <a:r>
              <a:rPr lang="en-US" sz="1600">
                <a:solidFill>
                  <a:srgbClr val="000000"/>
                </a:solidFill>
              </a:rPr>
              <a:t>blastpgp -d nr -i subI -j 5 -C subI.ckp -a 2 -o subI.out -h 0.00001 -F f</a:t>
            </a:r>
          </a:p>
          <a:p>
            <a:endParaRPr lang="en-US" sz="1600">
              <a:solidFill>
                <a:srgbClr val="000000"/>
              </a:solidFill>
            </a:endParaRPr>
          </a:p>
          <a:p>
            <a:r>
              <a:rPr lang="en-US" sz="1600">
                <a:solidFill>
                  <a:srgbClr val="000000"/>
                </a:solidFill>
              </a:rPr>
              <a:t>blastpgp -d swissprot -i gamma -j 5 -C gamma.ckp -a 2 -o gamma.out -h 0.00001 -F </a:t>
            </a:r>
            <a:r>
              <a:rPr lang="en-US" sz="1900">
                <a:solidFill>
                  <a:srgbClr val="01DB70"/>
                </a:solidFill>
                <a:latin typeface="Times New Roman Bold" pitchFamily="-105" charset="0"/>
              </a:rPr>
              <a:t>f</a:t>
            </a:r>
          </a:p>
          <a:p>
            <a:endParaRPr lang="en-US" sz="1900">
              <a:solidFill>
                <a:srgbClr val="01DB70"/>
              </a:solidFill>
              <a:latin typeface="Times New Roman Bold" pitchFamily="-105" charset="0"/>
            </a:endParaRPr>
          </a:p>
          <a:p>
            <a:r>
              <a:rPr lang="en-US" sz="1900">
                <a:solidFill>
                  <a:srgbClr val="01DB70"/>
                </a:solidFill>
                <a:latin typeface="Times New Roman Bold" pitchFamily="-105" charset="0"/>
              </a:rPr>
              <a:t>Runs a 4 iterations of a PSIblast</a:t>
            </a:r>
          </a:p>
          <a:p>
            <a:r>
              <a:rPr lang="en-US" sz="1900">
                <a:solidFill>
                  <a:srgbClr val="01DB70"/>
                </a:solidFill>
                <a:latin typeface="Times New Roman Bold" pitchFamily="-105" charset="0"/>
              </a:rPr>
              <a:t>the -h option tells the program to use matches with E &lt;10^-5 for the next iteration,</a:t>
            </a:r>
            <a:br>
              <a:rPr lang="en-US" sz="1900">
                <a:solidFill>
                  <a:srgbClr val="01DB70"/>
                </a:solidFill>
                <a:latin typeface="Times New Roman Bold" pitchFamily="-105" charset="0"/>
              </a:rPr>
            </a:br>
            <a:r>
              <a:rPr lang="en-US" sz="1900">
                <a:solidFill>
                  <a:srgbClr val="01DB70"/>
                </a:solidFill>
                <a:latin typeface="Times New Roman Bold" pitchFamily="-105" charset="0"/>
              </a:rPr>
              <a:t>   (the default is 10</a:t>
            </a:r>
            <a:r>
              <a:rPr lang="en-US" sz="1900" baseline="30000">
                <a:solidFill>
                  <a:srgbClr val="01DB70"/>
                </a:solidFill>
                <a:latin typeface="Times New Roman Bold" pitchFamily="-105" charset="0"/>
              </a:rPr>
              <a:t>-3 </a:t>
            </a:r>
            <a:r>
              <a:rPr lang="en-US" sz="1900">
                <a:solidFill>
                  <a:srgbClr val="01DB70"/>
                </a:solidFill>
                <a:latin typeface="Times New Roman Bold" pitchFamily="-105" charset="0"/>
              </a:rPr>
              <a:t>)</a:t>
            </a:r>
          </a:p>
          <a:p>
            <a:r>
              <a:rPr lang="en-US" sz="1900">
                <a:solidFill>
                  <a:srgbClr val="01DB70"/>
                </a:solidFill>
                <a:latin typeface="Times New Roman Bold" pitchFamily="-105" charset="0"/>
              </a:rPr>
              <a:t>-C creates a checkpoint (called subI.ckp),</a:t>
            </a:r>
          </a:p>
          <a:p>
            <a:r>
              <a:rPr lang="en-US" sz="1900">
                <a:solidFill>
                  <a:srgbClr val="01DB70"/>
                </a:solidFill>
                <a:latin typeface="Times New Roman Bold" pitchFamily="-105" charset="0"/>
              </a:rPr>
              <a:t>-o writes the output to subI.out,</a:t>
            </a:r>
          </a:p>
          <a:p>
            <a:r>
              <a:rPr lang="en-US" sz="1900">
                <a:solidFill>
                  <a:srgbClr val="01DB70"/>
                </a:solidFill>
                <a:latin typeface="Times New Roman Bold" pitchFamily="-105" charset="0"/>
              </a:rPr>
              <a:t>-i option specifies input as using subI as input (a fasta formated aa sequence). </a:t>
            </a:r>
          </a:p>
          <a:p>
            <a:r>
              <a:rPr lang="en-US" sz="1900">
                <a:solidFill>
                  <a:srgbClr val="01DB70"/>
                </a:solidFill>
                <a:latin typeface="Times New Roman Bold" pitchFamily="-105" charset="0"/>
              </a:rPr>
              <a:t>The nr databank used is stored </a:t>
            </a:r>
            <a:r>
              <a:rPr lang="en-US" sz="1900">
                <a:solidFill>
                  <a:srgbClr val="01DB70"/>
                </a:solidFill>
                <a:latin typeface="Courier New Bold" pitchFamily="-105" charset="0"/>
              </a:rPr>
              <a:t>in /common/dat</a:t>
            </a:r>
            <a:r>
              <a:rPr lang="en-US" sz="1900">
                <a:solidFill>
                  <a:srgbClr val="01DB70"/>
                </a:solidFill>
                <a:latin typeface="Times New Roman Bold" pitchFamily="-105" charset="0"/>
              </a:rPr>
              <a:t>a/</a:t>
            </a:r>
          </a:p>
          <a:p>
            <a:r>
              <a:rPr lang="en-US" sz="1900">
                <a:solidFill>
                  <a:srgbClr val="01DB70"/>
                </a:solidFill>
                <a:latin typeface="Times New Roman Bold" pitchFamily="-105" charset="0"/>
              </a:rPr>
              <a:t>-a 2 use two processors</a:t>
            </a:r>
          </a:p>
          <a:p>
            <a:endParaRPr lang="en-US" sz="1900">
              <a:solidFill>
                <a:srgbClr val="01DB70"/>
              </a:solidFill>
              <a:latin typeface="Times New Roman Bold" pitchFamily="-105" charset="0"/>
            </a:endParaRPr>
          </a:p>
          <a:p>
            <a:r>
              <a:rPr lang="en-US" sz="1900">
                <a:solidFill>
                  <a:srgbClr val="01DB70"/>
                </a:solidFill>
                <a:latin typeface="Times New Roman Bold" pitchFamily="-105" charset="0"/>
              </a:rPr>
              <a:t>(It might help to use the node with more memory (017) </a:t>
            </a:r>
          </a:p>
          <a:p>
            <a:r>
              <a:rPr lang="en-US" sz="1900">
                <a:solidFill>
                  <a:srgbClr val="01DB70"/>
                </a:solidFill>
                <a:latin typeface="Times New Roman Bold" pitchFamily="-105" charset="0"/>
              </a:rPr>
              <a:t>(command is </a:t>
            </a:r>
            <a:r>
              <a:rPr lang="en-US" sz="1900">
                <a:latin typeface="Courier" pitchFamily="-105" charset="0"/>
              </a:rPr>
              <a:t>ssh node017</a:t>
            </a:r>
            <a:r>
              <a:rPr lang="en-US" sz="1900">
                <a:solidFill>
                  <a:srgbClr val="01DB70"/>
                </a:solidFill>
                <a:latin typeface="Times New Roman Bold" pitchFamily="-105" charset="0"/>
              </a:rPr>
              <a:t>)</a:t>
            </a:r>
          </a:p>
        </p:txBody>
      </p:sp>
      <p:sp>
        <p:nvSpPr>
          <p:cNvPr id="32771" name="Rectangle 8"/>
          <p:cNvSpPr>
            <a:spLocks noGrp="1" noChangeArrowheads="1"/>
          </p:cNvSpPr>
          <p:nvPr>
            <p:ph type="title" idx="4294967295"/>
          </p:nvPr>
        </p:nvSpPr>
        <p:spPr>
          <a:xfrm>
            <a:off x="304800" y="0"/>
            <a:ext cx="7772400" cy="1143000"/>
          </a:xfrm>
        </p:spPr>
        <p:txBody>
          <a:bodyPr/>
          <a:lstStyle/>
          <a:p>
            <a:pPr algn="l" eaLnBrk="1" hangingPunct="1"/>
            <a:r>
              <a:rPr lang="en-GB" sz="2400" b="1">
                <a:solidFill>
                  <a:srgbClr val="003366"/>
                </a:solidFill>
                <a:latin typeface="Arial" pitchFamily="-105" charset="0"/>
              </a:rPr>
              <a:t>PSI Blast from the command line</a:t>
            </a:r>
            <a:endParaRPr lang="en-US" sz="2400" b="1">
              <a:solidFill>
                <a:srgbClr val="003366"/>
              </a:solidFill>
              <a:latin typeface="Arial" pitchFamily="-105"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0"/>
            <a:ext cx="7772400" cy="1143000"/>
          </a:xfrm>
        </p:spPr>
        <p:txBody>
          <a:bodyPr/>
          <a:lstStyle/>
          <a:p>
            <a:pPr algn="l" eaLnBrk="1" hangingPunct="1"/>
            <a:r>
              <a:rPr lang="en-US" sz="2400" b="1">
                <a:solidFill>
                  <a:srgbClr val="003366"/>
                </a:solidFill>
                <a:latin typeface="Arial" pitchFamily="-105" charset="0"/>
              </a:rPr>
              <a:t>To use the PSSM:</a:t>
            </a:r>
            <a:endParaRPr lang="en-US"/>
          </a:p>
        </p:txBody>
      </p:sp>
      <p:sp>
        <p:nvSpPr>
          <p:cNvPr id="34819" name="Rectangle 3"/>
          <p:cNvSpPr>
            <a:spLocks noChangeArrowheads="1"/>
          </p:cNvSpPr>
          <p:nvPr/>
        </p:nvSpPr>
        <p:spPr bwMode="auto">
          <a:xfrm>
            <a:off x="914400" y="1219200"/>
            <a:ext cx="7543800" cy="3679825"/>
          </a:xfrm>
          <a:prstGeom prst="rect">
            <a:avLst/>
          </a:prstGeom>
          <a:noFill/>
          <a:ln w="9525">
            <a:noFill/>
            <a:miter lim="800000"/>
            <a:headEnd/>
            <a:tailEnd/>
          </a:ln>
        </p:spPr>
        <p:txBody>
          <a:bodyPr>
            <a:prstTxWarp prst="textNoShape">
              <a:avLst/>
            </a:prstTxWarp>
            <a:spAutoFit/>
          </a:bodyPr>
          <a:lstStyle/>
          <a:p>
            <a:r>
              <a:rPr lang="en-US" sz="1400">
                <a:solidFill>
                  <a:srgbClr val="000000"/>
                </a:solidFill>
                <a:latin typeface="Courier New" pitchFamily="-105" charset="0"/>
              </a:rPr>
              <a:t>blastpgp -d /Users/jpgogarten/genomes/msb8.faa -i subI -a 2 -R subI.ckp -o subI.out3 -F f</a:t>
            </a:r>
          </a:p>
          <a:p>
            <a:endParaRPr lang="en-US" sz="1400">
              <a:solidFill>
                <a:srgbClr val="000000"/>
              </a:solidFill>
              <a:latin typeface="Courier New" pitchFamily="-105" charset="0"/>
            </a:endParaRPr>
          </a:p>
          <a:p>
            <a:r>
              <a:rPr lang="en-US" sz="1400">
                <a:solidFill>
                  <a:srgbClr val="000000"/>
                </a:solidFill>
                <a:latin typeface="Courier New" pitchFamily="-105" charset="0"/>
              </a:rPr>
              <a:t>blastpgp -d /Users/jpgogarten/genomes/msb8.faa -i gamma -a 2 -R gamma.ckp -o gamma.out3 -F f</a:t>
            </a:r>
            <a:endParaRPr lang="en-US" sz="1400">
              <a:solidFill>
                <a:srgbClr val="01DB70"/>
              </a:solidFill>
              <a:latin typeface="Courier New" pitchFamily="-105" charset="0"/>
            </a:endParaRPr>
          </a:p>
          <a:p>
            <a:endParaRPr lang="en-US" sz="1400">
              <a:solidFill>
                <a:srgbClr val="01DB70"/>
              </a:solidFill>
              <a:latin typeface="Courier New" pitchFamily="-105" charset="0"/>
            </a:endParaRPr>
          </a:p>
          <a:p>
            <a:r>
              <a:rPr lang="en-US" sz="1900" b="1">
                <a:solidFill>
                  <a:srgbClr val="01DB70"/>
                </a:solidFill>
                <a:latin typeface="Arial" pitchFamily="-105" charset="0"/>
              </a:rPr>
              <a:t>Runs another iteration of the same blast search, but uses the databank</a:t>
            </a:r>
            <a:r>
              <a:rPr lang="en-US" sz="1900">
                <a:solidFill>
                  <a:srgbClr val="01DB70"/>
                </a:solidFill>
                <a:latin typeface="Courier New Bold" pitchFamily="-105" charset="0"/>
              </a:rPr>
              <a:t> /Users/jpgogarten/genomes/msb8.fa</a:t>
            </a:r>
            <a:r>
              <a:rPr lang="en-US" sz="1900">
                <a:solidFill>
                  <a:srgbClr val="01DB70"/>
                </a:solidFill>
                <a:latin typeface="Times New Roman Bold" pitchFamily="-105" charset="0"/>
              </a:rPr>
              <a:t>a</a:t>
            </a:r>
          </a:p>
          <a:p>
            <a:endParaRPr lang="en-US" sz="1900">
              <a:solidFill>
                <a:srgbClr val="01DB70"/>
              </a:solidFill>
              <a:latin typeface="Times New Roman Bold" pitchFamily="-105" charset="0"/>
            </a:endParaRPr>
          </a:p>
          <a:p>
            <a:r>
              <a:rPr lang="en-US" sz="1900">
                <a:solidFill>
                  <a:srgbClr val="01DB70"/>
                </a:solidFill>
                <a:latin typeface="Times New Roman Bold" pitchFamily="-105" charset="0"/>
              </a:rPr>
              <a:t>-R tells the program where to resume</a:t>
            </a:r>
          </a:p>
          <a:p>
            <a:r>
              <a:rPr lang="en-US" sz="1900">
                <a:solidFill>
                  <a:srgbClr val="01DB70"/>
                </a:solidFill>
                <a:latin typeface="Times New Roman Bold" pitchFamily="-105" charset="0"/>
              </a:rPr>
              <a:t>-d specifies a different databank</a:t>
            </a:r>
          </a:p>
          <a:p>
            <a:r>
              <a:rPr lang="en-US" sz="1900">
                <a:solidFill>
                  <a:srgbClr val="01DB70"/>
                </a:solidFill>
                <a:latin typeface="Times New Roman Bold" pitchFamily="-105" charset="0"/>
              </a:rPr>
              <a:t>-i input file - same sequence as before </a:t>
            </a:r>
          </a:p>
          <a:p>
            <a:r>
              <a:rPr lang="en-US" sz="1900">
                <a:solidFill>
                  <a:srgbClr val="01DB70"/>
                </a:solidFill>
                <a:latin typeface="Times New Roman Bold" pitchFamily="-105" charset="0"/>
              </a:rPr>
              <a:t>-o output_filename</a:t>
            </a:r>
          </a:p>
          <a:p>
            <a:r>
              <a:rPr lang="en-US" sz="1900">
                <a:solidFill>
                  <a:srgbClr val="01DB70"/>
                </a:solidFill>
                <a:latin typeface="Times New Roman Bold" pitchFamily="-105" charset="0"/>
              </a:rPr>
              <a:t>-a 2 use two processors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 y="0"/>
            <a:ext cx="8229600" cy="1295400"/>
          </a:xfrm>
        </p:spPr>
        <p:txBody>
          <a:bodyPr/>
          <a:lstStyle/>
          <a:p>
            <a:pPr algn="l" eaLnBrk="1" hangingPunct="1"/>
            <a:r>
              <a:rPr lang="en-US">
                <a:ea typeface="ＭＳ Ｐゴシック" charset="-128"/>
                <a:cs typeface="ＭＳ Ｐゴシック" charset="-128"/>
              </a:rPr>
              <a:t>homology</a:t>
            </a:r>
            <a:br>
              <a:rPr lang="en-US">
                <a:ea typeface="ＭＳ Ｐゴシック" charset="-128"/>
                <a:cs typeface="ＭＳ Ｐゴシック" charset="-128"/>
              </a:rPr>
            </a:br>
            <a:endParaRPr lang="en-US">
              <a:ea typeface="ＭＳ Ｐゴシック" charset="-128"/>
              <a:cs typeface="ＭＳ Ｐゴシック" charset="-128"/>
            </a:endParaRPr>
          </a:p>
        </p:txBody>
      </p:sp>
      <p:sp>
        <p:nvSpPr>
          <p:cNvPr id="80899" name="Rectangle 3"/>
          <p:cNvSpPr>
            <a:spLocks noChangeArrowheads="1"/>
          </p:cNvSpPr>
          <p:nvPr/>
        </p:nvSpPr>
        <p:spPr bwMode="auto">
          <a:xfrm>
            <a:off x="304800" y="533400"/>
            <a:ext cx="8534400" cy="1187450"/>
          </a:xfrm>
          <a:prstGeom prst="rect">
            <a:avLst/>
          </a:prstGeom>
          <a:noFill/>
          <a:ln w="9525">
            <a:noFill/>
            <a:miter lim="800000"/>
            <a:headEnd/>
            <a:tailEnd/>
          </a:ln>
        </p:spPr>
        <p:txBody>
          <a:bodyPr>
            <a:prstTxWarp prst="textNoShape">
              <a:avLst/>
            </a:prstTxWarp>
            <a:spAutoFit/>
          </a:bodyPr>
          <a:lstStyle/>
          <a:p>
            <a:r>
              <a:rPr lang="en-US" b="0">
                <a:solidFill>
                  <a:srgbClr val="009900"/>
                </a:solidFill>
                <a:latin typeface="Comic Sans MS" charset="0"/>
              </a:rPr>
              <a:t>Two sequences are homologous, if there existed an ancestral molecule in the past that is ancestral to both of the sequences</a:t>
            </a:r>
            <a:r>
              <a:rPr lang="en-US" b="0">
                <a:solidFill>
                  <a:srgbClr val="000000"/>
                </a:solidFill>
              </a:rPr>
              <a:t> </a:t>
            </a:r>
          </a:p>
        </p:txBody>
      </p:sp>
      <p:sp>
        <p:nvSpPr>
          <p:cNvPr id="80900" name="Rectangle 4"/>
          <p:cNvSpPr>
            <a:spLocks noChangeArrowheads="1"/>
          </p:cNvSpPr>
          <p:nvPr/>
        </p:nvSpPr>
        <p:spPr bwMode="auto">
          <a:xfrm>
            <a:off x="0" y="1711325"/>
            <a:ext cx="9144000" cy="593725"/>
          </a:xfrm>
          <a:prstGeom prst="rect">
            <a:avLst/>
          </a:prstGeom>
          <a:noFill/>
          <a:ln w="9525">
            <a:noFill/>
            <a:miter lim="800000"/>
            <a:headEnd/>
            <a:tailEnd/>
          </a:ln>
        </p:spPr>
        <p:txBody>
          <a:bodyPr>
            <a:prstTxWarp prst="textNoShape">
              <a:avLst/>
            </a:prstTxWarp>
            <a:spAutoFit/>
          </a:bodyPr>
          <a:lstStyle/>
          <a:p>
            <a:endParaRPr lang="en-US" sz="900" b="0">
              <a:solidFill>
                <a:srgbClr val="000000"/>
              </a:solidFill>
            </a:endParaRPr>
          </a:p>
          <a:p>
            <a:pPr eaLnBrk="0" hangingPunct="0"/>
            <a:endParaRPr lang="en-US" b="0">
              <a:solidFill>
                <a:srgbClr val="000000"/>
              </a:solidFill>
            </a:endParaRPr>
          </a:p>
        </p:txBody>
      </p:sp>
      <p:sp>
        <p:nvSpPr>
          <p:cNvPr id="80901" name="Rectangle 5"/>
          <p:cNvSpPr>
            <a:spLocks noChangeArrowheads="1"/>
          </p:cNvSpPr>
          <p:nvPr/>
        </p:nvSpPr>
        <p:spPr bwMode="auto">
          <a:xfrm>
            <a:off x="190500" y="1752600"/>
            <a:ext cx="8763000" cy="4872038"/>
          </a:xfrm>
          <a:prstGeom prst="rect">
            <a:avLst/>
          </a:prstGeom>
          <a:noFill/>
          <a:ln w="9525">
            <a:noFill/>
            <a:miter lim="800000"/>
            <a:headEnd/>
            <a:tailEnd/>
          </a:ln>
        </p:spPr>
        <p:txBody>
          <a:bodyPr>
            <a:prstTxWarp prst="textNoShape">
              <a:avLst/>
            </a:prstTxWarp>
            <a:spAutoFit/>
          </a:bodyPr>
          <a:lstStyle/>
          <a:p>
            <a:pPr>
              <a:spcBef>
                <a:spcPct val="50000"/>
              </a:spcBef>
            </a:pPr>
            <a:r>
              <a:rPr lang="en-US" sz="2000" b="0">
                <a:solidFill>
                  <a:srgbClr val="000000"/>
                </a:solidFill>
                <a:latin typeface="Comic Sans MS" charset="0"/>
              </a:rPr>
              <a:t>Types of Homology</a:t>
            </a:r>
            <a:endParaRPr lang="en-US" sz="1400" i="1">
              <a:solidFill>
                <a:srgbClr val="000000"/>
              </a:solidFill>
              <a:latin typeface="Comic Sans MS" charset="0"/>
            </a:endParaRPr>
          </a:p>
          <a:p>
            <a:pPr>
              <a:spcBef>
                <a:spcPct val="50000"/>
              </a:spcBef>
            </a:pPr>
            <a:r>
              <a:rPr lang="en-US" sz="1600" i="1">
                <a:solidFill>
                  <a:srgbClr val="000000"/>
                </a:solidFill>
                <a:latin typeface="Comic Sans MS" charset="0"/>
              </a:rPr>
              <a:t>Orthologs</a:t>
            </a:r>
            <a:r>
              <a:rPr lang="en-US" sz="1600">
                <a:solidFill>
                  <a:srgbClr val="000000"/>
                </a:solidFill>
                <a:latin typeface="Comic Sans MS" charset="0"/>
              </a:rPr>
              <a:t>:</a:t>
            </a:r>
            <a:r>
              <a:rPr lang="en-US" sz="1600" b="0">
                <a:solidFill>
                  <a:srgbClr val="000000"/>
                </a:solidFill>
                <a:latin typeface="Comic Sans MS" charset="0"/>
              </a:rPr>
              <a:t> “deepest” bifurcation in molecular tree reflects speciation. </a:t>
            </a:r>
            <a:br>
              <a:rPr lang="en-US" sz="1600" b="0">
                <a:solidFill>
                  <a:srgbClr val="000000"/>
                </a:solidFill>
                <a:latin typeface="Comic Sans MS" charset="0"/>
              </a:rPr>
            </a:br>
            <a:r>
              <a:rPr lang="en-US" sz="1600" b="0">
                <a:solidFill>
                  <a:srgbClr val="000000"/>
                </a:solidFill>
                <a:latin typeface="Comic Sans MS" charset="0"/>
              </a:rPr>
              <a:t>These are the molecules people interested in the taxonomic classification of organisms want to study.</a:t>
            </a:r>
            <a:endParaRPr lang="en-US" sz="1600" b="0">
              <a:solidFill>
                <a:srgbClr val="000000"/>
              </a:solidFill>
            </a:endParaRPr>
          </a:p>
          <a:p>
            <a:pPr eaLnBrk="0" hangingPunct="0">
              <a:spcBef>
                <a:spcPct val="50000"/>
              </a:spcBef>
            </a:pPr>
            <a:r>
              <a:rPr lang="en-US" sz="1600" i="1">
                <a:solidFill>
                  <a:srgbClr val="000000"/>
                </a:solidFill>
                <a:latin typeface="Comic Sans MS" charset="0"/>
              </a:rPr>
              <a:t>Paralogs</a:t>
            </a:r>
            <a:r>
              <a:rPr lang="en-US" sz="1600">
                <a:solidFill>
                  <a:srgbClr val="000000"/>
                </a:solidFill>
                <a:latin typeface="Comic Sans MS" charset="0"/>
              </a:rPr>
              <a:t>:</a:t>
            </a:r>
            <a:r>
              <a:rPr lang="en-US" sz="1600" b="0">
                <a:solidFill>
                  <a:srgbClr val="000000"/>
                </a:solidFill>
                <a:latin typeface="Comic Sans MS" charset="0"/>
              </a:rPr>
              <a:t> “deepest” bifurcation in molecular tree reflects gene duplication. The study of paralogs and their distribution in genomes provides clues on the way genomes evolved. </a:t>
            </a:r>
            <a:br>
              <a:rPr lang="en-US" sz="1600" b="0">
                <a:solidFill>
                  <a:srgbClr val="000000"/>
                </a:solidFill>
                <a:latin typeface="Comic Sans MS" charset="0"/>
              </a:rPr>
            </a:br>
            <a:r>
              <a:rPr lang="en-US" sz="1600" b="0">
                <a:solidFill>
                  <a:srgbClr val="000000"/>
                </a:solidFill>
                <a:latin typeface="Comic Sans MS" charset="0"/>
              </a:rPr>
              <a:t>Gen and genome duplication have emerged as the most important pathway to molecular innovation, including the evolution of developmental pathways. </a:t>
            </a:r>
            <a:endParaRPr lang="en-US" sz="1600" b="0">
              <a:solidFill>
                <a:srgbClr val="000000"/>
              </a:solidFill>
            </a:endParaRPr>
          </a:p>
          <a:p>
            <a:pPr eaLnBrk="0" hangingPunct="0">
              <a:spcBef>
                <a:spcPct val="50000"/>
              </a:spcBef>
            </a:pPr>
            <a:r>
              <a:rPr lang="en-US" sz="1600" i="1">
                <a:solidFill>
                  <a:srgbClr val="000000"/>
                </a:solidFill>
                <a:latin typeface="Comic Sans MS" charset="0"/>
              </a:rPr>
              <a:t>Xenologs</a:t>
            </a:r>
            <a:r>
              <a:rPr lang="en-US" sz="1600">
                <a:solidFill>
                  <a:srgbClr val="000000"/>
                </a:solidFill>
                <a:latin typeface="Comic Sans MS" charset="0"/>
              </a:rPr>
              <a:t>:</a:t>
            </a:r>
            <a:r>
              <a:rPr lang="en-US" sz="1600" b="0">
                <a:solidFill>
                  <a:srgbClr val="000000"/>
                </a:solidFill>
                <a:latin typeface="Comic Sans MS" charset="0"/>
              </a:rPr>
              <a:t> gene was obtained by organism through horizontal transfer. The classic example for Xenologs are antibiotic resistance genes, but the history of many other molecules also fits into this category: inteins, selfsplicing introns, transposable elements, ion pumps, other transporters, </a:t>
            </a:r>
            <a:endParaRPr lang="en-US" sz="1600" b="0">
              <a:solidFill>
                <a:srgbClr val="000000"/>
              </a:solidFill>
            </a:endParaRPr>
          </a:p>
          <a:p>
            <a:pPr eaLnBrk="0" hangingPunct="0">
              <a:spcBef>
                <a:spcPct val="50000"/>
              </a:spcBef>
            </a:pPr>
            <a:r>
              <a:rPr lang="en-US" sz="1600" i="1">
                <a:solidFill>
                  <a:srgbClr val="000000"/>
                </a:solidFill>
                <a:latin typeface="Comic Sans MS" charset="0"/>
              </a:rPr>
              <a:t>Synologs</a:t>
            </a:r>
            <a:r>
              <a:rPr lang="en-US" sz="1600" b="0">
                <a:solidFill>
                  <a:srgbClr val="000000"/>
                </a:solidFill>
                <a:latin typeface="Comic Sans MS" charset="0"/>
              </a:rPr>
              <a:t>: genes ended up in one organism through fusion of lineages. The paradigm are genes that were transferred into the eukaryotic cell together with the endosymbionts that evolved into mitochondria and plastids </a:t>
            </a:r>
            <a:br>
              <a:rPr lang="en-US" sz="1600" b="0">
                <a:solidFill>
                  <a:srgbClr val="000000"/>
                </a:solidFill>
                <a:latin typeface="Comic Sans MS" charset="0"/>
              </a:rPr>
            </a:br>
            <a:r>
              <a:rPr lang="en-US" sz="1600" b="0" i="1">
                <a:solidFill>
                  <a:srgbClr val="000000"/>
                </a:solidFill>
                <a:latin typeface="Comic Sans MS" charset="0"/>
              </a:rPr>
              <a:t>(the -logs are often spelled with "ue" like in orthologues)</a:t>
            </a:r>
            <a:endParaRPr lang="en-US" sz="1600" b="0">
              <a:solidFill>
                <a:srgbClr val="000000"/>
              </a:solidFill>
            </a:endParaRPr>
          </a:p>
          <a:p>
            <a:pPr eaLnBrk="0" hangingPunct="0">
              <a:spcBef>
                <a:spcPct val="50000"/>
              </a:spcBef>
            </a:pPr>
            <a:r>
              <a:rPr lang="en-US" sz="1400" b="0">
                <a:solidFill>
                  <a:srgbClr val="000000"/>
                </a:solidFill>
                <a:latin typeface="Comic Sans MS" charset="0"/>
              </a:rPr>
              <a:t>see Fitch's article in </a:t>
            </a:r>
            <a:r>
              <a:rPr lang="en-US" sz="1400" b="0">
                <a:solidFill>
                  <a:srgbClr val="000000"/>
                </a:solidFill>
                <a:latin typeface="Comic Sans MS" charset="0"/>
                <a:hlinkClick r:id="rId3"/>
              </a:rPr>
              <a:t>TIG 2000</a:t>
            </a:r>
            <a:r>
              <a:rPr lang="en-US" sz="1400" b="0">
                <a:solidFill>
                  <a:srgbClr val="000000"/>
                </a:solidFill>
                <a:latin typeface="Comic Sans MS" charset="0"/>
              </a:rPr>
              <a:t> for more discussion.</a:t>
            </a:r>
          </a:p>
        </p:txBody>
      </p:sp>
    </p:spTree>
    <p:extLst>
      <p:ext uri="{BB962C8B-B14F-4D97-AF65-F5344CB8AC3E}">
        <p14:creationId xmlns:p14="http://schemas.microsoft.com/office/powerpoint/2010/main" val="11649027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0" y="0"/>
            <a:ext cx="7772400" cy="1143000"/>
          </a:xfrm>
        </p:spPr>
        <p:txBody>
          <a:bodyPr/>
          <a:lstStyle/>
          <a:p>
            <a:pPr algn="l"/>
            <a:r>
              <a:rPr lang="en-US" sz="2400"/>
              <a:t>PSI Blast and finding gene families within genomes</a:t>
            </a:r>
            <a:r>
              <a:rPr lang="en-US"/>
              <a:t> </a:t>
            </a:r>
          </a:p>
        </p:txBody>
      </p:sp>
      <p:sp>
        <p:nvSpPr>
          <p:cNvPr id="36867" name="Text Box 3"/>
          <p:cNvSpPr txBox="1">
            <a:spLocks noChangeArrowheads="1"/>
          </p:cNvSpPr>
          <p:nvPr/>
        </p:nvSpPr>
        <p:spPr bwMode="auto">
          <a:xfrm>
            <a:off x="304800" y="990600"/>
            <a:ext cx="8245475" cy="3786188"/>
          </a:xfrm>
          <a:prstGeom prst="rect">
            <a:avLst/>
          </a:prstGeom>
          <a:noFill/>
          <a:ln w="9525">
            <a:noFill/>
            <a:miter lim="800000"/>
            <a:headEnd/>
            <a:tailEnd/>
          </a:ln>
        </p:spPr>
        <p:txBody>
          <a:bodyPr>
            <a:prstTxWarp prst="textNoShape">
              <a:avLst/>
            </a:prstTxWarp>
            <a:spAutoFit/>
          </a:bodyPr>
          <a:lstStyle/>
          <a:p>
            <a:pPr marL="457200" indent="-457200"/>
            <a:r>
              <a:rPr lang="en-US"/>
              <a:t>use PSSM to search genome: </a:t>
            </a:r>
          </a:p>
          <a:p>
            <a:pPr marL="457200" indent="-457200">
              <a:buFont typeface="Arial" pitchFamily="-105" charset="0"/>
              <a:buAutoNum type="alphaUcParenR"/>
            </a:pPr>
            <a:r>
              <a:rPr lang="en-US" sz="1800"/>
              <a:t>Use protein sequences encoded in genome as target: </a:t>
            </a:r>
            <a:br>
              <a:rPr lang="en-US" sz="1800"/>
            </a:br>
            <a:endParaRPr lang="en-US" sz="1800"/>
          </a:p>
          <a:p>
            <a:pPr marL="457200" indent="-457200">
              <a:buFont typeface="Arial" pitchFamily="-105" charset="0"/>
              <a:buNone/>
            </a:pPr>
            <a:r>
              <a:rPr lang="en-US" sz="1600">
                <a:solidFill>
                  <a:srgbClr val="000000"/>
                </a:solidFill>
                <a:latin typeface="Courier" pitchFamily="-105" charset="0"/>
              </a:rPr>
              <a:t>blastpgp -d target_genome.faa -i query.name -a 2 -R query.ckp -o query.out3 -F f</a:t>
            </a:r>
            <a:br>
              <a:rPr lang="en-US" sz="1600">
                <a:solidFill>
                  <a:srgbClr val="000000"/>
                </a:solidFill>
                <a:latin typeface="Courier" pitchFamily="-105" charset="0"/>
              </a:rPr>
            </a:br>
            <a:endParaRPr lang="en-US" sz="1600"/>
          </a:p>
          <a:p>
            <a:pPr marL="457200" indent="-457200">
              <a:buFont typeface="Arial" pitchFamily="-105" charset="0"/>
              <a:buChar char="•"/>
            </a:pPr>
            <a:endParaRPr lang="en-US" sz="1600"/>
          </a:p>
          <a:p>
            <a:pPr marL="457200" indent="-457200">
              <a:buFont typeface="Arial" pitchFamily="-105" charset="0"/>
              <a:buNone/>
            </a:pPr>
            <a:r>
              <a:rPr lang="en-US" sz="1800"/>
              <a:t>B)   Use nucleotide sequence and tblastn. This is an advantage if you are also interested in pseudogenes, and/or if you don’t trust the genome annotation:</a:t>
            </a:r>
          </a:p>
          <a:p>
            <a:pPr marL="457200" indent="-457200">
              <a:buFont typeface="Arial" pitchFamily="-105" charset="0"/>
              <a:buChar char="•"/>
            </a:pPr>
            <a:endParaRPr lang="en-US" sz="1800"/>
          </a:p>
          <a:p>
            <a:pPr marL="457200" indent="-457200">
              <a:buFont typeface="Arial" pitchFamily="-105" charset="0"/>
              <a:buNone/>
            </a:pPr>
            <a:r>
              <a:rPr lang="en-US" sz="1600">
                <a:solidFill>
                  <a:srgbClr val="000000"/>
                </a:solidFill>
                <a:latin typeface="Courier" pitchFamily="-105" charset="0"/>
              </a:rPr>
              <a:t>blastall -i query.name -d target_genome_nucl.ffn -p psitblastn -R query.ckp</a:t>
            </a:r>
          </a:p>
          <a:p>
            <a:pPr marL="457200" indent="-457200">
              <a:buFont typeface="Arial" pitchFamily="-105" charset="0"/>
              <a:buChar char="•"/>
            </a:pPr>
            <a:endParaRPr lang="en-US" sz="1600">
              <a:solidFill>
                <a:srgbClr val="000000"/>
              </a:solidFill>
              <a:latin typeface="Courier" pitchFamily="-105" charset="0"/>
            </a:endParaRPr>
          </a:p>
          <a:p>
            <a:pPr marL="457200" indent="-457200">
              <a:buFont typeface="Arial" pitchFamily="-105" charset="0"/>
              <a:buNone/>
            </a:pPr>
            <a:endParaRPr lang="en-US" sz="1600">
              <a:solidFill>
                <a:srgbClr val="000000"/>
              </a:solidFill>
              <a:latin typeface="Courier" pitchFamily="-105"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0"/>
            <a:ext cx="8915400" cy="2369880"/>
          </a:xfrm>
          <a:prstGeom prst="rect">
            <a:avLst/>
          </a:prstGeom>
          <a:noFill/>
          <a:ln w="9525">
            <a:noFill/>
            <a:miter lim="800000"/>
            <a:headEnd/>
            <a:tailEnd/>
          </a:ln>
        </p:spPr>
        <p:txBody>
          <a:bodyPr>
            <a:prstTxWarp prst="textNoShape">
              <a:avLst/>
            </a:prstTxWarp>
            <a:spAutoFit/>
          </a:bodyPr>
          <a:lstStyle/>
          <a:p>
            <a:r>
              <a:rPr lang="en-US" sz="2000" dirty="0"/>
              <a:t>The NCBI has released a  new version of blast.   The command line version is blast+ .   </a:t>
            </a:r>
          </a:p>
          <a:p>
            <a:r>
              <a:rPr lang="en-US" sz="2000" dirty="0"/>
              <a:t>The new version is faster and allows for more flexibility, </a:t>
            </a:r>
            <a:r>
              <a:rPr lang="en-US" sz="2000" dirty="0" smtClean="0"/>
              <a:t>both versions should be running </a:t>
            </a:r>
            <a:r>
              <a:rPr lang="en-US" sz="2000" dirty="0"/>
              <a:t>it on the cluster. </a:t>
            </a:r>
            <a:br>
              <a:rPr lang="en-US" sz="2000" dirty="0"/>
            </a:br>
            <a:r>
              <a:rPr lang="en-US" sz="2000" dirty="0"/>
              <a:t> </a:t>
            </a:r>
          </a:p>
          <a:p>
            <a:r>
              <a:rPr lang="en-US" sz="2000" dirty="0"/>
              <a:t>The new commands are equivalent to the </a:t>
            </a:r>
            <a:r>
              <a:rPr lang="en-US" sz="2000" dirty="0" err="1"/>
              <a:t>blastall</a:t>
            </a:r>
            <a:r>
              <a:rPr lang="en-US" sz="2000" dirty="0"/>
              <a:t> </a:t>
            </a:r>
            <a:r>
              <a:rPr lang="en-US" sz="2000" dirty="0" err="1"/>
              <a:t>commmands</a:t>
            </a:r>
            <a:r>
              <a:rPr lang="en-US" sz="2000" dirty="0"/>
              <a:t>: </a:t>
            </a:r>
          </a:p>
          <a:p>
            <a:endParaRPr lang="en-US" dirty="0"/>
          </a:p>
          <a:p>
            <a:r>
              <a:rPr lang="en-US" dirty="0"/>
              <a:t> </a:t>
            </a:r>
          </a:p>
        </p:txBody>
      </p:sp>
      <p:pic>
        <p:nvPicPr>
          <p:cNvPr id="37891" name="Picture 2"/>
          <p:cNvPicPr>
            <a:picLocks noChangeAspect="1"/>
          </p:cNvPicPr>
          <p:nvPr/>
        </p:nvPicPr>
        <p:blipFill>
          <a:blip r:embed="rId2"/>
          <a:srcRect/>
          <a:stretch>
            <a:fillRect/>
          </a:stretch>
        </p:blipFill>
        <p:spPr bwMode="auto">
          <a:xfrm>
            <a:off x="0" y="2286000"/>
            <a:ext cx="8624888" cy="3352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381000"/>
            <a:ext cx="8763000" cy="3078163"/>
          </a:xfrm>
          <a:prstGeom prst="rect">
            <a:avLst/>
          </a:prstGeom>
          <a:noFill/>
          <a:ln w="9525">
            <a:noFill/>
            <a:miter lim="800000"/>
            <a:headEnd/>
            <a:tailEnd/>
          </a:ln>
        </p:spPr>
        <p:txBody>
          <a:bodyPr>
            <a:prstTxWarp prst="textNoShape">
              <a:avLst/>
            </a:prstTxWarp>
            <a:spAutoFit/>
          </a:bodyPr>
          <a:lstStyle/>
          <a:p>
            <a:r>
              <a:rPr lang="en-US" sz="2000" dirty="0"/>
              <a:t>The </a:t>
            </a:r>
            <a:r>
              <a:rPr lang="en-US" sz="2000" dirty="0" err="1"/>
              <a:t>legacy_blast.pl</a:t>
            </a:r>
            <a:r>
              <a:rPr lang="en-US" sz="2000" dirty="0"/>
              <a:t> script that is part of blast+ translates </a:t>
            </a:r>
            <a:r>
              <a:rPr lang="en-US" sz="2000" dirty="0" err="1"/>
              <a:t>blastall</a:t>
            </a:r>
            <a:r>
              <a:rPr lang="en-US" sz="2000" dirty="0"/>
              <a:t> commands into the blast+ syntax. E.g.: </a:t>
            </a:r>
          </a:p>
          <a:p>
            <a:r>
              <a:rPr lang="en-US" sz="1400" dirty="0">
                <a:latin typeface="Courier" pitchFamily="-105" charset="0"/>
                <a:ea typeface="Courier" pitchFamily="-105" charset="0"/>
                <a:cs typeface="Courier" pitchFamily="-105" charset="0"/>
              </a:rPr>
              <a:t>$ ./</a:t>
            </a:r>
            <a:r>
              <a:rPr lang="en-US" sz="1400" dirty="0" err="1">
                <a:latin typeface="Courier" pitchFamily="-105" charset="0"/>
                <a:ea typeface="Courier" pitchFamily="-105" charset="0"/>
                <a:cs typeface="Courier" pitchFamily="-105" charset="0"/>
              </a:rPr>
              <a:t>legacy_blast.pl</a:t>
            </a:r>
            <a:r>
              <a:rPr lang="en-US" sz="1400" dirty="0">
                <a:latin typeface="Courier" pitchFamily="-105" charset="0"/>
                <a:ea typeface="Courier" pitchFamily="-105" charset="0"/>
                <a:cs typeface="Courier" pitchFamily="-105" charset="0"/>
              </a:rPr>
              <a:t> </a:t>
            </a:r>
            <a:r>
              <a:rPr lang="en-US" sz="1400" dirty="0" err="1">
                <a:latin typeface="Courier" pitchFamily="-105" charset="0"/>
                <a:ea typeface="Courier" pitchFamily="-105" charset="0"/>
                <a:cs typeface="Courier" pitchFamily="-105" charset="0"/>
              </a:rPr>
              <a:t>megablast</a:t>
            </a:r>
            <a:r>
              <a:rPr lang="en-US" sz="1400" dirty="0">
                <a:latin typeface="Courier" pitchFamily="-105" charset="0"/>
                <a:ea typeface="Courier" pitchFamily="-105" charset="0"/>
                <a:cs typeface="Courier" pitchFamily="-105" charset="0"/>
              </a:rPr>
              <a:t> -</a:t>
            </a:r>
            <a:r>
              <a:rPr lang="en-US" sz="1400" dirty="0" err="1">
                <a:latin typeface="Courier" pitchFamily="-105" charset="0"/>
                <a:ea typeface="Courier" pitchFamily="-105" charset="0"/>
                <a:cs typeface="Courier" pitchFamily="-105" charset="0"/>
              </a:rPr>
              <a:t>i</a:t>
            </a:r>
            <a:r>
              <a:rPr lang="en-US" sz="1400" dirty="0">
                <a:latin typeface="Courier" pitchFamily="-105" charset="0"/>
                <a:ea typeface="Courier" pitchFamily="-105" charset="0"/>
                <a:cs typeface="Courier" pitchFamily="-105" charset="0"/>
              </a:rPr>
              <a:t> </a:t>
            </a:r>
            <a:r>
              <a:rPr lang="en-US" sz="1400" dirty="0" err="1">
                <a:latin typeface="Courier" pitchFamily="-105" charset="0"/>
                <a:ea typeface="Courier" pitchFamily="-105" charset="0"/>
                <a:cs typeface="Courier" pitchFamily="-105" charset="0"/>
              </a:rPr>
              <a:t>query.fsa</a:t>
            </a:r>
            <a:r>
              <a:rPr lang="en-US" sz="1400" dirty="0">
                <a:latin typeface="Courier" pitchFamily="-105" charset="0"/>
                <a:ea typeface="Courier" pitchFamily="-105" charset="0"/>
                <a:cs typeface="Courier" pitchFamily="-105" charset="0"/>
              </a:rPr>
              <a:t> -d </a:t>
            </a:r>
            <a:r>
              <a:rPr lang="en-US" sz="1400" dirty="0" err="1">
                <a:latin typeface="Courier" pitchFamily="-105" charset="0"/>
                <a:ea typeface="Courier" pitchFamily="-105" charset="0"/>
                <a:cs typeface="Courier" pitchFamily="-105" charset="0"/>
              </a:rPr>
              <a:t>nt</a:t>
            </a:r>
            <a:r>
              <a:rPr lang="en-US" sz="1400" dirty="0">
                <a:latin typeface="Courier" pitchFamily="-105" charset="0"/>
                <a:ea typeface="Courier" pitchFamily="-105" charset="0"/>
                <a:cs typeface="Courier" pitchFamily="-105" charset="0"/>
              </a:rPr>
              <a:t> -o </a:t>
            </a:r>
            <a:r>
              <a:rPr lang="en-US" sz="1400" dirty="0" err="1">
                <a:latin typeface="Courier" pitchFamily="-105" charset="0"/>
                <a:ea typeface="Courier" pitchFamily="-105" charset="0"/>
                <a:cs typeface="Courier" pitchFamily="-105" charset="0"/>
              </a:rPr>
              <a:t>mb.out</a:t>
            </a:r>
            <a:r>
              <a:rPr lang="en-US" sz="1400" dirty="0">
                <a:latin typeface="Courier" pitchFamily="-105" charset="0"/>
                <a:ea typeface="Courier" pitchFamily="-105" charset="0"/>
                <a:cs typeface="Courier" pitchFamily="-105" charset="0"/>
              </a:rPr>
              <a:t> --</a:t>
            </a:r>
            <a:r>
              <a:rPr lang="en-US" sz="1400" dirty="0" err="1">
                <a:latin typeface="Courier" pitchFamily="-105" charset="0"/>
                <a:ea typeface="Courier" pitchFamily="-105" charset="0"/>
                <a:cs typeface="Courier" pitchFamily="-105" charset="0"/>
              </a:rPr>
              <a:t>print_only</a:t>
            </a:r>
            <a:r>
              <a:rPr lang="en-US" sz="1400" dirty="0">
                <a:latin typeface="Courier" pitchFamily="-105" charset="0"/>
                <a:ea typeface="Courier" pitchFamily="-105" charset="0"/>
                <a:cs typeface="Courier" pitchFamily="-105" charset="0"/>
              </a:rPr>
              <a:t> </a:t>
            </a:r>
          </a:p>
          <a:p>
            <a:r>
              <a:rPr lang="en-US" sz="1600" dirty="0">
                <a:latin typeface="Courier" pitchFamily="-105" charset="0"/>
                <a:ea typeface="Courier" pitchFamily="-105" charset="0"/>
                <a:cs typeface="Courier" pitchFamily="-105" charset="0"/>
              </a:rPr>
              <a:t>/opt/</a:t>
            </a:r>
            <a:r>
              <a:rPr lang="en-US" sz="1600" dirty="0" err="1">
                <a:latin typeface="Courier" pitchFamily="-105" charset="0"/>
                <a:ea typeface="Courier" pitchFamily="-105" charset="0"/>
                <a:cs typeface="Courier" pitchFamily="-105" charset="0"/>
              </a:rPr>
              <a:t>ncbi</a:t>
            </a:r>
            <a:r>
              <a:rPr lang="en-US" sz="1600" dirty="0">
                <a:latin typeface="Courier" pitchFamily="-105" charset="0"/>
                <a:ea typeface="Courier" pitchFamily="-105" charset="0"/>
                <a:cs typeface="Courier" pitchFamily="-105" charset="0"/>
              </a:rPr>
              <a:t>/blast/bin/</a:t>
            </a:r>
            <a:r>
              <a:rPr lang="en-US" sz="1600" dirty="0" err="1">
                <a:latin typeface="Courier" pitchFamily="-105" charset="0"/>
                <a:ea typeface="Courier" pitchFamily="-105" charset="0"/>
                <a:cs typeface="Courier" pitchFamily="-105" charset="0"/>
              </a:rPr>
              <a:t>blastn</a:t>
            </a:r>
            <a:r>
              <a:rPr lang="en-US" sz="1600" dirty="0">
                <a:latin typeface="Courier" pitchFamily="-105" charset="0"/>
                <a:ea typeface="Courier" pitchFamily="-105" charset="0"/>
                <a:cs typeface="Courier" pitchFamily="-105" charset="0"/>
              </a:rPr>
              <a:t> -query </a:t>
            </a:r>
            <a:r>
              <a:rPr lang="en-US" sz="1600" dirty="0" err="1">
                <a:latin typeface="Courier" pitchFamily="-105" charset="0"/>
                <a:ea typeface="Courier" pitchFamily="-105" charset="0"/>
                <a:cs typeface="Courier" pitchFamily="-105" charset="0"/>
              </a:rPr>
              <a:t>query.fsa</a:t>
            </a:r>
            <a:r>
              <a:rPr lang="en-US" sz="1600" dirty="0">
                <a:latin typeface="Courier" pitchFamily="-105" charset="0"/>
                <a:ea typeface="Courier" pitchFamily="-105" charset="0"/>
                <a:cs typeface="Courier" pitchFamily="-105" charset="0"/>
              </a:rPr>
              <a:t> -</a:t>
            </a:r>
            <a:r>
              <a:rPr lang="en-US" sz="1600" dirty="0" err="1">
                <a:latin typeface="Courier" pitchFamily="-105" charset="0"/>
                <a:ea typeface="Courier" pitchFamily="-105" charset="0"/>
                <a:cs typeface="Courier" pitchFamily="-105" charset="0"/>
              </a:rPr>
              <a:t>db</a:t>
            </a:r>
            <a:r>
              <a:rPr lang="en-US" sz="1600" dirty="0">
                <a:latin typeface="Courier" pitchFamily="-105" charset="0"/>
                <a:ea typeface="Courier" pitchFamily="-105" charset="0"/>
                <a:cs typeface="Courier" pitchFamily="-105" charset="0"/>
              </a:rPr>
              <a:t> "</a:t>
            </a:r>
            <a:r>
              <a:rPr lang="en-US" sz="1600" dirty="0" err="1">
                <a:latin typeface="Courier" pitchFamily="-105" charset="0"/>
                <a:ea typeface="Courier" pitchFamily="-105" charset="0"/>
                <a:cs typeface="Courier" pitchFamily="-105" charset="0"/>
              </a:rPr>
              <a:t>nt</a:t>
            </a:r>
            <a:r>
              <a:rPr lang="en-US" sz="1600" dirty="0">
                <a:latin typeface="Courier" pitchFamily="-105" charset="0"/>
                <a:ea typeface="Courier" pitchFamily="-105" charset="0"/>
                <a:cs typeface="Courier" pitchFamily="-105" charset="0"/>
              </a:rPr>
              <a:t>" -out </a:t>
            </a:r>
            <a:r>
              <a:rPr lang="en-US" sz="1600" dirty="0" err="1">
                <a:latin typeface="Courier" pitchFamily="-105" charset="0"/>
                <a:ea typeface="Courier" pitchFamily="-105" charset="0"/>
                <a:cs typeface="Courier" pitchFamily="-105" charset="0"/>
              </a:rPr>
              <a:t>mb.out</a:t>
            </a:r>
            <a:r>
              <a:rPr lang="en-US" sz="1600" dirty="0">
                <a:latin typeface="Courier" pitchFamily="-105" charset="0"/>
                <a:ea typeface="Courier" pitchFamily="-105" charset="0"/>
                <a:cs typeface="Courier" pitchFamily="-105" charset="0"/>
              </a:rPr>
              <a:t> </a:t>
            </a:r>
            <a:br>
              <a:rPr lang="en-US" sz="1600" dirty="0">
                <a:latin typeface="Courier" pitchFamily="-105" charset="0"/>
                <a:ea typeface="Courier" pitchFamily="-105" charset="0"/>
                <a:cs typeface="Courier" pitchFamily="-105" charset="0"/>
              </a:rPr>
            </a:br>
            <a:r>
              <a:rPr lang="en-US" sz="1600" dirty="0">
                <a:latin typeface="Courier" pitchFamily="-105" charset="0"/>
                <a:ea typeface="Courier" pitchFamily="-105" charset="0"/>
                <a:cs typeface="Courier" pitchFamily="-105" charset="0"/>
              </a:rPr>
              <a:t>$   </a:t>
            </a:r>
          </a:p>
          <a:p>
            <a:endParaRPr lang="en-US" sz="1600" dirty="0">
              <a:latin typeface="Courier" pitchFamily="-105" charset="0"/>
              <a:ea typeface="Courier" pitchFamily="-105" charset="0"/>
              <a:cs typeface="Courier" pitchFamily="-105" charset="0"/>
            </a:endParaRPr>
          </a:p>
          <a:p>
            <a:endParaRPr lang="en-US" sz="1600" dirty="0">
              <a:latin typeface="Courier" pitchFamily="-105" charset="0"/>
              <a:ea typeface="Courier" pitchFamily="-105" charset="0"/>
              <a:cs typeface="Courier" pitchFamily="-105" charset="0"/>
            </a:endParaRPr>
          </a:p>
          <a:p>
            <a:r>
              <a:rPr lang="en-US" sz="2000" dirty="0"/>
              <a:t>From the blast+ manual: </a:t>
            </a:r>
          </a:p>
          <a:p>
            <a:endParaRPr lang="en-US" sz="2000" dirty="0"/>
          </a:p>
          <a:p>
            <a:endParaRPr lang="en-US" sz="2000" dirty="0"/>
          </a:p>
          <a:p>
            <a:endParaRPr lang="en-US" sz="1600" dirty="0">
              <a:latin typeface="Courier" pitchFamily="-105" charset="0"/>
              <a:ea typeface="Courier" pitchFamily="-105" charset="0"/>
              <a:cs typeface="Courier" pitchFamily="-105" charset="0"/>
            </a:endParaRPr>
          </a:p>
        </p:txBody>
      </p:sp>
      <p:pic>
        <p:nvPicPr>
          <p:cNvPr id="38915" name="Picture 2"/>
          <p:cNvPicPr>
            <a:picLocks noChangeAspect="1"/>
          </p:cNvPicPr>
          <p:nvPr/>
        </p:nvPicPr>
        <p:blipFill>
          <a:blip r:embed="rId2"/>
          <a:srcRect/>
          <a:stretch>
            <a:fillRect/>
          </a:stretch>
        </p:blipFill>
        <p:spPr bwMode="auto">
          <a:xfrm>
            <a:off x="199495" y="2667000"/>
            <a:ext cx="8910638" cy="3429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0"/>
            <a:ext cx="3962400" cy="914400"/>
          </a:xfrm>
        </p:spPr>
        <p:txBody>
          <a:bodyPr/>
          <a:lstStyle/>
          <a:p>
            <a:pPr algn="l" eaLnBrk="1" hangingPunct="1"/>
            <a:r>
              <a:rPr lang="en-US" sz="2400" b="1">
                <a:solidFill>
                  <a:srgbClr val="003366"/>
                </a:solidFill>
                <a:latin typeface="Arial" pitchFamily="-105" charset="0"/>
              </a:rPr>
              <a:t>   More on blastall: </a:t>
            </a:r>
            <a:endParaRPr lang="en-US"/>
          </a:p>
        </p:txBody>
      </p:sp>
      <p:sp>
        <p:nvSpPr>
          <p:cNvPr id="39939" name="Text Box 3"/>
          <p:cNvSpPr txBox="1">
            <a:spLocks noChangeArrowheads="1"/>
          </p:cNvSpPr>
          <p:nvPr/>
        </p:nvSpPr>
        <p:spPr bwMode="auto">
          <a:xfrm>
            <a:off x="1279525" y="1652588"/>
            <a:ext cx="184150" cy="457200"/>
          </a:xfrm>
          <a:prstGeom prst="rect">
            <a:avLst/>
          </a:prstGeom>
          <a:noFill/>
          <a:ln w="9525">
            <a:noFill/>
            <a:miter lim="800000"/>
            <a:headEnd/>
            <a:tailEnd/>
          </a:ln>
        </p:spPr>
        <p:txBody>
          <a:bodyPr wrap="none">
            <a:prstTxWarp prst="textNoShape">
              <a:avLst/>
            </a:prstTxWarp>
            <a:spAutoFit/>
          </a:bodyPr>
          <a:lstStyle/>
          <a:p>
            <a:endParaRPr lang="en-US" b="1"/>
          </a:p>
        </p:txBody>
      </p:sp>
      <p:pic>
        <p:nvPicPr>
          <p:cNvPr id="39940" name="Picture 5" descr="blast"/>
          <p:cNvPicPr>
            <a:picLocks noChangeAspect="1" noChangeArrowheads="1"/>
          </p:cNvPicPr>
          <p:nvPr/>
        </p:nvPicPr>
        <p:blipFill>
          <a:blip r:embed="rId3"/>
          <a:srcRect/>
          <a:stretch>
            <a:fillRect/>
          </a:stretch>
        </p:blipFill>
        <p:spPr bwMode="auto">
          <a:xfrm>
            <a:off x="457200" y="914400"/>
            <a:ext cx="4216400" cy="1574800"/>
          </a:xfrm>
          <a:prstGeom prst="rect">
            <a:avLst/>
          </a:prstGeom>
          <a:noFill/>
          <a:ln w="9525">
            <a:noFill/>
            <a:miter lim="800000"/>
            <a:headEnd/>
            <a:tailEnd/>
          </a:ln>
        </p:spPr>
      </p:pic>
      <p:sp>
        <p:nvSpPr>
          <p:cNvPr id="39941" name="Text Box 6"/>
          <p:cNvSpPr txBox="1">
            <a:spLocks noChangeArrowheads="1"/>
          </p:cNvSpPr>
          <p:nvPr/>
        </p:nvSpPr>
        <p:spPr bwMode="auto">
          <a:xfrm>
            <a:off x="3348038" y="1524000"/>
            <a:ext cx="5795962" cy="822325"/>
          </a:xfrm>
          <a:prstGeom prst="rect">
            <a:avLst/>
          </a:prstGeom>
          <a:noFill/>
          <a:ln w="9525">
            <a:noFill/>
            <a:miter lim="800000"/>
            <a:headEnd/>
            <a:tailEnd/>
          </a:ln>
        </p:spPr>
        <p:txBody>
          <a:bodyPr wrap="none">
            <a:prstTxWarp prst="textNoShape">
              <a:avLst/>
            </a:prstTxWarp>
            <a:spAutoFit/>
          </a:bodyPr>
          <a:lstStyle/>
          <a:p>
            <a:r>
              <a:rPr lang="en-US" b="1"/>
              <a:t>available at safari books online </a:t>
            </a:r>
          </a:p>
          <a:p>
            <a:r>
              <a:rPr lang="en-US">
                <a:hlinkClick r:id="rId4"/>
              </a:rPr>
              <a:t>http://proquestcombo.safaribooksonline.com/</a:t>
            </a:r>
            <a:r>
              <a:rPr lang="en-US"/>
              <a:t> </a:t>
            </a:r>
          </a:p>
        </p:txBody>
      </p:sp>
      <p:sp>
        <p:nvSpPr>
          <p:cNvPr id="39942" name="Rectangle 7"/>
          <p:cNvSpPr>
            <a:spLocks noChangeArrowheads="1"/>
          </p:cNvSpPr>
          <p:nvPr/>
        </p:nvSpPr>
        <p:spPr bwMode="auto">
          <a:xfrm>
            <a:off x="381000" y="2819400"/>
            <a:ext cx="7638028" cy="2800767"/>
          </a:xfrm>
          <a:prstGeom prst="rect">
            <a:avLst/>
          </a:prstGeom>
          <a:noFill/>
          <a:ln w="9525">
            <a:noFill/>
            <a:miter lim="800000"/>
            <a:headEnd/>
            <a:tailEnd/>
          </a:ln>
        </p:spPr>
        <p:txBody>
          <a:bodyPr wrap="none">
            <a:prstTxWarp prst="textNoShape">
              <a:avLst/>
            </a:prstTxWarp>
            <a:spAutoFit/>
          </a:bodyPr>
          <a:lstStyle/>
          <a:p>
            <a:r>
              <a:rPr lang="en-US" dirty="0"/>
              <a:t>Installation instructions and info on parameters at the NCBI:</a:t>
            </a:r>
          </a:p>
          <a:p>
            <a:r>
              <a:rPr lang="en-US" dirty="0">
                <a:hlinkClick r:id="rId5"/>
              </a:rPr>
              <a:t>http://www.ncbi.nlm.nih.gov/staff/tao/URLAPI/blastall/</a:t>
            </a:r>
            <a:r>
              <a:rPr lang="en-US" dirty="0"/>
              <a:t>  </a:t>
            </a:r>
            <a:endParaRPr lang="en-US" dirty="0">
              <a:hlinkClick r:id="rId6"/>
            </a:endParaRPr>
          </a:p>
          <a:p>
            <a:r>
              <a:rPr lang="en-US" sz="1600" dirty="0">
                <a:hlinkClick r:id="rId7" action="ppaction://hlinkfile"/>
              </a:rPr>
              <a:t>ftp://ftp.ncbi.nlm.nih.gov/blast/documents/formatdb.html</a:t>
            </a:r>
            <a:r>
              <a:rPr lang="en-US" sz="1600" dirty="0"/>
              <a:t> </a:t>
            </a:r>
          </a:p>
          <a:p>
            <a:r>
              <a:rPr lang="en-US" sz="1600" dirty="0">
                <a:hlinkClick r:id="rId8" action="ppaction://hlinkfile"/>
              </a:rPr>
              <a:t>ftp://ftp.ncbi.nlm.nih.gov/blast/documents/blast.html</a:t>
            </a:r>
            <a:r>
              <a:rPr lang="en-US" sz="1600" dirty="0"/>
              <a:t> </a:t>
            </a:r>
          </a:p>
          <a:p>
            <a:r>
              <a:rPr lang="en-US" sz="1600" dirty="0">
                <a:hlinkClick r:id="rId9" action="ppaction://hlinkfile"/>
              </a:rPr>
              <a:t>ftp://ftp.ncbi.nlm.nih.gov/blast/documents/blastpgp.html</a:t>
            </a:r>
            <a:r>
              <a:rPr lang="en-US" sz="1600" dirty="0"/>
              <a:t> </a:t>
            </a:r>
          </a:p>
          <a:p>
            <a:r>
              <a:rPr lang="en-US" sz="1600" dirty="0">
                <a:hlinkClick r:id="rId10" action="ppaction://hlinkfile"/>
              </a:rPr>
              <a:t>ftp://ftp.ncbi.nlm.nih.gov/blast/documents/fastacmd.html</a:t>
            </a:r>
            <a:r>
              <a:rPr lang="en-US" sz="1600" dirty="0"/>
              <a:t> </a:t>
            </a:r>
          </a:p>
          <a:p>
            <a:r>
              <a:rPr lang="en-US" sz="1600" dirty="0">
                <a:hlinkClick r:id="rId11" action="ppaction://hlinkfile"/>
              </a:rPr>
              <a:t>ftp://ftp.ncbi.nlm.nih.gov/blast/documents/</a:t>
            </a:r>
            <a:r>
              <a:rPr lang="en-US" sz="1600" dirty="0"/>
              <a:t> </a:t>
            </a:r>
            <a:endParaRPr lang="en-US" sz="1600" dirty="0">
              <a:hlinkClick r:id="rId6"/>
            </a:endParaRPr>
          </a:p>
          <a:p>
            <a:endParaRPr lang="en-US" dirty="0"/>
          </a:p>
          <a:p>
            <a:r>
              <a:rPr lang="en-US" dirty="0">
                <a:hlinkClick r:id="rId12"/>
              </a:rPr>
              <a:t>http://en.wikipedia.org/wiki/BLAST</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28600"/>
            <a:ext cx="7772400" cy="457200"/>
          </a:xfrm>
        </p:spPr>
        <p:txBody>
          <a:bodyPr/>
          <a:lstStyle/>
          <a:p>
            <a:pPr algn="l" eaLnBrk="1" hangingPunct="1"/>
            <a:r>
              <a:rPr lang="en-US" sz="2800" smtClean="0"/>
              <a:t>Old assignments: </a:t>
            </a:r>
          </a:p>
        </p:txBody>
      </p:sp>
      <p:sp>
        <p:nvSpPr>
          <p:cNvPr id="4" name="TextBox 3"/>
          <p:cNvSpPr txBox="1"/>
          <p:nvPr/>
        </p:nvSpPr>
        <p:spPr>
          <a:xfrm>
            <a:off x="228600" y="838200"/>
            <a:ext cx="8001000" cy="4648200"/>
          </a:xfrm>
          <a:prstGeom prst="rect">
            <a:avLst/>
          </a:prstGeom>
          <a:noFill/>
        </p:spPr>
        <p:txBody>
          <a:bodyPr>
            <a:spAutoFit/>
          </a:bodyPr>
          <a:lstStyle/>
          <a:p>
            <a:pPr marL="342900" indent="-342900">
              <a:buFontTx/>
              <a:buAutoNum type="arabicParenR"/>
              <a:defRPr/>
            </a:pPr>
            <a:r>
              <a:rPr lang="en-US" sz="2000" b="1" dirty="0">
                <a:solidFill>
                  <a:srgbClr val="000000"/>
                </a:solidFill>
                <a:latin typeface="Times New Roman" charset="0"/>
              </a:rPr>
              <a:t>What is the difference between a compiler and an interpreter?</a:t>
            </a:r>
          </a:p>
          <a:p>
            <a:pPr marL="342900" indent="-342900">
              <a:defRPr/>
            </a:pPr>
            <a:r>
              <a:rPr lang="en-US" sz="2000" dirty="0">
                <a:solidFill>
                  <a:srgbClr val="000000"/>
                </a:solidFill>
                <a:latin typeface="Times New Roman" charset="0"/>
              </a:rPr>
              <a:t>A compiler takes program and translates it in low level executable language/code.  </a:t>
            </a:r>
          </a:p>
          <a:p>
            <a:pPr marL="342900" indent="-342900">
              <a:defRPr/>
            </a:pPr>
            <a:r>
              <a:rPr lang="en-US" sz="2000" dirty="0">
                <a:solidFill>
                  <a:srgbClr val="000000"/>
                </a:solidFill>
                <a:latin typeface="Times New Roman" charset="0"/>
              </a:rPr>
              <a:t>An interpreter goes through a program line by line and executes commands.  </a:t>
            </a:r>
          </a:p>
          <a:p>
            <a:pPr marL="342900" indent="-342900">
              <a:defRPr/>
            </a:pPr>
            <a:r>
              <a:rPr lang="en-US" sz="2000" dirty="0">
                <a:solidFill>
                  <a:srgbClr val="000000"/>
                </a:solidFill>
                <a:latin typeface="Times New Roman" charset="0"/>
              </a:rPr>
              <a:t>The traditional distinction between compiled and interpreted languages is being blurred.  </a:t>
            </a:r>
            <a:br>
              <a:rPr lang="en-US" sz="2000" dirty="0">
                <a:solidFill>
                  <a:srgbClr val="000000"/>
                </a:solidFill>
                <a:latin typeface="Times New Roman" charset="0"/>
              </a:rPr>
            </a:br>
            <a:endParaRPr lang="en-US" sz="2000" dirty="0">
              <a:solidFill>
                <a:srgbClr val="000000"/>
              </a:solidFill>
              <a:latin typeface="Times New Roman" charset="0"/>
            </a:endParaRPr>
          </a:p>
          <a:p>
            <a:pPr>
              <a:defRPr/>
            </a:pPr>
            <a:r>
              <a:rPr lang="en-US" sz="2000" b="1" dirty="0">
                <a:solidFill>
                  <a:srgbClr val="000000"/>
                </a:solidFill>
                <a:latin typeface="Times New Roman" charset="0"/>
              </a:rPr>
              <a:t>2) When is it useful to make a script executable, when not?</a:t>
            </a:r>
          </a:p>
          <a:p>
            <a:pPr>
              <a:defRPr/>
            </a:pPr>
            <a:r>
              <a:rPr lang="en-US" sz="2000" dirty="0">
                <a:solidFill>
                  <a:srgbClr val="000000"/>
                </a:solidFill>
                <a:latin typeface="Times New Roman" charset="0"/>
              </a:rPr>
              <a:t>You save a little bit of typing when you make it executable, but else it is pretty equivalent.  (If you start the program with  </a:t>
            </a:r>
            <a:r>
              <a:rPr lang="en-US" sz="2000" dirty="0">
                <a:solidFill>
                  <a:srgbClr val="000000"/>
                </a:solidFill>
                <a:latin typeface="Courier"/>
                <a:cs typeface="Courier"/>
              </a:rPr>
              <a:t>$ </a:t>
            </a:r>
            <a:r>
              <a:rPr lang="en-US" sz="2000" dirty="0" err="1">
                <a:solidFill>
                  <a:srgbClr val="000000"/>
                </a:solidFill>
                <a:latin typeface="Courier"/>
                <a:cs typeface="Courier"/>
              </a:rPr>
              <a:t>perl</a:t>
            </a:r>
            <a:r>
              <a:rPr lang="en-US" sz="2000" dirty="0">
                <a:solidFill>
                  <a:srgbClr val="000000"/>
                </a:solidFill>
                <a:latin typeface="Courier"/>
                <a:cs typeface="Courier"/>
              </a:rPr>
              <a:t> </a:t>
            </a:r>
            <a:r>
              <a:rPr lang="en-US" sz="2000" dirty="0" err="1">
                <a:solidFill>
                  <a:srgbClr val="000000"/>
                </a:solidFill>
                <a:latin typeface="Courier"/>
                <a:cs typeface="Courier"/>
              </a:rPr>
              <a:t>script_name.pl</a:t>
            </a:r>
            <a:r>
              <a:rPr lang="en-US" sz="2000" dirty="0">
                <a:solidFill>
                  <a:srgbClr val="000000"/>
                </a:solidFill>
                <a:latin typeface="+mn-lt"/>
                <a:cs typeface="Courier"/>
              </a:rPr>
              <a:t>, you don’t </a:t>
            </a:r>
            <a:r>
              <a:rPr lang="en-US" sz="2000" b="1" dirty="0">
                <a:solidFill>
                  <a:srgbClr val="000000"/>
                </a:solidFill>
                <a:latin typeface="+mn-lt"/>
                <a:cs typeface="Courier"/>
              </a:rPr>
              <a:t>need </a:t>
            </a:r>
            <a:r>
              <a:rPr lang="en-US" sz="2000" dirty="0">
                <a:solidFill>
                  <a:srgbClr val="000000"/>
                </a:solidFill>
                <a:latin typeface="+mn-lt"/>
                <a:cs typeface="Courier"/>
              </a:rPr>
              <a:t>the shebang line.  But the –</a:t>
            </a:r>
            <a:r>
              <a:rPr lang="en-US" sz="2000" dirty="0" err="1">
                <a:solidFill>
                  <a:srgbClr val="000000"/>
                </a:solidFill>
                <a:latin typeface="+mn-lt"/>
                <a:cs typeface="Courier"/>
              </a:rPr>
              <a:t>w</a:t>
            </a:r>
            <a:r>
              <a:rPr lang="en-US" sz="2000" dirty="0">
                <a:solidFill>
                  <a:srgbClr val="000000"/>
                </a:solidFill>
                <a:latin typeface="+mn-lt"/>
                <a:cs typeface="Courier"/>
              </a:rPr>
              <a:t> flag to use warnings is recognized.  </a:t>
            </a:r>
            <a:br>
              <a:rPr lang="en-US" sz="2000" dirty="0">
                <a:solidFill>
                  <a:srgbClr val="000000"/>
                </a:solidFill>
                <a:latin typeface="+mn-lt"/>
                <a:cs typeface="Courier"/>
              </a:rPr>
            </a:br>
            <a:endParaRPr lang="en-US" sz="2000" dirty="0">
              <a:solidFill>
                <a:srgbClr val="000000"/>
              </a:solidFill>
              <a:latin typeface="+mn-lt"/>
              <a:cs typeface="Courier"/>
            </a:endParaRPr>
          </a:p>
          <a:p>
            <a:pPr>
              <a:defRPr/>
            </a:pPr>
            <a:r>
              <a:rPr lang="en-US" sz="2000" dirty="0" smtClean="0">
                <a:solidFill>
                  <a:srgbClr val="000000"/>
                </a:solidFill>
                <a:latin typeface="+mn-lt"/>
                <a:cs typeface="Courier"/>
              </a:rPr>
              <a:t>Comments </a:t>
            </a:r>
            <a:r>
              <a:rPr lang="en-US" sz="2000" dirty="0">
                <a:solidFill>
                  <a:srgbClr val="000000"/>
                </a:solidFill>
                <a:latin typeface="+mn-lt"/>
                <a:cs typeface="Courier"/>
              </a:rPr>
              <a:t>on </a:t>
            </a:r>
            <a:r>
              <a:rPr lang="en-US" sz="2000" dirty="0">
                <a:solidFill>
                  <a:srgbClr val="000000"/>
                </a:solidFill>
                <a:latin typeface="Courier"/>
                <a:cs typeface="Courier"/>
              </a:rPr>
              <a:t>use strict</a:t>
            </a:r>
            <a:r>
              <a:rPr lang="en-US" sz="2000" dirty="0">
                <a:solidFill>
                  <a:srgbClr val="000000"/>
                </a:solidFill>
                <a:latin typeface="+mn-lt"/>
                <a:cs typeface="Courier"/>
              </a:rPr>
              <a:t>; and </a:t>
            </a:r>
            <a:r>
              <a:rPr lang="en-US" sz="2000" dirty="0">
                <a:solidFill>
                  <a:srgbClr val="000000"/>
                </a:solidFill>
                <a:latin typeface="Courier"/>
                <a:cs typeface="Courier"/>
              </a:rPr>
              <a:t>use warnings,</a:t>
            </a:r>
            <a:r>
              <a:rPr lang="en-US" sz="2000" dirty="0">
                <a:solidFill>
                  <a:srgbClr val="000000"/>
                </a:solidFill>
                <a:latin typeface="+mn-lt"/>
                <a:cs typeface="Courier"/>
              </a:rPr>
              <a:t>. </a:t>
            </a:r>
          </a:p>
          <a:p>
            <a:pPr>
              <a:defRPr/>
            </a:pPr>
            <a:endParaRPr lang="en-US" sz="1600" dirty="0">
              <a:solidFill>
                <a:srgbClr val="000000"/>
              </a:solidFill>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28600"/>
            <a:ext cx="7772400" cy="457200"/>
          </a:xfrm>
        </p:spPr>
        <p:txBody>
          <a:bodyPr/>
          <a:lstStyle/>
          <a:p>
            <a:pPr algn="l" eaLnBrk="1" hangingPunct="1"/>
            <a:r>
              <a:rPr lang="en-US" sz="2800" smtClean="0"/>
              <a:t>Old assignments: </a:t>
            </a:r>
          </a:p>
        </p:txBody>
      </p:sp>
      <p:sp>
        <p:nvSpPr>
          <p:cNvPr id="44035" name="TextBox 3"/>
          <p:cNvSpPr txBox="1">
            <a:spLocks noChangeArrowheads="1"/>
          </p:cNvSpPr>
          <p:nvPr/>
        </p:nvSpPr>
        <p:spPr bwMode="auto">
          <a:xfrm>
            <a:off x="228600" y="838200"/>
            <a:ext cx="8001000" cy="2554288"/>
          </a:xfrm>
          <a:prstGeom prst="rect">
            <a:avLst/>
          </a:prstGeom>
          <a:noFill/>
          <a:ln w="9525">
            <a:noFill/>
            <a:miter lim="800000"/>
            <a:headEnd/>
            <a:tailEnd/>
          </a:ln>
        </p:spPr>
        <p:txBody>
          <a:bodyPr>
            <a:prstTxWarp prst="textNoShape">
              <a:avLst/>
            </a:prstTxWarp>
            <a:spAutoFit/>
          </a:bodyPr>
          <a:lstStyle/>
          <a:p>
            <a:endParaRPr lang="en-US" sz="1600">
              <a:solidFill>
                <a:srgbClr val="000000"/>
              </a:solidFill>
            </a:endParaRPr>
          </a:p>
          <a:p>
            <a:r>
              <a:rPr lang="en-US" sz="1600">
                <a:solidFill>
                  <a:srgbClr val="000000"/>
                </a:solidFill>
              </a:rPr>
              <a:t>3) What is the value of $i after each of the following operations?</a:t>
            </a:r>
          </a:p>
          <a:p>
            <a:r>
              <a:rPr lang="en-US" sz="1600">
                <a:solidFill>
                  <a:srgbClr val="000000"/>
                </a:solidFill>
                <a:latin typeface="Courier" pitchFamily="-105" charset="0"/>
                <a:ea typeface="Courier" pitchFamily="-105" charset="0"/>
                <a:cs typeface="Courier" pitchFamily="-105" charset="0"/>
              </a:rPr>
              <a:t> $i=1;</a:t>
            </a:r>
          </a:p>
          <a:p>
            <a:r>
              <a:rPr lang="en-US" sz="1600">
                <a:solidFill>
                  <a:srgbClr val="000000"/>
                </a:solidFill>
                <a:latin typeface="Courier" pitchFamily="-105" charset="0"/>
                <a:ea typeface="Courier" pitchFamily="-105" charset="0"/>
                <a:cs typeface="Courier" pitchFamily="-105" charset="0"/>
              </a:rPr>
              <a:t> $i++;</a:t>
            </a:r>
          </a:p>
          <a:p>
            <a:r>
              <a:rPr lang="en-US" sz="1600">
                <a:solidFill>
                  <a:srgbClr val="000000"/>
                </a:solidFill>
                <a:latin typeface="Courier" pitchFamily="-105" charset="0"/>
                <a:ea typeface="Courier" pitchFamily="-105" charset="0"/>
                <a:cs typeface="Courier" pitchFamily="-105" charset="0"/>
              </a:rPr>
              <a:t> $i *= $i;</a:t>
            </a:r>
          </a:p>
          <a:p>
            <a:r>
              <a:rPr lang="en-US" sz="1600">
                <a:solidFill>
                  <a:srgbClr val="000000"/>
                </a:solidFill>
                <a:latin typeface="Courier" pitchFamily="-105" charset="0"/>
                <a:ea typeface="Courier" pitchFamily="-105" charset="0"/>
                <a:cs typeface="Courier" pitchFamily="-105" charset="0"/>
              </a:rPr>
              <a:t> $i .= $i;</a:t>
            </a:r>
          </a:p>
          <a:p>
            <a:r>
              <a:rPr lang="en-US" sz="1600">
                <a:solidFill>
                  <a:srgbClr val="000000"/>
                </a:solidFill>
                <a:latin typeface="Courier" pitchFamily="-105" charset="0"/>
                <a:ea typeface="Courier" pitchFamily="-105" charset="0"/>
                <a:cs typeface="Courier" pitchFamily="-105" charset="0"/>
              </a:rPr>
              <a:t> $i = $i/11;</a:t>
            </a:r>
          </a:p>
          <a:p>
            <a:r>
              <a:rPr lang="en-US" sz="1600">
                <a:solidFill>
                  <a:srgbClr val="000000"/>
                </a:solidFill>
                <a:latin typeface="Courier" pitchFamily="-105" charset="0"/>
                <a:ea typeface="Courier" pitchFamily="-105" charset="0"/>
                <a:cs typeface="Courier" pitchFamily="-105" charset="0"/>
              </a:rPr>
              <a:t> $i = $i . “score and” . $i+3;</a:t>
            </a:r>
          </a:p>
          <a:p>
            <a:r>
              <a:rPr lang="en-US" sz="1600">
                <a:solidFill>
                  <a:srgbClr val="000000"/>
                </a:solidFill>
              </a:rPr>
              <a:t> First make a guess, then test your prediction using a script.</a:t>
            </a:r>
          </a:p>
          <a:p>
            <a:endParaRPr lang="en-US" sz="160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 y="0"/>
            <a:ext cx="7772400" cy="838200"/>
          </a:xfrm>
        </p:spPr>
        <p:txBody>
          <a:bodyPr/>
          <a:lstStyle/>
          <a:p>
            <a:pPr algn="l" eaLnBrk="1" hangingPunct="1"/>
            <a:endParaRPr lang="en-US"/>
          </a:p>
        </p:txBody>
      </p:sp>
      <p:sp>
        <p:nvSpPr>
          <p:cNvPr id="45059" name="Rectangle 3"/>
          <p:cNvSpPr>
            <a:spLocks noChangeArrowheads="1"/>
          </p:cNvSpPr>
          <p:nvPr/>
        </p:nvSpPr>
        <p:spPr bwMode="auto">
          <a:xfrm>
            <a:off x="4572000" y="1752600"/>
            <a:ext cx="2286000" cy="3013075"/>
          </a:xfrm>
          <a:prstGeom prst="rect">
            <a:avLst/>
          </a:prstGeom>
          <a:noFill/>
          <a:ln w="9525">
            <a:noFill/>
            <a:miter lim="800000"/>
            <a:headEnd/>
            <a:tailEnd/>
          </a:ln>
        </p:spPr>
        <p:txBody>
          <a:bodyPr wrap="none">
            <a:prstTxWarp prst="textNoShape">
              <a:avLst/>
            </a:prstTxWarp>
            <a:spAutoFit/>
          </a:bodyPr>
          <a:lstStyle/>
          <a:p>
            <a:r>
              <a:rPr lang="en-US"/>
              <a:t>$i= </a:t>
            </a:r>
          </a:p>
          <a:p>
            <a:r>
              <a:rPr lang="en-US"/>
              <a:t>$i= 1</a:t>
            </a:r>
          </a:p>
          <a:p>
            <a:r>
              <a:rPr lang="en-US"/>
              <a:t>$i= 2</a:t>
            </a:r>
          </a:p>
          <a:p>
            <a:r>
              <a:rPr lang="en-US"/>
              <a:t>$i= 4</a:t>
            </a:r>
          </a:p>
          <a:p>
            <a:r>
              <a:rPr lang="en-US"/>
              <a:t>$i= 44</a:t>
            </a:r>
          </a:p>
          <a:p>
            <a:r>
              <a:rPr lang="en-US"/>
              <a:t>$i= 4</a:t>
            </a:r>
          </a:p>
          <a:p>
            <a:r>
              <a:rPr lang="en-US"/>
              <a:t>$i= 7</a:t>
            </a:r>
          </a:p>
          <a:p>
            <a:r>
              <a:rPr lang="en-US"/>
              <a:t>$i= 10score and7</a:t>
            </a:r>
          </a:p>
        </p:txBody>
      </p:sp>
      <p:sp>
        <p:nvSpPr>
          <p:cNvPr id="45060" name="Rectangle 4"/>
          <p:cNvSpPr>
            <a:spLocks noChangeArrowheads="1"/>
          </p:cNvSpPr>
          <p:nvPr/>
        </p:nvSpPr>
        <p:spPr bwMode="auto">
          <a:xfrm>
            <a:off x="304800" y="884238"/>
            <a:ext cx="3006725" cy="5638800"/>
          </a:xfrm>
          <a:prstGeom prst="rect">
            <a:avLst/>
          </a:prstGeom>
          <a:noFill/>
          <a:ln w="9525">
            <a:noFill/>
            <a:miter lim="800000"/>
            <a:headEnd/>
            <a:tailEnd/>
          </a:ln>
        </p:spPr>
        <p:txBody>
          <a:bodyPr wrap="none">
            <a:prstTxWarp prst="textNoShape">
              <a:avLst/>
            </a:prstTxWarp>
            <a:spAutoFit/>
          </a:bodyPr>
          <a:lstStyle/>
          <a:p>
            <a:r>
              <a:rPr lang="en-US" sz="2000"/>
              <a:t>#!/usr/bin/perl #-w</a:t>
            </a:r>
          </a:p>
          <a:p>
            <a:r>
              <a:rPr lang="en-US" sz="2000"/>
              <a:t>my $i='';</a:t>
            </a:r>
          </a:p>
          <a:p>
            <a:r>
              <a:rPr lang="en-US" sz="2000"/>
              <a:t>print "\$i= $i\n";</a:t>
            </a:r>
          </a:p>
          <a:p>
            <a:r>
              <a:rPr lang="en-US" sz="2000"/>
              <a:t>$i = 1;</a:t>
            </a:r>
          </a:p>
          <a:p>
            <a:r>
              <a:rPr lang="en-US" sz="2000"/>
              <a:t>print "\$i= $i\n";</a:t>
            </a:r>
          </a:p>
          <a:p>
            <a:r>
              <a:rPr lang="en-US" sz="2000"/>
              <a:t>$i++;</a:t>
            </a:r>
          </a:p>
          <a:p>
            <a:r>
              <a:rPr lang="en-US" sz="2000"/>
              <a:t>print "\$i= $i\n";</a:t>
            </a:r>
          </a:p>
          <a:p>
            <a:r>
              <a:rPr lang="en-US" sz="2000"/>
              <a:t>$i *= $i;</a:t>
            </a:r>
          </a:p>
          <a:p>
            <a:r>
              <a:rPr lang="en-US" sz="2000"/>
              <a:t>print "\$i= $i\n";</a:t>
            </a:r>
          </a:p>
          <a:p>
            <a:r>
              <a:rPr lang="en-US" sz="2000"/>
              <a:t>$i .= $i;</a:t>
            </a:r>
          </a:p>
          <a:p>
            <a:r>
              <a:rPr lang="en-US" sz="2000"/>
              <a:t>print "\$i= $i\n";</a:t>
            </a:r>
          </a:p>
          <a:p>
            <a:r>
              <a:rPr lang="en-US" sz="2000"/>
              <a:t>$i = $i/11;</a:t>
            </a:r>
          </a:p>
          <a:p>
            <a:r>
              <a:rPr lang="en-US" sz="2000"/>
              <a:t>print "\$i= $i\n";</a:t>
            </a:r>
          </a:p>
          <a:p>
            <a:r>
              <a:rPr lang="en-US" sz="2000"/>
              <a:t>$i = $i . "score and" . $i+3 ;</a:t>
            </a:r>
          </a:p>
          <a:p>
            <a:r>
              <a:rPr lang="en-US" sz="2000"/>
              <a:t>print "\$i= $i\n";</a:t>
            </a:r>
          </a:p>
          <a:p>
            <a:r>
              <a:rPr lang="en-US" sz="2000"/>
              <a:t>$i = $i+3 . "score and" . $i;</a:t>
            </a:r>
          </a:p>
          <a:p>
            <a:r>
              <a:rPr lang="en-US" sz="2000"/>
              <a:t>print "\$i= $i\n";</a:t>
            </a:r>
          </a:p>
          <a:p>
            <a:endParaRPr lang="en-US"/>
          </a:p>
        </p:txBody>
      </p:sp>
      <p:sp>
        <p:nvSpPr>
          <p:cNvPr id="45061" name="TextBox 4"/>
          <p:cNvSpPr txBox="1">
            <a:spLocks noChangeArrowheads="1"/>
          </p:cNvSpPr>
          <p:nvPr/>
        </p:nvSpPr>
        <p:spPr bwMode="auto">
          <a:xfrm>
            <a:off x="152400" y="6248400"/>
            <a:ext cx="6073775" cy="461963"/>
          </a:xfrm>
          <a:prstGeom prst="rect">
            <a:avLst/>
          </a:prstGeom>
          <a:noFill/>
          <a:ln w="9525">
            <a:noFill/>
            <a:miter lim="800000"/>
            <a:headEnd/>
            <a:tailEnd/>
          </a:ln>
        </p:spPr>
        <p:txBody>
          <a:bodyPr wrap="none">
            <a:prstTxWarp prst="textNoShape">
              <a:avLst/>
            </a:prstTxWarp>
            <a:spAutoFit/>
          </a:bodyPr>
          <a:lstStyle/>
          <a:p>
            <a:r>
              <a:rPr lang="en-US"/>
              <a:t>discuss and run test.pl with and without –w flag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2"/>
          <p:cNvSpPr txBox="1">
            <a:spLocks noChangeArrowheads="1"/>
          </p:cNvSpPr>
          <p:nvPr/>
        </p:nvSpPr>
        <p:spPr bwMode="auto">
          <a:xfrm>
            <a:off x="228600" y="152400"/>
            <a:ext cx="7789863" cy="461963"/>
          </a:xfrm>
          <a:prstGeom prst="rect">
            <a:avLst/>
          </a:prstGeom>
          <a:noFill/>
          <a:ln w="9525">
            <a:noFill/>
            <a:miter lim="800000"/>
            <a:headEnd/>
            <a:tailEnd/>
          </a:ln>
        </p:spPr>
        <p:txBody>
          <a:bodyPr wrap="none">
            <a:prstTxWarp prst="textNoShape">
              <a:avLst/>
            </a:prstTxWarp>
            <a:spAutoFit/>
          </a:bodyPr>
          <a:lstStyle/>
          <a:p>
            <a:r>
              <a:rPr lang="en-US"/>
              <a:t>Discuss and run the hello_world script with variable and input</a:t>
            </a:r>
          </a:p>
        </p:txBody>
      </p:sp>
      <p:sp>
        <p:nvSpPr>
          <p:cNvPr id="47107" name="Rectangle 5"/>
          <p:cNvSpPr>
            <a:spLocks noChangeArrowheads="1"/>
          </p:cNvSpPr>
          <p:nvPr/>
        </p:nvSpPr>
        <p:spPr bwMode="auto">
          <a:xfrm>
            <a:off x="0" y="1892300"/>
            <a:ext cx="4572000" cy="461963"/>
          </a:xfrm>
          <a:prstGeom prst="rect">
            <a:avLst/>
          </a:prstGeom>
          <a:noFill/>
          <a:ln w="9525">
            <a:noFill/>
            <a:miter lim="800000"/>
            <a:headEnd/>
            <a:tailEnd/>
          </a:ln>
        </p:spPr>
        <p:txBody>
          <a:bodyPr>
            <a:prstTxWarp prst="textNoShape">
              <a:avLst/>
            </a:prstTxWarp>
            <a:spAutoFit/>
          </a:bodyPr>
          <a:lstStyle/>
          <a:p>
            <a:r>
              <a:rPr lang="en-US"/>
              <a:t>hello_world_variable.pl</a:t>
            </a:r>
          </a:p>
        </p:txBody>
      </p:sp>
      <p:pic>
        <p:nvPicPr>
          <p:cNvPr id="47108" name="Picture 9"/>
          <p:cNvPicPr>
            <a:picLocks noChangeAspect="1"/>
          </p:cNvPicPr>
          <p:nvPr/>
        </p:nvPicPr>
        <p:blipFill>
          <a:blip r:embed="rId2"/>
          <a:srcRect/>
          <a:stretch>
            <a:fillRect/>
          </a:stretch>
        </p:blipFill>
        <p:spPr bwMode="auto">
          <a:xfrm>
            <a:off x="533400" y="2425700"/>
            <a:ext cx="8013700" cy="17653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
          <p:cNvSpPr txBox="1">
            <a:spLocks noChangeArrowheads="1"/>
          </p:cNvSpPr>
          <p:nvPr/>
        </p:nvSpPr>
        <p:spPr bwMode="auto">
          <a:xfrm>
            <a:off x="228600" y="152400"/>
            <a:ext cx="7789863" cy="461963"/>
          </a:xfrm>
          <a:prstGeom prst="rect">
            <a:avLst/>
          </a:prstGeom>
          <a:noFill/>
          <a:ln w="9525">
            <a:noFill/>
            <a:miter lim="800000"/>
            <a:headEnd/>
            <a:tailEnd/>
          </a:ln>
        </p:spPr>
        <p:txBody>
          <a:bodyPr wrap="none">
            <a:prstTxWarp prst="textNoShape">
              <a:avLst/>
            </a:prstTxWarp>
            <a:spAutoFit/>
          </a:bodyPr>
          <a:lstStyle/>
          <a:p>
            <a:r>
              <a:rPr lang="en-US"/>
              <a:t>Discuss and run the hello_world script with variable and input</a:t>
            </a:r>
          </a:p>
        </p:txBody>
      </p:sp>
      <p:sp>
        <p:nvSpPr>
          <p:cNvPr id="48131" name="Rectangle 7"/>
          <p:cNvSpPr>
            <a:spLocks noChangeArrowheads="1"/>
          </p:cNvSpPr>
          <p:nvPr/>
        </p:nvSpPr>
        <p:spPr bwMode="auto">
          <a:xfrm>
            <a:off x="242887" y="990600"/>
            <a:ext cx="4572000" cy="830263"/>
          </a:xfrm>
          <a:prstGeom prst="rect">
            <a:avLst/>
          </a:prstGeom>
          <a:noFill/>
          <a:ln w="9525">
            <a:noFill/>
            <a:miter lim="800000"/>
            <a:headEnd/>
            <a:tailEnd/>
          </a:ln>
        </p:spPr>
        <p:txBody>
          <a:bodyPr>
            <a:prstTxWarp prst="textNoShape">
              <a:avLst/>
            </a:prstTxWarp>
            <a:spAutoFit/>
          </a:bodyPr>
          <a:lstStyle/>
          <a:p>
            <a:r>
              <a:rPr lang="en-US" dirty="0"/>
              <a:t>	</a:t>
            </a:r>
            <a:r>
              <a:rPr lang="en-US" dirty="0" err="1"/>
              <a:t>hello_world_variable_input.pl</a:t>
            </a:r>
            <a:endParaRPr lang="en-US" dirty="0"/>
          </a:p>
        </p:txBody>
      </p:sp>
      <p:pic>
        <p:nvPicPr>
          <p:cNvPr id="48132" name="Picture 8" descr="Picture 4.png"/>
          <p:cNvPicPr>
            <a:picLocks noChangeAspect="1"/>
          </p:cNvPicPr>
          <p:nvPr/>
        </p:nvPicPr>
        <p:blipFill>
          <a:blip r:embed="rId2"/>
          <a:srcRect/>
          <a:stretch>
            <a:fillRect/>
          </a:stretch>
        </p:blipFill>
        <p:spPr bwMode="auto">
          <a:xfrm>
            <a:off x="852487" y="1917700"/>
            <a:ext cx="7605713" cy="27305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28600"/>
            <a:ext cx="7772400" cy="457200"/>
          </a:xfrm>
        </p:spPr>
        <p:txBody>
          <a:bodyPr/>
          <a:lstStyle/>
          <a:p>
            <a:pPr algn="l" eaLnBrk="1" hangingPunct="1"/>
            <a:r>
              <a:rPr lang="en-US" sz="2800" smtClean="0"/>
              <a:t>Old assignments: </a:t>
            </a:r>
          </a:p>
        </p:txBody>
      </p:sp>
      <p:sp>
        <p:nvSpPr>
          <p:cNvPr id="49155" name="TextBox 3"/>
          <p:cNvSpPr txBox="1">
            <a:spLocks noChangeArrowheads="1"/>
          </p:cNvSpPr>
          <p:nvPr/>
        </p:nvSpPr>
        <p:spPr bwMode="auto">
          <a:xfrm>
            <a:off x="228600" y="838200"/>
            <a:ext cx="8001000" cy="2185988"/>
          </a:xfrm>
          <a:prstGeom prst="rect">
            <a:avLst/>
          </a:prstGeom>
          <a:noFill/>
          <a:ln w="9525">
            <a:noFill/>
            <a:miter lim="800000"/>
            <a:headEnd/>
            <a:tailEnd/>
          </a:ln>
        </p:spPr>
        <p:txBody>
          <a:bodyPr>
            <a:prstTxWarp prst="textNoShape">
              <a:avLst/>
            </a:prstTxWarp>
            <a:spAutoFit/>
          </a:bodyPr>
          <a:lstStyle/>
          <a:p>
            <a:r>
              <a:rPr lang="en-US" sz="1600">
                <a:solidFill>
                  <a:srgbClr val="000000"/>
                </a:solidFill>
              </a:rPr>
              <a:t>4) If $a = 2 and $b=3, what is the type and values of the scalar stored in $c after each of the following statements:</a:t>
            </a:r>
          </a:p>
          <a:p>
            <a:r>
              <a:rPr lang="en-US" sz="1600">
                <a:solidFill>
                  <a:srgbClr val="000000"/>
                </a:solidFill>
                <a:latin typeface="Courier" pitchFamily="-105" charset="0"/>
                <a:ea typeface="Courier" pitchFamily="-105" charset="0"/>
                <a:cs typeface="Courier" pitchFamily="-105" charset="0"/>
              </a:rPr>
              <a:t> $c = $a + $b;</a:t>
            </a:r>
          </a:p>
          <a:p>
            <a:r>
              <a:rPr lang="en-US" sz="1600">
                <a:solidFill>
                  <a:srgbClr val="000000"/>
                </a:solidFill>
                <a:latin typeface="Courier" pitchFamily="-105" charset="0"/>
                <a:ea typeface="Courier" pitchFamily="-105" charset="0"/>
                <a:cs typeface="Courier" pitchFamily="-105" charset="0"/>
              </a:rPr>
              <a:t> $c = $a / $b;</a:t>
            </a:r>
          </a:p>
          <a:p>
            <a:r>
              <a:rPr lang="en-US" sz="1600">
                <a:solidFill>
                  <a:srgbClr val="000000"/>
                </a:solidFill>
                <a:latin typeface="Courier" pitchFamily="-105" charset="0"/>
                <a:ea typeface="Courier" pitchFamily="-105" charset="0"/>
                <a:cs typeface="Courier" pitchFamily="-105" charset="0"/>
              </a:rPr>
              <a:t> $c = $a . $b;</a:t>
            </a:r>
          </a:p>
          <a:p>
            <a:r>
              <a:rPr lang="en-US" sz="1600">
                <a:solidFill>
                  <a:srgbClr val="000000"/>
                </a:solidFill>
                <a:latin typeface="Courier" pitchFamily="-105" charset="0"/>
                <a:ea typeface="Courier" pitchFamily="-105" charset="0"/>
                <a:cs typeface="Courier" pitchFamily="-105" charset="0"/>
              </a:rPr>
              <a:t> $c = "$a + $b";</a:t>
            </a:r>
          </a:p>
          <a:p>
            <a:r>
              <a:rPr lang="en-US" sz="1600">
                <a:solidFill>
                  <a:srgbClr val="000000"/>
                </a:solidFill>
                <a:latin typeface="Courier" pitchFamily="-105" charset="0"/>
                <a:ea typeface="Courier" pitchFamily="-105" charset="0"/>
                <a:cs typeface="Courier" pitchFamily="-105" charset="0"/>
              </a:rPr>
              <a:t> $c = '$a + $b';</a:t>
            </a:r>
          </a:p>
          <a:p>
            <a:r>
              <a:rPr lang="en-US" sz="1600">
                <a:solidFill>
                  <a:srgbClr val="000000"/>
                </a:solidFill>
              </a:rPr>
              <a:t>First make a guess, then test your prediction using a script.</a:t>
            </a:r>
            <a:r>
              <a:rPr lang="en-US">
                <a:solidFill>
                  <a:srgbClr val="000000"/>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987" y="0"/>
            <a:ext cx="8229600" cy="1143000"/>
          </a:xfrm>
        </p:spPr>
        <p:txBody>
          <a:bodyPr>
            <a:noAutofit/>
          </a:bodyPr>
          <a:lstStyle/>
          <a:p>
            <a:r>
              <a:rPr lang="en-US" sz="3500" dirty="0"/>
              <a:t>Homologs, </a:t>
            </a:r>
            <a:r>
              <a:rPr lang="en-US" sz="3200" dirty="0"/>
              <a:t>orthologs</a:t>
            </a:r>
            <a:r>
              <a:rPr lang="en-US" sz="3500" dirty="0"/>
              <a:t>, and paralogs </a:t>
            </a:r>
          </a:p>
        </p:txBody>
      </p:sp>
      <p:sp>
        <p:nvSpPr>
          <p:cNvPr id="3" name="Content Placeholder 2"/>
          <p:cNvSpPr>
            <a:spLocks noGrp="1"/>
          </p:cNvSpPr>
          <p:nvPr>
            <p:ph idx="1"/>
          </p:nvPr>
        </p:nvSpPr>
        <p:spPr>
          <a:xfrm>
            <a:off x="303268" y="1122087"/>
            <a:ext cx="8702194" cy="5257800"/>
          </a:xfrm>
        </p:spPr>
        <p:txBody>
          <a:bodyPr>
            <a:noAutofit/>
          </a:bodyPr>
          <a:lstStyle/>
          <a:p>
            <a:r>
              <a:rPr lang="en-US" sz="2500" dirty="0">
                <a:solidFill>
                  <a:srgbClr val="FF0000"/>
                </a:solidFill>
              </a:rPr>
              <a:t>Homologous </a:t>
            </a:r>
            <a:r>
              <a:rPr lang="en-US" sz="2500" dirty="0"/>
              <a:t>structures or characters evolved from the same ancestral structure or character that </a:t>
            </a:r>
            <a:r>
              <a:rPr lang="en-US" sz="2500" i="1" dirty="0"/>
              <a:t>existed in some organism in the past</a:t>
            </a:r>
            <a:r>
              <a:rPr lang="en-US" sz="2500" dirty="0"/>
              <a:t>. </a:t>
            </a:r>
          </a:p>
          <a:p>
            <a:r>
              <a:rPr lang="en-US" sz="2500" dirty="0">
                <a:solidFill>
                  <a:srgbClr val="FF0000"/>
                </a:solidFill>
              </a:rPr>
              <a:t>Orthologous </a:t>
            </a:r>
            <a:r>
              <a:rPr lang="en-US" sz="2500" dirty="0"/>
              <a:t>characters present in two organism (A and B) are homologs that are derived from a structure </a:t>
            </a:r>
            <a:r>
              <a:rPr lang="en-US" sz="2500" i="1" dirty="0"/>
              <a:t>that existed in the most recent common ancestor</a:t>
            </a:r>
            <a:r>
              <a:rPr lang="en-US" sz="2500" dirty="0"/>
              <a:t> (MRCA) of A and B  </a:t>
            </a:r>
            <a:br>
              <a:rPr lang="en-US" sz="2500" dirty="0"/>
            </a:br>
            <a:r>
              <a:rPr lang="en-US" sz="2500" dirty="0"/>
              <a:t>(orthologs often have the same function, but this is NOT part of the definition; e.g. human arms, wings or birds and bats).</a:t>
            </a:r>
          </a:p>
          <a:p>
            <a:r>
              <a:rPr lang="en-US" sz="2500" dirty="0" err="1">
                <a:solidFill>
                  <a:srgbClr val="FF0000"/>
                </a:solidFill>
              </a:rPr>
              <a:t>Paralogous</a:t>
            </a:r>
            <a:r>
              <a:rPr lang="en-US" sz="2500" dirty="0">
                <a:solidFill>
                  <a:srgbClr val="FF0000"/>
                </a:solidFill>
              </a:rPr>
              <a:t> </a:t>
            </a:r>
            <a:r>
              <a:rPr lang="en-US" sz="2500" dirty="0"/>
              <a:t>characters in the same or in two different organisms are homologs that are not derived from the same character in the MRCA, rather they are </a:t>
            </a:r>
            <a:r>
              <a:rPr lang="en-US" sz="2500" i="1" dirty="0"/>
              <a:t>related </a:t>
            </a:r>
            <a:r>
              <a:rPr lang="en-US" sz="2500" dirty="0"/>
              <a:t>(at their deepest node) </a:t>
            </a:r>
            <a:r>
              <a:rPr lang="en-US" sz="2500" i="1" dirty="0"/>
              <a:t>by a gene duplication event</a:t>
            </a:r>
            <a:r>
              <a:rPr lang="en-US" sz="2500" dirty="0"/>
              <a:t>.  </a:t>
            </a:r>
          </a:p>
        </p:txBody>
      </p:sp>
    </p:spTree>
    <p:extLst>
      <p:ext uri="{BB962C8B-B14F-4D97-AF65-F5344CB8AC3E}">
        <p14:creationId xmlns:p14="http://schemas.microsoft.com/office/powerpoint/2010/main" val="8911321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3657600" cy="457200"/>
          </a:xfrm>
        </p:spPr>
        <p:txBody>
          <a:bodyPr/>
          <a:lstStyle/>
          <a:p>
            <a:endParaRPr lang="en-US" sz="2000"/>
          </a:p>
        </p:txBody>
      </p:sp>
      <p:pic>
        <p:nvPicPr>
          <p:cNvPr id="50179" name="Picture 3"/>
          <p:cNvPicPr>
            <a:picLocks noChangeAspect="1" noChangeArrowheads="1"/>
          </p:cNvPicPr>
          <p:nvPr/>
        </p:nvPicPr>
        <p:blipFill>
          <a:blip r:embed="rId2"/>
          <a:srcRect/>
          <a:stretch>
            <a:fillRect/>
          </a:stretch>
        </p:blipFill>
        <p:spPr bwMode="auto">
          <a:xfrm>
            <a:off x="76200" y="381000"/>
            <a:ext cx="7277100" cy="4114800"/>
          </a:xfrm>
          <a:prstGeom prst="rect">
            <a:avLst/>
          </a:prstGeom>
          <a:noFill/>
          <a:ln w="9525">
            <a:noFill/>
            <a:miter lim="800000"/>
            <a:headEnd/>
            <a:tailEnd/>
          </a:ln>
        </p:spPr>
      </p:pic>
      <p:sp>
        <p:nvSpPr>
          <p:cNvPr id="50180" name="Rectangle 4"/>
          <p:cNvSpPr>
            <a:spLocks noChangeArrowheads="1"/>
          </p:cNvSpPr>
          <p:nvPr/>
        </p:nvSpPr>
        <p:spPr bwMode="auto">
          <a:xfrm>
            <a:off x="4038600" y="685800"/>
            <a:ext cx="1636713" cy="2282825"/>
          </a:xfrm>
          <a:prstGeom prst="rect">
            <a:avLst/>
          </a:prstGeom>
          <a:noFill/>
          <a:ln w="9525">
            <a:noFill/>
            <a:miter lim="800000"/>
            <a:headEnd/>
            <a:tailEnd/>
          </a:ln>
        </p:spPr>
        <p:txBody>
          <a:bodyPr wrap="none">
            <a:prstTxWarp prst="textNoShape">
              <a:avLst/>
            </a:prstTxWarp>
            <a:spAutoFit/>
          </a:bodyPr>
          <a:lstStyle/>
          <a:p>
            <a:r>
              <a:rPr lang="en-US"/>
              <a:t>$c= 3</a:t>
            </a:r>
          </a:p>
          <a:p>
            <a:r>
              <a:rPr lang="en-US"/>
              <a:t>$c= 0.5</a:t>
            </a:r>
          </a:p>
          <a:p>
            <a:r>
              <a:rPr lang="en-US"/>
              <a:t>$c= 1 + 2</a:t>
            </a:r>
          </a:p>
          <a:p>
            <a:r>
              <a:rPr lang="en-US"/>
              <a:t>$c= $a + $b</a:t>
            </a:r>
          </a:p>
          <a:p>
            <a:r>
              <a:rPr lang="en-US"/>
              <a:t>$c= 3</a:t>
            </a:r>
          </a:p>
          <a:p>
            <a:r>
              <a:rPr lang="en-US"/>
              <a:t>$c= 4</a:t>
            </a:r>
          </a:p>
        </p:txBody>
      </p:sp>
      <p:sp>
        <p:nvSpPr>
          <p:cNvPr id="50181" name="TextBox 5"/>
          <p:cNvSpPr txBox="1">
            <a:spLocks noChangeArrowheads="1"/>
          </p:cNvSpPr>
          <p:nvPr/>
        </p:nvSpPr>
        <p:spPr bwMode="auto">
          <a:xfrm>
            <a:off x="228600" y="4876800"/>
            <a:ext cx="3159125" cy="461963"/>
          </a:xfrm>
          <a:prstGeom prst="rect">
            <a:avLst/>
          </a:prstGeom>
          <a:noFill/>
          <a:ln w="9525">
            <a:noFill/>
            <a:miter lim="800000"/>
            <a:headEnd/>
            <a:tailEnd/>
          </a:ln>
        </p:spPr>
        <p:txBody>
          <a:bodyPr wrap="none">
            <a:prstTxWarp prst="textNoShape">
              <a:avLst/>
            </a:prstTxWarp>
            <a:spAutoFit/>
          </a:bodyPr>
          <a:lstStyle/>
          <a:p>
            <a:r>
              <a:rPr lang="en-US"/>
              <a:t>Run and discuss test2.pl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685800" y="1219200"/>
            <a:ext cx="184150" cy="457200"/>
          </a:xfrm>
          <a:prstGeom prst="rect">
            <a:avLst/>
          </a:prstGeom>
          <a:noFill/>
          <a:ln w="9525">
            <a:noFill/>
            <a:miter lim="800000"/>
            <a:headEnd/>
            <a:tailEnd/>
          </a:ln>
        </p:spPr>
        <p:txBody>
          <a:bodyPr wrap="none">
            <a:prstTxWarp prst="textNoShape">
              <a:avLst/>
            </a:prstTxWarp>
            <a:spAutoFit/>
          </a:bodyPr>
          <a:lstStyle/>
          <a:p>
            <a:endParaRPr lang="en-US" b="1">
              <a:solidFill>
                <a:srgbClr val="000000"/>
              </a:solidFill>
            </a:endParaRPr>
          </a:p>
        </p:txBody>
      </p:sp>
      <p:sp>
        <p:nvSpPr>
          <p:cNvPr id="51203" name="Text Box 4"/>
          <p:cNvSpPr txBox="1">
            <a:spLocks noChangeArrowheads="1"/>
          </p:cNvSpPr>
          <p:nvPr/>
        </p:nvSpPr>
        <p:spPr bwMode="auto">
          <a:xfrm>
            <a:off x="609600" y="304800"/>
            <a:ext cx="7407275" cy="3416300"/>
          </a:xfrm>
          <a:prstGeom prst="rect">
            <a:avLst/>
          </a:prstGeom>
          <a:noFill/>
          <a:ln w="9525">
            <a:noFill/>
            <a:miter lim="800000"/>
            <a:headEnd/>
            <a:tailEnd/>
          </a:ln>
        </p:spPr>
        <p:txBody>
          <a:bodyPr>
            <a:prstTxWarp prst="textNoShape">
              <a:avLst/>
            </a:prstTxWarp>
            <a:spAutoFit/>
          </a:bodyPr>
          <a:lstStyle/>
          <a:p>
            <a:pPr marL="457200" indent="-457200"/>
            <a:r>
              <a:rPr lang="en-US" sz="1800" dirty="0">
                <a:solidFill>
                  <a:srgbClr val="000000"/>
                </a:solidFill>
              </a:rPr>
              <a:t> 2)  Why does the first of these get along without  </a:t>
            </a:r>
            <a:r>
              <a:rPr lang="en-US" sz="1800" dirty="0">
                <a:solidFill>
                  <a:srgbClr val="000000"/>
                </a:solidFill>
                <a:latin typeface="Courier" pitchFamily="-105" charset="0"/>
              </a:rPr>
              <a:t>chomp ($line);</a:t>
            </a:r>
            <a:br>
              <a:rPr lang="en-US" sz="1800" dirty="0">
                <a:solidFill>
                  <a:srgbClr val="000000"/>
                </a:solidFill>
                <a:latin typeface="Courier" pitchFamily="-105" charset="0"/>
              </a:rPr>
            </a:br>
            <a:r>
              <a:rPr lang="en-US" sz="1800" dirty="0">
                <a:solidFill>
                  <a:srgbClr val="000000"/>
                </a:solidFill>
                <a:latin typeface="Courier" pitchFamily="-105" charset="0"/>
              </a:rPr>
              <a:t>(</a:t>
            </a:r>
            <a:r>
              <a:rPr lang="en-US" sz="1800" dirty="0">
                <a:solidFill>
                  <a:srgbClr val="000000"/>
                </a:solidFill>
              </a:rPr>
              <a:t>chomp is a built-in command in Perl to remove a trailing newline, if any, from a string).  </a:t>
            </a:r>
          </a:p>
          <a:p>
            <a:pPr marL="457200" indent="-457200"/>
            <a:endParaRPr lang="en-US" sz="1800" dirty="0">
              <a:solidFill>
                <a:srgbClr val="000000"/>
              </a:solidFill>
              <a:latin typeface="Courier" pitchFamily="-105" charset="0"/>
            </a:endParaRPr>
          </a:p>
          <a:p>
            <a:pPr marL="457200" indent="-457200"/>
            <a:r>
              <a:rPr lang="en-US" sz="1800" dirty="0">
                <a:solidFill>
                  <a:srgbClr val="000000"/>
                </a:solidFill>
              </a:rPr>
              <a:t>3)     Write a short Perl script that calculates the circumference of a circle given a radius provided by the user. </a:t>
            </a:r>
          </a:p>
          <a:p>
            <a:pPr marL="457200" indent="-457200"/>
            <a:endParaRPr lang="en-US" sz="1800" dirty="0">
              <a:solidFill>
                <a:srgbClr val="000000"/>
              </a:solidFill>
            </a:endParaRPr>
          </a:p>
          <a:p>
            <a:pPr marL="457200" indent="-457200"/>
            <a:r>
              <a:rPr lang="en-US" sz="1800" dirty="0">
                <a:solidFill>
                  <a:srgbClr val="000000"/>
                </a:solidFill>
              </a:rPr>
              <a:t/>
            </a:r>
            <a:br>
              <a:rPr lang="en-US" sz="1800" dirty="0">
                <a:solidFill>
                  <a:srgbClr val="000000"/>
                </a:solidFill>
              </a:rPr>
            </a:br>
            <a:endParaRPr lang="en-US" sz="1800" dirty="0">
              <a:solidFill>
                <a:srgbClr val="000000"/>
              </a:solidFill>
            </a:endParaRPr>
          </a:p>
          <a:p>
            <a:pPr marL="457200" indent="-457200"/>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p:txBody>
      </p:sp>
      <p:sp>
        <p:nvSpPr>
          <p:cNvPr id="51204" name="Rectangle 7"/>
          <p:cNvSpPr>
            <a:spLocks noChangeArrowheads="1"/>
          </p:cNvSpPr>
          <p:nvPr/>
        </p:nvSpPr>
        <p:spPr bwMode="auto">
          <a:xfrm flipH="1" flipV="1">
            <a:off x="1447800" y="3659188"/>
            <a:ext cx="3032125" cy="461962"/>
          </a:xfrm>
          <a:prstGeom prst="rect">
            <a:avLst/>
          </a:prstGeom>
          <a:noFill/>
          <a:ln w="9525">
            <a:noFill/>
            <a:miter lim="800000"/>
            <a:headEnd/>
            <a:tailEnd/>
          </a:ln>
        </p:spPr>
        <p:txBody>
          <a:bodyPr>
            <a:prstTxWarp prst="textNoShape">
              <a:avLst/>
            </a:prstTxWarp>
            <a:spAutoFit/>
          </a:bodyPr>
          <a:lstStyle/>
          <a:p>
            <a:r>
              <a:rPr lang="en-US">
                <a:solidFill>
                  <a:srgbClr val="000000"/>
                </a:solidFill>
              </a:rPr>
              <a:t> </a:t>
            </a:r>
          </a:p>
        </p:txBody>
      </p:sp>
      <p:pic>
        <p:nvPicPr>
          <p:cNvPr id="51206" name="Picture 8"/>
          <p:cNvPicPr>
            <a:picLocks noChangeAspect="1"/>
          </p:cNvPicPr>
          <p:nvPr/>
        </p:nvPicPr>
        <p:blipFill>
          <a:blip r:embed="rId3"/>
          <a:srcRect/>
          <a:stretch>
            <a:fillRect/>
          </a:stretch>
        </p:blipFill>
        <p:spPr bwMode="auto">
          <a:xfrm>
            <a:off x="838200" y="2133600"/>
            <a:ext cx="7391400" cy="16954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685800" y="1219200"/>
            <a:ext cx="184150" cy="457200"/>
          </a:xfrm>
          <a:prstGeom prst="rect">
            <a:avLst/>
          </a:prstGeom>
          <a:noFill/>
          <a:ln w="9525">
            <a:noFill/>
            <a:miter lim="800000"/>
            <a:headEnd/>
            <a:tailEnd/>
          </a:ln>
        </p:spPr>
        <p:txBody>
          <a:bodyPr wrap="none">
            <a:prstTxWarp prst="textNoShape">
              <a:avLst/>
            </a:prstTxWarp>
            <a:spAutoFit/>
          </a:bodyPr>
          <a:lstStyle/>
          <a:p>
            <a:endParaRPr lang="en-US" b="1">
              <a:solidFill>
                <a:srgbClr val="000000"/>
              </a:solidFill>
            </a:endParaRPr>
          </a:p>
        </p:txBody>
      </p:sp>
      <p:sp>
        <p:nvSpPr>
          <p:cNvPr id="51203" name="Text Box 4"/>
          <p:cNvSpPr txBox="1">
            <a:spLocks noChangeArrowheads="1"/>
          </p:cNvSpPr>
          <p:nvPr/>
        </p:nvSpPr>
        <p:spPr bwMode="auto">
          <a:xfrm>
            <a:off x="609600" y="304800"/>
            <a:ext cx="7407275" cy="3416300"/>
          </a:xfrm>
          <a:prstGeom prst="rect">
            <a:avLst/>
          </a:prstGeom>
          <a:noFill/>
          <a:ln w="9525">
            <a:noFill/>
            <a:miter lim="800000"/>
            <a:headEnd/>
            <a:tailEnd/>
          </a:ln>
        </p:spPr>
        <p:txBody>
          <a:bodyPr>
            <a:prstTxWarp prst="textNoShape">
              <a:avLst/>
            </a:prstTxWarp>
            <a:spAutoFit/>
          </a:bodyPr>
          <a:lstStyle/>
          <a:p>
            <a:pPr marL="457200" indent="-457200"/>
            <a:r>
              <a:rPr lang="en-US" sz="1800" dirty="0">
                <a:solidFill>
                  <a:srgbClr val="000000"/>
                </a:solidFill>
              </a:rPr>
              <a:t> 2)  Why does the first of these get along without  </a:t>
            </a:r>
            <a:r>
              <a:rPr lang="en-US" sz="1800" dirty="0">
                <a:solidFill>
                  <a:srgbClr val="000000"/>
                </a:solidFill>
                <a:latin typeface="Courier" pitchFamily="-105" charset="0"/>
              </a:rPr>
              <a:t>chomp ($line);</a:t>
            </a:r>
            <a:br>
              <a:rPr lang="en-US" sz="1800" dirty="0">
                <a:solidFill>
                  <a:srgbClr val="000000"/>
                </a:solidFill>
                <a:latin typeface="Courier" pitchFamily="-105" charset="0"/>
              </a:rPr>
            </a:br>
            <a:r>
              <a:rPr lang="en-US" sz="1800" dirty="0">
                <a:solidFill>
                  <a:srgbClr val="000000"/>
                </a:solidFill>
                <a:latin typeface="Courier" pitchFamily="-105" charset="0"/>
              </a:rPr>
              <a:t>(</a:t>
            </a:r>
            <a:r>
              <a:rPr lang="en-US" sz="1800" dirty="0">
                <a:solidFill>
                  <a:srgbClr val="000000"/>
                </a:solidFill>
              </a:rPr>
              <a:t>chomp is a built-in command in Perl to remove a trailing newline, if any, from a string).  </a:t>
            </a:r>
          </a:p>
          <a:p>
            <a:pPr marL="457200" indent="-457200"/>
            <a:endParaRPr lang="en-US" sz="1800" dirty="0">
              <a:solidFill>
                <a:srgbClr val="000000"/>
              </a:solidFill>
              <a:latin typeface="Courier" pitchFamily="-105" charset="0"/>
            </a:endParaRPr>
          </a:p>
          <a:p>
            <a:pPr marL="457200" indent="-457200"/>
            <a:r>
              <a:rPr lang="en-US" sz="1800" dirty="0">
                <a:solidFill>
                  <a:srgbClr val="000000"/>
                </a:solidFill>
              </a:rPr>
              <a:t>3)     Write a short Perl script that calculates the circumference of a circle given a radius provided by the user. </a:t>
            </a:r>
          </a:p>
          <a:p>
            <a:pPr marL="457200" indent="-457200"/>
            <a:endParaRPr lang="en-US" sz="1800" dirty="0">
              <a:solidFill>
                <a:srgbClr val="000000"/>
              </a:solidFill>
            </a:endParaRPr>
          </a:p>
          <a:p>
            <a:pPr marL="457200" indent="-457200"/>
            <a:r>
              <a:rPr lang="en-US" sz="1800" dirty="0">
                <a:solidFill>
                  <a:srgbClr val="000000"/>
                </a:solidFill>
              </a:rPr>
              <a:t/>
            </a:r>
            <a:br>
              <a:rPr lang="en-US" sz="1800" dirty="0">
                <a:solidFill>
                  <a:srgbClr val="000000"/>
                </a:solidFill>
              </a:rPr>
            </a:br>
            <a:endParaRPr lang="en-US" sz="1800" dirty="0">
              <a:solidFill>
                <a:srgbClr val="000000"/>
              </a:solidFill>
            </a:endParaRPr>
          </a:p>
          <a:p>
            <a:pPr marL="457200" indent="-457200"/>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a:p>
            <a:pPr marL="457200" indent="-457200">
              <a:buFont typeface="Arial" pitchFamily="-105" charset="0"/>
              <a:buAutoNum type="arabicParenR"/>
            </a:pPr>
            <a:endParaRPr lang="en-US" sz="1800" dirty="0">
              <a:solidFill>
                <a:srgbClr val="000000"/>
              </a:solidFill>
            </a:endParaRPr>
          </a:p>
        </p:txBody>
      </p:sp>
      <p:sp>
        <p:nvSpPr>
          <p:cNvPr id="51204" name="Rectangle 7"/>
          <p:cNvSpPr>
            <a:spLocks noChangeArrowheads="1"/>
          </p:cNvSpPr>
          <p:nvPr/>
        </p:nvSpPr>
        <p:spPr bwMode="auto">
          <a:xfrm flipH="1" flipV="1">
            <a:off x="1447800" y="3659188"/>
            <a:ext cx="3032125" cy="461962"/>
          </a:xfrm>
          <a:prstGeom prst="rect">
            <a:avLst/>
          </a:prstGeom>
          <a:noFill/>
          <a:ln w="9525">
            <a:noFill/>
            <a:miter lim="800000"/>
            <a:headEnd/>
            <a:tailEnd/>
          </a:ln>
        </p:spPr>
        <p:txBody>
          <a:bodyPr>
            <a:prstTxWarp prst="textNoShape">
              <a:avLst/>
            </a:prstTxWarp>
            <a:spAutoFit/>
          </a:bodyPr>
          <a:lstStyle/>
          <a:p>
            <a:r>
              <a:rPr lang="en-US">
                <a:solidFill>
                  <a:srgbClr val="000000"/>
                </a:solidFill>
              </a:rPr>
              <a:t> </a:t>
            </a:r>
          </a:p>
        </p:txBody>
      </p:sp>
      <p:pic>
        <p:nvPicPr>
          <p:cNvPr id="51205" name="Picture 7"/>
          <p:cNvPicPr>
            <a:picLocks noChangeAspect="1"/>
          </p:cNvPicPr>
          <p:nvPr/>
        </p:nvPicPr>
        <p:blipFill>
          <a:blip r:embed="rId3"/>
          <a:srcRect/>
          <a:stretch>
            <a:fillRect/>
          </a:stretch>
        </p:blipFill>
        <p:spPr bwMode="auto">
          <a:xfrm>
            <a:off x="685800" y="2438400"/>
            <a:ext cx="8305800" cy="2706687"/>
          </a:xfrm>
          <a:prstGeom prst="rect">
            <a:avLst/>
          </a:prstGeom>
          <a:noFill/>
          <a:ln w="9525">
            <a:noFill/>
            <a:miter lim="800000"/>
            <a:headEnd/>
            <a:tailEnd/>
          </a:ln>
        </p:spPr>
      </p:pic>
      <p:sp>
        <p:nvSpPr>
          <p:cNvPr id="7" name="TextBox 6"/>
          <p:cNvSpPr txBox="1">
            <a:spLocks noChangeArrowheads="1"/>
          </p:cNvSpPr>
          <p:nvPr/>
        </p:nvSpPr>
        <p:spPr bwMode="auto">
          <a:xfrm>
            <a:off x="381000" y="5715000"/>
            <a:ext cx="8458200" cy="830263"/>
          </a:xfrm>
          <a:prstGeom prst="rect">
            <a:avLst/>
          </a:prstGeom>
          <a:noFill/>
          <a:ln w="9525">
            <a:noFill/>
            <a:miter lim="800000"/>
            <a:headEnd/>
            <a:tailEnd/>
          </a:ln>
        </p:spPr>
        <p:txBody>
          <a:bodyPr>
            <a:prstTxWarp prst="textNoShape">
              <a:avLst/>
            </a:prstTxWarp>
            <a:spAutoFit/>
          </a:bodyPr>
          <a:lstStyle/>
          <a:p>
            <a:r>
              <a:rPr lang="en-US" dirty="0"/>
              <a:t>The best way to find which module to use is </a:t>
            </a:r>
            <a:r>
              <a:rPr lang="en-US" dirty="0" err="1"/>
              <a:t>google</a:t>
            </a:r>
            <a:r>
              <a:rPr lang="en-US" dirty="0"/>
              <a:t>.   You can search  core modules at </a:t>
            </a:r>
            <a:r>
              <a:rPr lang="en-US" dirty="0">
                <a:hlinkClick r:id="rId4"/>
              </a:rPr>
              <a:t>http://perldoc.perl.org/search.html?</a:t>
            </a:r>
            <a:endParaRPr lang="en-US" dirty="0"/>
          </a:p>
        </p:txBody>
      </p:sp>
    </p:spTree>
    <p:extLst>
      <p:ext uri="{BB962C8B-B14F-4D97-AF65-F5344CB8AC3E}">
        <p14:creationId xmlns:p14="http://schemas.microsoft.com/office/powerpoint/2010/main" val="342991504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152400"/>
            <a:ext cx="8839200" cy="2362200"/>
          </a:xfrm>
        </p:spPr>
        <p:txBody>
          <a:bodyPr/>
          <a:lstStyle/>
          <a:p>
            <a:pPr algn="l"/>
            <a:r>
              <a:rPr lang="en-US" sz="2000" dirty="0" smtClean="0"/>
              <a:t>From Wednesday: </a:t>
            </a:r>
            <a:br>
              <a:rPr lang="en-US" sz="2000" dirty="0" smtClean="0"/>
            </a:br>
            <a:r>
              <a:rPr lang="en-US" sz="2000" dirty="0" smtClean="0"/>
              <a:t>For the following array declaration  @</a:t>
            </a:r>
            <a:r>
              <a:rPr lang="en-US" sz="2000" dirty="0" err="1" smtClean="0"/>
              <a:t>myArray</a:t>
            </a:r>
            <a:r>
              <a:rPr lang="en-US" sz="2000" dirty="0" smtClean="0"/>
              <a:t> = ('A', 'B', 'C', 'D', 'E'); what is the value of the following expressions:</a:t>
            </a:r>
            <a:br>
              <a:rPr lang="en-US" sz="2000" dirty="0" smtClean="0"/>
            </a:br>
            <a:r>
              <a:rPr lang="en-US" sz="1800" dirty="0" smtClean="0">
                <a:latin typeface="Courier" pitchFamily="-105" charset="0"/>
                <a:ea typeface="Courier" pitchFamily="-105" charset="0"/>
                <a:cs typeface="Courier" pitchFamily="-105" charset="0"/>
              </a:rPr>
              <a:t>$#</a:t>
            </a:r>
            <a:r>
              <a:rPr lang="en-US" sz="1800" dirty="0" err="1" smtClean="0">
                <a:latin typeface="Courier" pitchFamily="-105" charset="0"/>
                <a:ea typeface="Courier" pitchFamily="-105" charset="0"/>
                <a:cs typeface="Courier" pitchFamily="-105" charset="0"/>
              </a:rPr>
              <a:t>myArray</a:t>
            </a:r>
            <a:r>
              <a:rPr lang="en-US" sz="1800" dirty="0" smtClean="0">
                <a:latin typeface="Courier" pitchFamily="-105" charset="0"/>
                <a:ea typeface="Courier" pitchFamily="-105" charset="0"/>
                <a:cs typeface="Courier" pitchFamily="-105" charset="0"/>
              </a:rPr>
              <a:t> length(@</a:t>
            </a:r>
            <a:r>
              <a:rPr lang="en-US" sz="1800" dirty="0" err="1" smtClean="0">
                <a:latin typeface="Courier" pitchFamily="-105" charset="0"/>
                <a:ea typeface="Courier" pitchFamily="-105" charset="0"/>
                <a:cs typeface="Courier" pitchFamily="-105" charset="0"/>
              </a:rPr>
              <a:t>myArray</a:t>
            </a:r>
            <a:r>
              <a:rPr lang="en-US" sz="1800" dirty="0" smtClean="0">
                <a:latin typeface="Courier" pitchFamily="-105" charset="0"/>
                <a:ea typeface="Courier" pitchFamily="-105" charset="0"/>
                <a:cs typeface="Courier" pitchFamily="-105" charset="0"/>
              </a:rPr>
              <a:t>) $</a:t>
            </a:r>
            <a:r>
              <a:rPr lang="en-US" sz="1800" dirty="0" err="1" smtClean="0">
                <a:latin typeface="Courier" pitchFamily="-105" charset="0"/>
                <a:ea typeface="Courier" pitchFamily="-105" charset="0"/>
                <a:cs typeface="Courier" pitchFamily="-105" charset="0"/>
              </a:rPr>
              <a:t>myArray</a:t>
            </a:r>
            <a:r>
              <a:rPr lang="en-US" sz="1800" dirty="0" smtClean="0">
                <a:latin typeface="Courier" pitchFamily="-105" charset="0"/>
                <a:ea typeface="Courier" pitchFamily="-105" charset="0"/>
                <a:cs typeface="Courier" pitchFamily="-105" charset="0"/>
              </a:rPr>
              <a:t>[1] $n=@</a:t>
            </a:r>
            <a:r>
              <a:rPr lang="en-US" sz="1800" dirty="0" err="1" smtClean="0">
                <a:latin typeface="Courier" pitchFamily="-105" charset="0"/>
                <a:ea typeface="Courier" pitchFamily="-105" charset="0"/>
                <a:cs typeface="Courier" pitchFamily="-105" charset="0"/>
              </a:rPr>
              <a:t>myArray</a:t>
            </a:r>
            <a:r>
              <a:rPr lang="en-US" sz="1800" dirty="0" smtClean="0">
                <a:latin typeface="Courier" pitchFamily="-105" charset="0"/>
                <a:ea typeface="Courier" pitchFamily="-105" charset="0"/>
                <a:cs typeface="Courier" pitchFamily="-105" charset="0"/>
              </a:rPr>
              <a:t> reverse (@</a:t>
            </a:r>
            <a:r>
              <a:rPr lang="en-US" sz="1800" dirty="0" err="1" smtClean="0">
                <a:latin typeface="Courier" pitchFamily="-105" charset="0"/>
                <a:ea typeface="Courier" pitchFamily="-105" charset="0"/>
                <a:cs typeface="Courier" pitchFamily="-105" charset="0"/>
              </a:rPr>
              <a:t>myArray</a:t>
            </a:r>
            <a:r>
              <a:rPr lang="en-US" sz="1800" dirty="0" smtClean="0"/>
              <a:t>)</a:t>
            </a:r>
          </a:p>
        </p:txBody>
      </p:sp>
      <p:pic>
        <p:nvPicPr>
          <p:cNvPr id="238596" name="Picture 4"/>
          <p:cNvPicPr>
            <a:picLocks noChangeAspect="1" noChangeArrowheads="1"/>
          </p:cNvPicPr>
          <p:nvPr/>
        </p:nvPicPr>
        <p:blipFill>
          <a:blip r:embed="rId2"/>
          <a:srcRect/>
          <a:stretch>
            <a:fillRect/>
          </a:stretch>
        </p:blipFill>
        <p:spPr bwMode="auto">
          <a:xfrm>
            <a:off x="457200" y="2730500"/>
            <a:ext cx="8415338" cy="3975100"/>
          </a:xfrm>
          <a:prstGeom prst="rect">
            <a:avLst/>
          </a:prstGeom>
          <a:noFill/>
          <a:ln w="9525">
            <a:noFill/>
            <a:miter lim="800000"/>
            <a:headEnd/>
            <a:tailEnd/>
          </a:ln>
        </p:spPr>
      </p:pic>
      <p:sp>
        <p:nvSpPr>
          <p:cNvPr id="238595" name="Rectangle 3"/>
          <p:cNvSpPr>
            <a:spLocks noChangeArrowheads="1"/>
          </p:cNvSpPr>
          <p:nvPr/>
        </p:nvSpPr>
        <p:spPr bwMode="auto">
          <a:xfrm>
            <a:off x="7772400" y="4191000"/>
            <a:ext cx="1217613" cy="2282825"/>
          </a:xfrm>
          <a:prstGeom prst="rect">
            <a:avLst/>
          </a:prstGeom>
          <a:noFill/>
          <a:ln w="9525">
            <a:noFill/>
            <a:miter lim="800000"/>
            <a:headEnd/>
            <a:tailEnd/>
          </a:ln>
        </p:spPr>
        <p:txBody>
          <a:bodyPr wrap="none">
            <a:prstTxWarp prst="textNoShape">
              <a:avLst/>
            </a:prstTxWarp>
            <a:spAutoFit/>
          </a:bodyPr>
          <a:lstStyle/>
          <a:p>
            <a:endParaRPr lang="en-US"/>
          </a:p>
          <a:p>
            <a:r>
              <a:rPr lang="en-US"/>
              <a:t>4</a:t>
            </a:r>
          </a:p>
          <a:p>
            <a:r>
              <a:rPr lang="en-US"/>
              <a:t>1</a:t>
            </a:r>
          </a:p>
          <a:p>
            <a:r>
              <a:rPr lang="en-US"/>
              <a:t>B</a:t>
            </a:r>
          </a:p>
          <a:p>
            <a:r>
              <a:rPr lang="en-US"/>
              <a:t>5</a:t>
            </a:r>
          </a:p>
          <a:p>
            <a:r>
              <a:rPr lang="en-US"/>
              <a:t>EDCBA</a:t>
            </a:r>
          </a:p>
        </p:txBody>
      </p:sp>
      <p:sp>
        <p:nvSpPr>
          <p:cNvPr id="5" name="TextBox 4"/>
          <p:cNvSpPr txBox="1">
            <a:spLocks noChangeArrowheads="1"/>
          </p:cNvSpPr>
          <p:nvPr/>
        </p:nvSpPr>
        <p:spPr bwMode="auto">
          <a:xfrm>
            <a:off x="0" y="6324600"/>
            <a:ext cx="7696200" cy="461963"/>
          </a:xfrm>
          <a:prstGeom prst="rect">
            <a:avLst/>
          </a:prstGeom>
          <a:noFill/>
          <a:ln w="9525">
            <a:noFill/>
            <a:miter lim="800000"/>
            <a:headEnd/>
            <a:tailEnd/>
          </a:ln>
        </p:spPr>
        <p:txBody>
          <a:bodyPr>
            <a:prstTxWarp prst="textNoShape">
              <a:avLst/>
            </a:prstTxWarp>
            <a:spAutoFit/>
          </a:bodyPr>
          <a:lstStyle/>
          <a:p>
            <a:r>
              <a:rPr lang="en-US"/>
              <a:t>Run and discuss myArray.pl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8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8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title" idx="4294967295"/>
          </p:nvPr>
        </p:nvSpPr>
        <p:spPr>
          <a:xfrm>
            <a:off x="0" y="0"/>
            <a:ext cx="7772400" cy="1143000"/>
          </a:xfrm>
        </p:spPr>
        <p:txBody>
          <a:bodyPr/>
          <a:lstStyle/>
          <a:p>
            <a:pPr algn="l"/>
            <a:r>
              <a:rPr lang="en-US" sz="3200"/>
              <a:t>Assignment for Monday </a:t>
            </a:r>
            <a:r>
              <a:rPr lang="en-US" sz="3200">
                <a:solidFill>
                  <a:srgbClr val="000000"/>
                </a:solidFill>
              </a:rPr>
              <a:t>(class 4)</a:t>
            </a:r>
            <a:r>
              <a:rPr lang="en-US"/>
              <a:t/>
            </a:r>
            <a:br>
              <a:rPr lang="en-US"/>
            </a:br>
            <a:endParaRPr lang="en-US"/>
          </a:p>
        </p:txBody>
      </p:sp>
      <p:sp>
        <p:nvSpPr>
          <p:cNvPr id="54275" name="Text Box 4"/>
          <p:cNvSpPr txBox="1">
            <a:spLocks noChangeArrowheads="1"/>
          </p:cNvSpPr>
          <p:nvPr/>
        </p:nvSpPr>
        <p:spPr bwMode="auto">
          <a:xfrm>
            <a:off x="762000" y="914400"/>
            <a:ext cx="18415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5" name="Text Box 5"/>
          <p:cNvSpPr txBox="1">
            <a:spLocks noChangeArrowheads="1"/>
          </p:cNvSpPr>
          <p:nvPr/>
        </p:nvSpPr>
        <p:spPr bwMode="auto">
          <a:xfrm>
            <a:off x="365125" y="966788"/>
            <a:ext cx="8474075" cy="5754687"/>
          </a:xfrm>
          <a:prstGeom prst="rect">
            <a:avLst/>
          </a:prstGeom>
          <a:noFill/>
          <a:ln w="9525">
            <a:noFill/>
            <a:miter lim="800000"/>
            <a:headEnd/>
            <a:tailEnd/>
          </a:ln>
          <a:effectLst/>
        </p:spPr>
        <p:txBody>
          <a:bodyPr>
            <a:prstTxWarp prst="textNoShape">
              <a:avLst/>
            </a:prstTxWarp>
            <a:spAutoFit/>
          </a:bodyPr>
          <a:lstStyle/>
          <a:p>
            <a:pPr marL="457200" indent="-457200">
              <a:buFont typeface="Arial" pitchFamily="-105" charset="0"/>
              <a:buAutoNum type="arabicParenR"/>
              <a:defRPr/>
            </a:pPr>
            <a:r>
              <a:rPr lang="en-US" dirty="0"/>
              <a:t>Write a 2 sentence outline for your student project</a:t>
            </a:r>
          </a:p>
          <a:p>
            <a:pPr marL="457200" indent="-457200">
              <a:buFont typeface="Arial" pitchFamily="-105" charset="0"/>
              <a:buAutoNum type="arabicParenR"/>
              <a:defRPr/>
            </a:pPr>
            <a:r>
              <a:rPr lang="en-US" dirty="0"/>
              <a:t>Read chapter P5 and P12 conditional statements and on “for, </a:t>
            </a:r>
            <a:r>
              <a:rPr lang="en-US" dirty="0" err="1"/>
              <a:t>foreach</a:t>
            </a:r>
            <a:r>
              <a:rPr lang="en-US" dirty="0"/>
              <a:t>, and while” loops. </a:t>
            </a:r>
            <a:br>
              <a:rPr lang="en-US" dirty="0"/>
            </a:br>
            <a:r>
              <a:rPr lang="en-US" sz="1600" dirty="0">
                <a:hlinkClick r:id="rId2"/>
              </a:rPr>
              <a:t>http://korflab.ucdavis.edu/Unix_and_Perl/unix_and_perl_v2.3.3.pdf</a:t>
            </a:r>
            <a:endParaRPr lang="en-US" sz="1600" dirty="0"/>
          </a:p>
          <a:p>
            <a:pPr marL="457200" indent="-457200">
              <a:defRPr/>
            </a:pPr>
            <a:endParaRPr lang="en-US" sz="1600" dirty="0"/>
          </a:p>
          <a:p>
            <a:pPr marL="457200" indent="-457200">
              <a:defRPr/>
            </a:pPr>
            <a:r>
              <a:rPr lang="en-US" dirty="0">
                <a:latin typeface="+mj-lt"/>
              </a:rPr>
              <a:t>Background: </a:t>
            </a:r>
            <a:r>
              <a:rPr lang="en-US" dirty="0">
                <a:latin typeface="Courier" pitchFamily="-105" charset="0"/>
              </a:rPr>
              <a:t/>
            </a:r>
            <a:br>
              <a:rPr lang="en-US" dirty="0">
                <a:latin typeface="Courier" pitchFamily="-105" charset="0"/>
              </a:rPr>
            </a:br>
            <a:r>
              <a:rPr lang="en-US" dirty="0">
                <a:latin typeface="Courier" pitchFamily="-105" charset="0"/>
              </a:rPr>
              <a:t>@a=(0..50); </a:t>
            </a:r>
            <a:br>
              <a:rPr lang="en-US" dirty="0">
                <a:latin typeface="Courier" pitchFamily="-105" charset="0"/>
              </a:rPr>
            </a:br>
            <a:r>
              <a:rPr lang="en-US" dirty="0">
                <a:latin typeface="+mj-lt"/>
                <a:cs typeface="Courier"/>
              </a:rPr>
              <a:t>#</a:t>
            </a:r>
            <a:r>
              <a:rPr lang="en-US" dirty="0">
                <a:latin typeface="Courier" pitchFamily="-105" charset="0"/>
              </a:rPr>
              <a:t> </a:t>
            </a:r>
            <a:r>
              <a:rPr lang="en-US" dirty="0">
                <a:latin typeface="+mj-lt"/>
                <a:cs typeface="Courier"/>
              </a:rPr>
              <a:t>This assigns numbers from 0 to 50 to an array, </a:t>
            </a:r>
            <a:br>
              <a:rPr lang="en-US" dirty="0">
                <a:latin typeface="+mj-lt"/>
                <a:cs typeface="Courier"/>
              </a:rPr>
            </a:br>
            <a:r>
              <a:rPr lang="en-US" dirty="0">
                <a:latin typeface="+mj-lt"/>
                <a:cs typeface="Courier"/>
              </a:rPr>
              <a:t>#   so that $a[0] =0; $a[1] =1; $a[50] =50</a:t>
            </a:r>
          </a:p>
          <a:p>
            <a:pPr marL="457200" indent="-457200">
              <a:buFont typeface="Arial" pitchFamily="-105" charset="0"/>
              <a:buNone/>
              <a:defRPr/>
            </a:pPr>
            <a:r>
              <a:rPr lang="en-US" dirty="0"/>
              <a:t>3) Write </a:t>
            </a:r>
            <a:r>
              <a:rPr lang="en-US" dirty="0" err="1"/>
              <a:t>perl</a:t>
            </a:r>
            <a:r>
              <a:rPr lang="en-US" dirty="0"/>
              <a:t> scripts that add all numbers from 1 to 50.  Try to do this using at least two different control structures. </a:t>
            </a:r>
          </a:p>
          <a:p>
            <a:pPr marL="457200" indent="-457200">
              <a:buFont typeface="Arial" pitchFamily="-105" charset="0"/>
              <a:buNone/>
              <a:defRPr/>
            </a:pPr>
            <a:r>
              <a:rPr lang="en-US" dirty="0"/>
              <a:t>4) Create a program that reads in a sequence stored in a file handed to the program on the command line and determines GC content of a sequence. Use class3.pl as a starting point.</a:t>
            </a:r>
          </a:p>
          <a:p>
            <a:pPr marL="457200" indent="-457200">
              <a:buFont typeface="Arial" pitchFamily="-105" charset="0"/>
              <a:buNone/>
              <a:defRPr/>
            </a:pPr>
            <a:r>
              <a:rPr lang="en-US" dirty="0"/>
              <a:t/>
            </a:r>
            <a:br>
              <a:rPr lang="en-US" dirty="0"/>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610600" cy="5262979"/>
          </a:xfrm>
          <a:prstGeom prst="rect">
            <a:avLst/>
          </a:prstGeom>
        </p:spPr>
        <p:txBody>
          <a:bodyPr wrap="square">
            <a:spAutoFit/>
          </a:bodyPr>
          <a:lstStyle/>
          <a:p>
            <a:r>
              <a:rPr lang="en-US" dirty="0"/>
              <a:t>5</a:t>
            </a:r>
            <a:r>
              <a:rPr lang="en-US" dirty="0" smtClean="0"/>
              <a:t>)</a:t>
            </a:r>
          </a:p>
          <a:p>
            <a:r>
              <a:rPr lang="en-US" dirty="0" smtClean="0"/>
              <a:t>For </a:t>
            </a:r>
            <a:r>
              <a:rPr lang="en-US" dirty="0"/>
              <a:t>the following array declaration  </a:t>
            </a:r>
            <a:r>
              <a:rPr lang="en-US" dirty="0" smtClean="0"/>
              <a:t/>
            </a:r>
            <a:br>
              <a:rPr lang="en-US" dirty="0" smtClean="0"/>
            </a:br>
            <a:r>
              <a:rPr lang="en-US" dirty="0" smtClean="0"/>
              <a:t>@</a:t>
            </a:r>
            <a:r>
              <a:rPr lang="en-US" dirty="0" err="1"/>
              <a:t>myArray</a:t>
            </a:r>
            <a:r>
              <a:rPr lang="en-US" dirty="0"/>
              <a:t> = ('A', 'B', 'C', 'D', 'E'); </a:t>
            </a:r>
            <a:endParaRPr lang="en-US" dirty="0" smtClean="0"/>
          </a:p>
          <a:p>
            <a:r>
              <a:rPr lang="en-US" dirty="0" smtClean="0"/>
              <a:t>what </a:t>
            </a:r>
            <a:r>
              <a:rPr lang="en-US" dirty="0"/>
              <a:t>is the value of the following expressions:</a:t>
            </a:r>
            <a:br>
              <a:rPr lang="en-US" dirty="0"/>
            </a:br>
            <a:r>
              <a:rPr lang="en-US" sz="2000" dirty="0">
                <a:latin typeface="Courier" pitchFamily="-105" charset="0"/>
                <a:ea typeface="Courier" pitchFamily="-105" charset="0"/>
                <a:cs typeface="Courier" pitchFamily="-105" charset="0"/>
              </a:rPr>
              <a:t>$#</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 length(@</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[1] $n=@</a:t>
            </a:r>
            <a:r>
              <a:rPr lang="en-US" sz="2000" dirty="0" err="1">
                <a:latin typeface="Courier" pitchFamily="-105" charset="0"/>
                <a:ea typeface="Courier" pitchFamily="-105" charset="0"/>
                <a:cs typeface="Courier" pitchFamily="-105" charset="0"/>
              </a:rPr>
              <a:t>myArray</a:t>
            </a:r>
            <a:r>
              <a:rPr lang="en-US" sz="2000" dirty="0">
                <a:latin typeface="Courier" pitchFamily="-105" charset="0"/>
                <a:ea typeface="Courier" pitchFamily="-105" charset="0"/>
                <a:cs typeface="Courier" pitchFamily="-105" charset="0"/>
              </a:rPr>
              <a:t> reverse (@</a:t>
            </a:r>
            <a:r>
              <a:rPr lang="en-US" sz="2000" dirty="0" err="1">
                <a:latin typeface="Courier" pitchFamily="-105" charset="0"/>
                <a:ea typeface="Courier" pitchFamily="-105" charset="0"/>
                <a:cs typeface="Courier" pitchFamily="-105" charset="0"/>
              </a:rPr>
              <a:t>myArray</a:t>
            </a:r>
            <a:r>
              <a:rPr lang="en-US" sz="2000" dirty="0" smtClean="0"/>
              <a:t>)</a:t>
            </a:r>
          </a:p>
          <a:p>
            <a:endParaRPr lang="en-US" sz="2000" dirty="0" smtClean="0"/>
          </a:p>
          <a:p>
            <a:r>
              <a:rPr lang="en-US" dirty="0"/>
              <a:t>6)</a:t>
            </a:r>
          </a:p>
          <a:p>
            <a:r>
              <a:rPr lang="en-US" dirty="0" smtClean="0"/>
              <a:t>Create </a:t>
            </a:r>
            <a:r>
              <a:rPr lang="en-US" dirty="0"/>
              <a:t>a program that reads in a sequence stored in a file handed to the program on the command line and </a:t>
            </a:r>
            <a:r>
              <a:rPr lang="en-US" dirty="0" smtClean="0"/>
              <a:t>determines </a:t>
            </a:r>
            <a:r>
              <a:rPr lang="en-US" dirty="0"/>
              <a:t>GC content of a sequence. </a:t>
            </a:r>
          </a:p>
          <a:p>
            <a:r>
              <a:rPr lang="en-US" dirty="0" smtClean="0"/>
              <a:t>Details in class3.pl.  See the challenge!</a:t>
            </a:r>
            <a:endParaRPr lang="en-US" dirty="0"/>
          </a:p>
        </p:txBody>
      </p:sp>
    </p:spTree>
    <p:extLst>
      <p:ext uri="{BB962C8B-B14F-4D97-AF65-F5344CB8AC3E}">
        <p14:creationId xmlns:p14="http://schemas.microsoft.com/office/powerpoint/2010/main" val="415203245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609600"/>
            <a:ext cx="9144000" cy="1143000"/>
          </a:xfrm>
        </p:spPr>
        <p:txBody>
          <a:bodyPr/>
          <a:lstStyle/>
          <a:p>
            <a:pPr algn="l"/>
            <a:r>
              <a:rPr lang="en-US" sz="2800" dirty="0" smtClean="0"/>
              <a:t/>
            </a:r>
            <a:br>
              <a:rPr lang="en-US" sz="2800" dirty="0" smtClean="0"/>
            </a:br>
            <a:r>
              <a:rPr lang="en-US" sz="2800" dirty="0" smtClean="0"/>
              <a:t/>
            </a:r>
            <a:br>
              <a:rPr lang="en-US" sz="2800" dirty="0" smtClean="0"/>
            </a:br>
            <a:r>
              <a:rPr lang="en-US" sz="2800" dirty="0" smtClean="0"/>
              <a:t>Go through </a:t>
            </a:r>
            <a:r>
              <a:rPr lang="en-US" sz="2800" dirty="0" smtClean="0">
                <a:hlinkClick r:id="rId2"/>
              </a:rPr>
              <a:t>class3.pl </a:t>
            </a:r>
            <a:r>
              <a:rPr lang="en-US" sz="2800" dirty="0" smtClean="0"/>
              <a:t>script.</a:t>
            </a:r>
            <a:br>
              <a:rPr lang="en-US" sz="2800" dirty="0" smtClean="0"/>
            </a:br>
            <a:r>
              <a:rPr lang="en-US" sz="2800" dirty="0" smtClean="0"/>
              <a:t/>
            </a:r>
            <a:br>
              <a:rPr lang="en-US" sz="2800" dirty="0" smtClean="0"/>
            </a:br>
            <a:endParaRPr lang="en-US" sz="2800" dirty="0" smtClean="0"/>
          </a:p>
        </p:txBody>
      </p:sp>
      <p:sp>
        <p:nvSpPr>
          <p:cNvPr id="2" name="TextBox 1"/>
          <p:cNvSpPr txBox="1"/>
          <p:nvPr/>
        </p:nvSpPr>
        <p:spPr>
          <a:xfrm>
            <a:off x="228600" y="2209800"/>
            <a:ext cx="6379571" cy="1569660"/>
          </a:xfrm>
          <a:prstGeom prst="rect">
            <a:avLst/>
          </a:prstGeom>
          <a:noFill/>
        </p:spPr>
        <p:txBody>
          <a:bodyPr wrap="none" rtlCol="0">
            <a:spAutoFit/>
          </a:bodyPr>
          <a:lstStyle/>
          <a:p>
            <a:r>
              <a:rPr lang="en-US" dirty="0" smtClean="0"/>
              <a:t>Coding sequences example:</a:t>
            </a:r>
          </a:p>
          <a:p>
            <a:r>
              <a:rPr lang="en-US" dirty="0">
                <a:hlinkClick r:id="rId3"/>
              </a:rPr>
              <a:t>http://www.ncbi.nlm.nih.gov/protein/</a:t>
            </a:r>
            <a:r>
              <a:rPr lang="en-US" dirty="0" smtClean="0">
                <a:hlinkClick r:id="rId3"/>
              </a:rPr>
              <a:t>AEE95833.1</a:t>
            </a:r>
            <a:endParaRPr lang="en-US" dirty="0" smtClean="0"/>
          </a:p>
          <a:p>
            <a:r>
              <a:rPr lang="en-US" dirty="0" smtClean="0"/>
              <a:t>Ctrl click open CDS in new window.</a:t>
            </a:r>
          </a:p>
          <a:p>
            <a:endParaRPr lang="en-US" dirty="0"/>
          </a:p>
        </p:txBody>
      </p:sp>
      <p:sp>
        <p:nvSpPr>
          <p:cNvPr id="3" name="TextBox 2"/>
          <p:cNvSpPr txBox="1"/>
          <p:nvPr/>
        </p:nvSpPr>
        <p:spPr>
          <a:xfrm>
            <a:off x="304800" y="4191000"/>
            <a:ext cx="4586562" cy="830997"/>
          </a:xfrm>
          <a:prstGeom prst="rect">
            <a:avLst/>
          </a:prstGeom>
          <a:noFill/>
        </p:spPr>
        <p:txBody>
          <a:bodyPr wrap="none" rtlCol="0">
            <a:spAutoFit/>
          </a:bodyPr>
          <a:lstStyle/>
          <a:p>
            <a:r>
              <a:rPr lang="en-US" dirty="0" smtClean="0"/>
              <a:t>If time do </a:t>
            </a:r>
          </a:p>
          <a:p>
            <a:r>
              <a:rPr lang="en-US" dirty="0" err="1" smtClean="0"/>
              <a:t>chomp_example.pl</a:t>
            </a:r>
            <a:r>
              <a:rPr lang="en-US" smtClean="0"/>
              <a:t>  </a:t>
            </a:r>
            <a:r>
              <a:rPr lang="en-US" dirty="0" smtClean="0"/>
              <a:t>(also in scripts)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40121" y="257026"/>
            <a:ext cx="5913196" cy="4292717"/>
          </a:xfrm>
          <a:prstGeom prst="rect">
            <a:avLst/>
          </a:prstGeom>
        </p:spPr>
      </p:pic>
      <p:sp>
        <p:nvSpPr>
          <p:cNvPr id="5" name="Title 4"/>
          <p:cNvSpPr>
            <a:spLocks noGrp="1"/>
          </p:cNvSpPr>
          <p:nvPr>
            <p:ph type="title"/>
          </p:nvPr>
        </p:nvSpPr>
        <p:spPr>
          <a:xfrm>
            <a:off x="457200" y="274644"/>
            <a:ext cx="8229600" cy="323009"/>
          </a:xfrm>
        </p:spPr>
        <p:txBody>
          <a:bodyPr>
            <a:normAutofit fontScale="90000"/>
          </a:bodyPr>
          <a:lstStyle/>
          <a:p>
            <a:pPr algn="l"/>
            <a:r>
              <a:rPr lang="en-US" dirty="0" smtClean="0"/>
              <a:t>Examples</a:t>
            </a:r>
            <a:endParaRPr lang="en-US" dirty="0"/>
          </a:p>
        </p:txBody>
      </p:sp>
      <p:sp>
        <p:nvSpPr>
          <p:cNvPr id="6" name="TextBox 5"/>
          <p:cNvSpPr txBox="1"/>
          <p:nvPr/>
        </p:nvSpPr>
        <p:spPr>
          <a:xfrm>
            <a:off x="1647154" y="4347886"/>
            <a:ext cx="7365295" cy="1560128"/>
          </a:xfrm>
          <a:prstGeom prst="rect">
            <a:avLst/>
          </a:prstGeom>
          <a:noFill/>
        </p:spPr>
        <p:txBody>
          <a:bodyPr wrap="none" lIns="82003" tIns="41000" rIns="82003" bIns="41000" rtlCol="0">
            <a:spAutoFit/>
          </a:bodyPr>
          <a:lstStyle/>
          <a:p>
            <a:r>
              <a:rPr lang="en-US" dirty="0" smtClean="0"/>
              <a:t>B1 is an ortholog to C1 </a:t>
            </a:r>
            <a:r>
              <a:rPr lang="en-US" dirty="0" smtClean="0">
                <a:solidFill>
                  <a:srgbClr val="0D60F7"/>
                </a:solidFill>
              </a:rPr>
              <a:t>and to A1</a:t>
            </a:r>
          </a:p>
          <a:p>
            <a:r>
              <a:rPr lang="en-US" dirty="0" smtClean="0"/>
              <a:t>C2 is a </a:t>
            </a:r>
            <a:r>
              <a:rPr lang="en-US" dirty="0" err="1" smtClean="0"/>
              <a:t>paralog</a:t>
            </a:r>
            <a:r>
              <a:rPr lang="en-US" dirty="0" smtClean="0"/>
              <a:t> to C3 and to B1; </a:t>
            </a:r>
          </a:p>
          <a:p>
            <a:r>
              <a:rPr lang="en-US" dirty="0" smtClean="0"/>
              <a:t>BUT</a:t>
            </a:r>
          </a:p>
          <a:p>
            <a:r>
              <a:rPr lang="en-US" dirty="0" smtClean="0">
                <a:solidFill>
                  <a:srgbClr val="0D60F7"/>
                </a:solidFill>
              </a:rPr>
              <a:t>A1 is an ortholog to both B1, B2,and to C1, C2, and C3</a:t>
            </a:r>
            <a:endParaRPr lang="en-US" dirty="0">
              <a:solidFill>
                <a:srgbClr val="0D60F7"/>
              </a:solidFill>
            </a:endParaRPr>
          </a:p>
        </p:txBody>
      </p:sp>
      <p:sp>
        <p:nvSpPr>
          <p:cNvPr id="7" name="TextBox 6"/>
          <p:cNvSpPr txBox="1"/>
          <p:nvPr/>
        </p:nvSpPr>
        <p:spPr>
          <a:xfrm>
            <a:off x="1" y="5976470"/>
            <a:ext cx="9144000" cy="821465"/>
          </a:xfrm>
          <a:prstGeom prst="rect">
            <a:avLst/>
          </a:prstGeom>
          <a:noFill/>
        </p:spPr>
        <p:txBody>
          <a:bodyPr wrap="square" lIns="82003" tIns="41000" rIns="82003" bIns="41000" rtlCol="0">
            <a:spAutoFit/>
          </a:bodyPr>
          <a:lstStyle/>
          <a:p>
            <a:r>
              <a:rPr lang="en-US" b="0" dirty="0" smtClean="0"/>
              <a:t>From:  Walter Fitch (2000): </a:t>
            </a:r>
            <a:r>
              <a:rPr lang="en-US" b="0" i="1" dirty="0" smtClean="0"/>
              <a:t>Homology: a personal view on some of the problems</a:t>
            </a:r>
            <a:r>
              <a:rPr lang="en-US" b="0" dirty="0" smtClean="0"/>
              <a:t>, TIG 16 (5) 227-231</a:t>
            </a:r>
            <a:endParaRPr lang="en-US" b="0" dirty="0" smtClean="0">
              <a:solidFill>
                <a:srgbClr val="000000"/>
              </a:solidFill>
            </a:endParaRPr>
          </a:p>
        </p:txBody>
      </p:sp>
    </p:spTree>
    <p:extLst>
      <p:ext uri="{BB962C8B-B14F-4D97-AF65-F5344CB8AC3E}">
        <p14:creationId xmlns:p14="http://schemas.microsoft.com/office/powerpoint/2010/main" val="17064177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1131888" y="490538"/>
            <a:ext cx="6908800" cy="635000"/>
          </a:xfrm>
          <a:prstGeom prst="rect">
            <a:avLst/>
          </a:prstGeom>
          <a:noFill/>
          <a:ln w="9525">
            <a:noFill/>
            <a:miter lim="800000"/>
            <a:headEnd/>
            <a:tailEnd/>
          </a:ln>
        </p:spPr>
        <p:txBody>
          <a:bodyPr anchor="ctr">
            <a:prstTxWarp prst="textNoShape">
              <a:avLst/>
            </a:prstTxWarp>
          </a:bodyPr>
          <a:lstStyle/>
          <a:p>
            <a:pPr algn="ctr"/>
            <a:r>
              <a:rPr lang="en-GB">
                <a:solidFill>
                  <a:srgbClr val="003366"/>
                </a:solidFill>
                <a:latin typeface="Arial" charset="0"/>
              </a:rPr>
              <a:t>Uses of Blast in bioinformatics</a:t>
            </a:r>
            <a:endParaRPr lang="en-GB" sz="4400" b="0">
              <a:solidFill>
                <a:srgbClr val="FF0000"/>
              </a:solidFill>
            </a:endParaRPr>
          </a:p>
        </p:txBody>
      </p:sp>
      <p:sp>
        <p:nvSpPr>
          <p:cNvPr id="82947" name="Text Box 3"/>
          <p:cNvSpPr txBox="1">
            <a:spLocks noChangeArrowheads="1"/>
          </p:cNvSpPr>
          <p:nvPr/>
        </p:nvSpPr>
        <p:spPr bwMode="auto">
          <a:xfrm>
            <a:off x="773113" y="1836738"/>
            <a:ext cx="7613650" cy="1190625"/>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The Blast web tool at NCBI is limited:</a:t>
            </a:r>
          </a:p>
          <a:p>
            <a:pPr eaLnBrk="0" hangingPunct="0">
              <a:buFontTx/>
              <a:buChar char="•"/>
            </a:pPr>
            <a:r>
              <a:rPr lang="en-US" sz="1800" b="0">
                <a:solidFill>
                  <a:srgbClr val="000000"/>
                </a:solidFill>
                <a:latin typeface="Arial" charset="0"/>
              </a:rPr>
              <a:t>  custom and multiple databases are not available</a:t>
            </a:r>
          </a:p>
          <a:p>
            <a:pPr eaLnBrk="0" hangingPunct="0">
              <a:buFontTx/>
              <a:buChar char="•"/>
            </a:pPr>
            <a:r>
              <a:rPr lang="en-US" sz="1800" b="0">
                <a:solidFill>
                  <a:srgbClr val="000000"/>
                </a:solidFill>
                <a:latin typeface="Arial" charset="0"/>
              </a:rPr>
              <a:t>  tBlastN (gene prediction) not available</a:t>
            </a:r>
          </a:p>
          <a:p>
            <a:pPr eaLnBrk="0" hangingPunct="0">
              <a:buFontTx/>
              <a:buChar char="•"/>
            </a:pPr>
            <a:r>
              <a:rPr lang="en-US" sz="1800" b="0">
                <a:solidFill>
                  <a:srgbClr val="000000"/>
                </a:solidFill>
                <a:latin typeface="Arial" charset="0"/>
              </a:rPr>
              <a:t>  “time-out” before long searches are completed</a:t>
            </a:r>
            <a:endParaRPr lang="en-US" b="0">
              <a:solidFill>
                <a:srgbClr val="000000"/>
              </a:solidFill>
            </a:endParaRPr>
          </a:p>
        </p:txBody>
      </p:sp>
      <p:sp>
        <p:nvSpPr>
          <p:cNvPr id="82948" name="Text Box 4"/>
          <p:cNvSpPr txBox="1">
            <a:spLocks noChangeArrowheads="1"/>
          </p:cNvSpPr>
          <p:nvPr/>
        </p:nvSpPr>
        <p:spPr bwMode="auto">
          <a:xfrm>
            <a:off x="701675" y="5387975"/>
            <a:ext cx="7612063"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Also: The command-line allows the user to run commands repeatedly</a:t>
            </a:r>
            <a:endParaRPr lang="en-US" b="0">
              <a:solidFill>
                <a:srgbClr val="000000"/>
              </a:solidFill>
            </a:endParaRPr>
          </a:p>
        </p:txBody>
      </p:sp>
      <p:sp>
        <p:nvSpPr>
          <p:cNvPr id="82949" name="Text Box 5"/>
          <p:cNvSpPr txBox="1">
            <a:spLocks noChangeArrowheads="1"/>
          </p:cNvSpPr>
          <p:nvPr/>
        </p:nvSpPr>
        <p:spPr bwMode="auto">
          <a:xfrm>
            <a:off x="717550" y="3676650"/>
            <a:ext cx="7613650" cy="1190625"/>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What if researcher wants to use tBlastN to find all olfactory receptors in the mosquito? Or, if you want to check the presence of a (pseudo)gene in a preliminary genome assembly?</a:t>
            </a:r>
          </a:p>
          <a:p>
            <a:pPr eaLnBrk="0" hangingPunct="0"/>
            <a:r>
              <a:rPr lang="en-US" sz="1800" b="0">
                <a:solidFill>
                  <a:srgbClr val="000000"/>
                </a:solidFill>
                <a:latin typeface="Arial" charset="0"/>
              </a:rPr>
              <a:t>Answer:  Use Blast from command-line</a:t>
            </a:r>
            <a:endParaRPr lang="en-US" b="0">
              <a:solidFill>
                <a:srgbClr val="000000"/>
              </a:solidFill>
            </a:endParaRPr>
          </a:p>
        </p:txBody>
      </p:sp>
      <p:sp>
        <p:nvSpPr>
          <p:cNvPr id="82950" name="Text Box 6"/>
          <p:cNvSpPr txBox="1">
            <a:spLocks noChangeArrowheads="1"/>
          </p:cNvSpPr>
          <p:nvPr/>
        </p:nvSpPr>
        <p:spPr bwMode="auto">
          <a:xfrm rot="-5400000">
            <a:off x="-697706" y="5785644"/>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extLst>
      <p:ext uri="{BB962C8B-B14F-4D97-AF65-F5344CB8AC3E}">
        <p14:creationId xmlns:p14="http://schemas.microsoft.com/office/powerpoint/2010/main" val="23803379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117600" y="304800"/>
            <a:ext cx="6908800" cy="635000"/>
          </a:xfrm>
          <a:prstGeom prst="rect">
            <a:avLst/>
          </a:prstGeom>
          <a:noFill/>
          <a:ln w="9525">
            <a:noFill/>
            <a:miter lim="800000"/>
            <a:headEnd/>
            <a:tailEnd/>
          </a:ln>
        </p:spPr>
        <p:txBody>
          <a:bodyPr anchor="ctr">
            <a:prstTxWarp prst="textNoShape">
              <a:avLst/>
            </a:prstTxWarp>
          </a:bodyPr>
          <a:lstStyle/>
          <a:p>
            <a:pPr algn="ctr"/>
            <a:r>
              <a:rPr lang="en-GB">
                <a:solidFill>
                  <a:srgbClr val="003366"/>
                </a:solidFill>
                <a:latin typeface="Arial" charset="0"/>
              </a:rPr>
              <a:t>Types of Blast searching</a:t>
            </a:r>
            <a:endParaRPr lang="en-GB" sz="4400" b="0">
              <a:solidFill>
                <a:srgbClr val="FF0000"/>
              </a:solidFill>
            </a:endParaRPr>
          </a:p>
        </p:txBody>
      </p:sp>
      <p:sp>
        <p:nvSpPr>
          <p:cNvPr id="84995" name="Rectangle 3"/>
          <p:cNvSpPr>
            <a:spLocks noChangeArrowheads="1"/>
          </p:cNvSpPr>
          <p:nvPr/>
        </p:nvSpPr>
        <p:spPr bwMode="auto">
          <a:xfrm>
            <a:off x="1117600" y="1447800"/>
            <a:ext cx="6908800" cy="4246563"/>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GB" sz="1800" b="0">
                <a:solidFill>
                  <a:srgbClr val="000000"/>
                </a:solidFill>
                <a:latin typeface="Arial" charset="0"/>
              </a:rPr>
              <a:t>blastp compares an amino acid query sequence against a protein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blastn compares a nucleotide query sequence against a nucleotide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blastx compares the six-frame conceptual protein translation products of a nucleotide query sequence against a protein sequence database</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tblastn compares a protein query sequence against a nucleotide sequence database translated in six reading frames</a:t>
            </a:r>
          </a:p>
          <a:p>
            <a:pPr marL="342900" indent="-342900">
              <a:lnSpc>
                <a:spcPct val="90000"/>
              </a:lnSpc>
              <a:spcBef>
                <a:spcPct val="20000"/>
              </a:spcBef>
              <a:buFontTx/>
              <a:buChar char="•"/>
            </a:pPr>
            <a:endParaRPr lang="en-GB" sz="1800" b="0">
              <a:solidFill>
                <a:srgbClr val="000000"/>
              </a:solidFill>
              <a:latin typeface="Arial" charset="0"/>
            </a:endParaRPr>
          </a:p>
          <a:p>
            <a:pPr marL="342900" indent="-342900">
              <a:lnSpc>
                <a:spcPct val="90000"/>
              </a:lnSpc>
              <a:spcBef>
                <a:spcPct val="20000"/>
              </a:spcBef>
              <a:buFontTx/>
              <a:buChar char="•"/>
            </a:pPr>
            <a:r>
              <a:rPr lang="en-GB" sz="1800" b="0">
                <a:solidFill>
                  <a:srgbClr val="000000"/>
                </a:solidFill>
                <a:latin typeface="Arial" charset="0"/>
              </a:rPr>
              <a:t>tblastx compares the six-frame translations of a nucleotide query sequence against the six-frame translations of a nucleotide sequence database. </a:t>
            </a:r>
          </a:p>
        </p:txBody>
      </p:sp>
      <p:sp>
        <p:nvSpPr>
          <p:cNvPr id="84996" name="Text Box 4"/>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
        <p:nvSpPr>
          <p:cNvPr id="84997" name="Rectangle 5"/>
          <p:cNvSpPr>
            <a:spLocks noChangeArrowheads="1"/>
          </p:cNvSpPr>
          <p:nvPr/>
        </p:nvSpPr>
        <p:spPr bwMode="auto">
          <a:xfrm>
            <a:off x="-165100" y="4705350"/>
            <a:ext cx="184150" cy="457200"/>
          </a:xfrm>
          <a:prstGeom prst="rect">
            <a:avLst/>
          </a:prstGeom>
          <a:noFill/>
          <a:ln w="9525">
            <a:noFill/>
            <a:miter lim="800000"/>
            <a:headEnd/>
            <a:tailEnd/>
          </a:ln>
        </p:spPr>
        <p:txBody>
          <a:bodyPr wrap="none">
            <a:prstTxWarp prst="textNoShape">
              <a:avLst/>
            </a:prstTxWarp>
            <a:spAutoFit/>
          </a:bodyPr>
          <a:lstStyle/>
          <a:p>
            <a:endParaRPr lang="en-US">
              <a:solidFill>
                <a:srgbClr val="000000"/>
              </a:solidFill>
            </a:endParaRPr>
          </a:p>
        </p:txBody>
      </p:sp>
    </p:spTree>
    <p:extLst>
      <p:ext uri="{BB962C8B-B14F-4D97-AF65-F5344CB8AC3E}">
        <p14:creationId xmlns:p14="http://schemas.microsoft.com/office/powerpoint/2010/main" val="30253422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3"/>
          <a:srcRect/>
          <a:stretch>
            <a:fillRect/>
          </a:stretch>
        </p:blipFill>
        <p:spPr bwMode="auto">
          <a:xfrm>
            <a:off x="2700338" y="1128713"/>
            <a:ext cx="5602287" cy="5318125"/>
          </a:xfrm>
          <a:prstGeom prst="rect">
            <a:avLst/>
          </a:prstGeom>
          <a:noFill/>
          <a:ln w="9525">
            <a:noFill/>
            <a:miter lim="800000"/>
            <a:headEnd/>
            <a:tailEnd/>
          </a:ln>
        </p:spPr>
      </p:pic>
      <p:sp>
        <p:nvSpPr>
          <p:cNvPr id="87043" name="Text Box 3"/>
          <p:cNvSpPr txBox="1">
            <a:spLocks noChangeArrowheads="1"/>
          </p:cNvSpPr>
          <p:nvPr/>
        </p:nvSpPr>
        <p:spPr bwMode="auto">
          <a:xfrm>
            <a:off x="334963" y="404813"/>
            <a:ext cx="8539162"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Routine BlastP search</a:t>
            </a:r>
            <a:endParaRPr lang="en-US" sz="2200">
              <a:solidFill>
                <a:srgbClr val="003366"/>
              </a:solidFill>
              <a:latin typeface="Arial" charset="0"/>
            </a:endParaRPr>
          </a:p>
        </p:txBody>
      </p:sp>
      <p:sp>
        <p:nvSpPr>
          <p:cNvPr id="87044" name="Line 4"/>
          <p:cNvSpPr>
            <a:spLocks noChangeShapeType="1"/>
          </p:cNvSpPr>
          <p:nvPr/>
        </p:nvSpPr>
        <p:spPr bwMode="auto">
          <a:xfrm>
            <a:off x="1766888" y="1793875"/>
            <a:ext cx="1752600" cy="1431925"/>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5" name="Text Box 5"/>
          <p:cNvSpPr txBox="1">
            <a:spLocks noChangeArrowheads="1"/>
          </p:cNvSpPr>
          <p:nvPr/>
        </p:nvSpPr>
        <p:spPr bwMode="auto">
          <a:xfrm>
            <a:off x="214313" y="1374775"/>
            <a:ext cx="2220912" cy="915988"/>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FASTA formatted text</a:t>
            </a:r>
          </a:p>
          <a:p>
            <a:pPr eaLnBrk="0" hangingPunct="0"/>
            <a:r>
              <a:rPr lang="en-US" sz="1800" b="0">
                <a:solidFill>
                  <a:srgbClr val="000000"/>
                </a:solidFill>
                <a:latin typeface="Arial" charset="0"/>
              </a:rPr>
              <a:t>or Genbank ID#</a:t>
            </a:r>
            <a:endParaRPr lang="en-US" b="0">
              <a:solidFill>
                <a:srgbClr val="000000"/>
              </a:solidFill>
            </a:endParaRPr>
          </a:p>
        </p:txBody>
      </p:sp>
      <p:sp>
        <p:nvSpPr>
          <p:cNvPr id="87046" name="Line 6"/>
          <p:cNvSpPr>
            <a:spLocks noChangeShapeType="1"/>
          </p:cNvSpPr>
          <p:nvPr/>
        </p:nvSpPr>
        <p:spPr bwMode="auto">
          <a:xfrm>
            <a:off x="1719263" y="3575050"/>
            <a:ext cx="1871662" cy="78898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7" name="Text Box 7"/>
          <p:cNvSpPr txBox="1">
            <a:spLocks noChangeArrowheads="1"/>
          </p:cNvSpPr>
          <p:nvPr/>
        </p:nvSpPr>
        <p:spPr bwMode="auto">
          <a:xfrm>
            <a:off x="261938" y="3232150"/>
            <a:ext cx="1811337"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Protein database</a:t>
            </a:r>
            <a:endParaRPr lang="en-US" b="0">
              <a:solidFill>
                <a:srgbClr val="000000"/>
              </a:solidFill>
            </a:endParaRPr>
          </a:p>
        </p:txBody>
      </p:sp>
      <p:sp>
        <p:nvSpPr>
          <p:cNvPr id="87048" name="Line 8"/>
          <p:cNvSpPr>
            <a:spLocks noChangeShapeType="1"/>
          </p:cNvSpPr>
          <p:nvPr/>
        </p:nvSpPr>
        <p:spPr bwMode="auto">
          <a:xfrm>
            <a:off x="1720850" y="4757738"/>
            <a:ext cx="1873250" cy="192087"/>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7049" name="Text Box 9"/>
          <p:cNvSpPr txBox="1">
            <a:spLocks noChangeArrowheads="1"/>
          </p:cNvSpPr>
          <p:nvPr/>
        </p:nvSpPr>
        <p:spPr bwMode="auto">
          <a:xfrm>
            <a:off x="982663" y="4522788"/>
            <a:ext cx="879475" cy="366712"/>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Run</a:t>
            </a:r>
            <a:endParaRPr lang="en-US" b="0">
              <a:solidFill>
                <a:srgbClr val="000000"/>
              </a:solidFill>
            </a:endParaRPr>
          </a:p>
        </p:txBody>
      </p:sp>
      <p:sp>
        <p:nvSpPr>
          <p:cNvPr id="87050" name="Text Box 10"/>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extLst>
      <p:ext uri="{BB962C8B-B14F-4D97-AF65-F5344CB8AC3E}">
        <p14:creationId xmlns:p14="http://schemas.microsoft.com/office/powerpoint/2010/main" val="19328432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3"/>
          <a:srcRect/>
          <a:stretch>
            <a:fillRect/>
          </a:stretch>
        </p:blipFill>
        <p:spPr bwMode="auto">
          <a:xfrm>
            <a:off x="2740025" y="1174750"/>
            <a:ext cx="5602288" cy="5318125"/>
          </a:xfrm>
          <a:prstGeom prst="rect">
            <a:avLst/>
          </a:prstGeom>
          <a:noFill/>
          <a:ln w="9525">
            <a:noFill/>
            <a:miter lim="800000"/>
            <a:headEnd/>
            <a:tailEnd/>
          </a:ln>
        </p:spPr>
      </p:pic>
      <p:sp>
        <p:nvSpPr>
          <p:cNvPr id="89091" name="Line 3"/>
          <p:cNvSpPr>
            <a:spLocks noChangeShapeType="1"/>
          </p:cNvSpPr>
          <p:nvPr/>
        </p:nvSpPr>
        <p:spPr bwMode="auto">
          <a:xfrm>
            <a:off x="2571750" y="2027238"/>
            <a:ext cx="2670175" cy="385762"/>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2" name="Text Box 4"/>
          <p:cNvSpPr txBox="1">
            <a:spLocks noChangeArrowheads="1"/>
          </p:cNvSpPr>
          <p:nvPr/>
        </p:nvSpPr>
        <p:spPr bwMode="auto">
          <a:xfrm>
            <a:off x="228600" y="1752600"/>
            <a:ext cx="2611438"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Restrict by taxonomic </a:t>
            </a:r>
          </a:p>
          <a:p>
            <a:pPr eaLnBrk="0" hangingPunct="0"/>
            <a:r>
              <a:rPr lang="en-US" sz="1800" b="0">
                <a:solidFill>
                  <a:srgbClr val="000000"/>
                </a:solidFill>
                <a:latin typeface="Arial" charset="0"/>
              </a:rPr>
              <a:t>group</a:t>
            </a:r>
            <a:endParaRPr lang="en-US" b="0">
              <a:solidFill>
                <a:srgbClr val="000000"/>
              </a:solidFill>
            </a:endParaRPr>
          </a:p>
        </p:txBody>
      </p:sp>
      <p:sp>
        <p:nvSpPr>
          <p:cNvPr id="89093" name="Line 5"/>
          <p:cNvSpPr>
            <a:spLocks noChangeShapeType="1"/>
          </p:cNvSpPr>
          <p:nvPr/>
        </p:nvSpPr>
        <p:spPr bwMode="auto">
          <a:xfrm>
            <a:off x="2433638" y="3033713"/>
            <a:ext cx="671512" cy="188912"/>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4" name="Text Box 6"/>
          <p:cNvSpPr txBox="1">
            <a:spLocks noChangeArrowheads="1"/>
          </p:cNvSpPr>
          <p:nvPr/>
        </p:nvSpPr>
        <p:spPr bwMode="auto">
          <a:xfrm>
            <a:off x="0" y="2667000"/>
            <a:ext cx="2590800"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Filter repetitive regions</a:t>
            </a:r>
            <a:endParaRPr lang="en-US" b="0">
              <a:solidFill>
                <a:srgbClr val="000000"/>
              </a:solidFill>
            </a:endParaRPr>
          </a:p>
        </p:txBody>
      </p:sp>
      <p:sp>
        <p:nvSpPr>
          <p:cNvPr id="89095" name="Line 7"/>
          <p:cNvSpPr>
            <a:spLocks noChangeShapeType="1"/>
          </p:cNvSpPr>
          <p:nvPr/>
        </p:nvSpPr>
        <p:spPr bwMode="auto">
          <a:xfrm>
            <a:off x="2133600" y="3505200"/>
            <a:ext cx="1168400" cy="6508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6" name="Text Box 8"/>
          <p:cNvSpPr txBox="1">
            <a:spLocks noChangeArrowheads="1"/>
          </p:cNvSpPr>
          <p:nvPr/>
        </p:nvSpPr>
        <p:spPr bwMode="auto">
          <a:xfrm>
            <a:off x="152400" y="3276600"/>
            <a:ext cx="2219325" cy="366713"/>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Statistical cut-off</a:t>
            </a:r>
            <a:endParaRPr lang="en-US" b="0">
              <a:solidFill>
                <a:srgbClr val="000000"/>
              </a:solidFill>
            </a:endParaRPr>
          </a:p>
        </p:txBody>
      </p:sp>
      <p:sp>
        <p:nvSpPr>
          <p:cNvPr id="89097" name="Line 9"/>
          <p:cNvSpPr>
            <a:spLocks noChangeShapeType="1"/>
          </p:cNvSpPr>
          <p:nvPr/>
        </p:nvSpPr>
        <p:spPr bwMode="auto">
          <a:xfrm flipV="1">
            <a:off x="2203450" y="4276725"/>
            <a:ext cx="1101725" cy="211138"/>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
        <p:nvSpPr>
          <p:cNvPr id="89098" name="Text Box 10"/>
          <p:cNvSpPr txBox="1">
            <a:spLocks noChangeArrowheads="1"/>
          </p:cNvSpPr>
          <p:nvPr/>
        </p:nvSpPr>
        <p:spPr bwMode="auto">
          <a:xfrm>
            <a:off x="447675" y="4319588"/>
            <a:ext cx="1838325"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Similarity matrix (cost of gaps)</a:t>
            </a:r>
            <a:endParaRPr lang="en-US" b="0">
              <a:solidFill>
                <a:srgbClr val="000000"/>
              </a:solidFill>
            </a:endParaRPr>
          </a:p>
        </p:txBody>
      </p:sp>
      <p:sp>
        <p:nvSpPr>
          <p:cNvPr id="89099" name="Text Box 11"/>
          <p:cNvSpPr txBox="1">
            <a:spLocks noChangeArrowheads="1"/>
          </p:cNvSpPr>
          <p:nvPr/>
        </p:nvSpPr>
        <p:spPr bwMode="auto">
          <a:xfrm>
            <a:off x="334963" y="404813"/>
            <a:ext cx="8539162"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BlastP parameters</a:t>
            </a:r>
            <a:endParaRPr lang="en-US" sz="2200">
              <a:solidFill>
                <a:srgbClr val="003366"/>
              </a:solidFill>
              <a:latin typeface="Arial" charset="0"/>
            </a:endParaRPr>
          </a:p>
        </p:txBody>
      </p:sp>
      <p:sp>
        <p:nvSpPr>
          <p:cNvPr id="89100" name="Text Box 12"/>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
        <p:nvSpPr>
          <p:cNvPr id="89101" name="Text Box 13"/>
          <p:cNvSpPr txBox="1">
            <a:spLocks noChangeArrowheads="1"/>
          </p:cNvSpPr>
          <p:nvPr/>
        </p:nvSpPr>
        <p:spPr bwMode="auto">
          <a:xfrm>
            <a:off x="152400" y="3657600"/>
            <a:ext cx="2219325" cy="641350"/>
          </a:xfrm>
          <a:prstGeom prst="rect">
            <a:avLst/>
          </a:prstGeom>
          <a:noFill/>
          <a:ln w="9525">
            <a:noFill/>
            <a:miter lim="800000"/>
            <a:headEnd/>
            <a:tailEnd/>
          </a:ln>
        </p:spPr>
        <p:txBody>
          <a:bodyPr>
            <a:prstTxWarp prst="textNoShape">
              <a:avLst/>
            </a:prstTxWarp>
            <a:spAutoFit/>
          </a:bodyPr>
          <a:lstStyle/>
          <a:p>
            <a:pPr eaLnBrk="0" hangingPunct="0"/>
            <a:r>
              <a:rPr lang="en-US" sz="1800" b="0">
                <a:solidFill>
                  <a:srgbClr val="000000"/>
                </a:solidFill>
                <a:latin typeface="Arial" charset="0"/>
              </a:rPr>
              <a:t>Size of words in look-up table</a:t>
            </a:r>
            <a:endParaRPr lang="en-US" b="0">
              <a:solidFill>
                <a:srgbClr val="000000"/>
              </a:solidFill>
            </a:endParaRPr>
          </a:p>
        </p:txBody>
      </p:sp>
      <p:sp>
        <p:nvSpPr>
          <p:cNvPr id="89102" name="Line 14"/>
          <p:cNvSpPr>
            <a:spLocks noChangeShapeType="1"/>
          </p:cNvSpPr>
          <p:nvPr/>
        </p:nvSpPr>
        <p:spPr bwMode="auto">
          <a:xfrm>
            <a:off x="2133600" y="3886200"/>
            <a:ext cx="1052513" cy="36513"/>
          </a:xfrm>
          <a:prstGeom prst="line">
            <a:avLst/>
          </a:prstGeom>
          <a:noFill/>
          <a:ln w="25400">
            <a:solidFill>
              <a:schemeClr val="tx1"/>
            </a:solidFill>
            <a:round/>
            <a:headEnd/>
            <a:tailEnd type="arrow" w="med" len="me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9017024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01625" y="304800"/>
            <a:ext cx="8539163" cy="457200"/>
          </a:xfrm>
          <a:prstGeom prst="rect">
            <a:avLst/>
          </a:prstGeom>
          <a:noFill/>
          <a:ln w="9525">
            <a:noFill/>
            <a:miter lim="800000"/>
            <a:headEnd/>
            <a:tailEnd/>
          </a:ln>
        </p:spPr>
        <p:txBody>
          <a:bodyPr>
            <a:prstTxWarp prst="textNoShape">
              <a:avLst/>
            </a:prstTxWarp>
            <a:spAutoFit/>
          </a:bodyPr>
          <a:lstStyle/>
          <a:p>
            <a:pPr algn="ctr" eaLnBrk="0" hangingPunct="0"/>
            <a:r>
              <a:rPr lang="en-US">
                <a:solidFill>
                  <a:srgbClr val="003366"/>
                </a:solidFill>
                <a:latin typeface="Arial" charset="0"/>
              </a:rPr>
              <a:t>Establishing a significant “hit”</a:t>
            </a:r>
            <a:endParaRPr lang="en-US" sz="2200">
              <a:solidFill>
                <a:srgbClr val="003366"/>
              </a:solidFill>
              <a:latin typeface="Arial" charset="0"/>
            </a:endParaRPr>
          </a:p>
        </p:txBody>
      </p:sp>
      <p:sp>
        <p:nvSpPr>
          <p:cNvPr id="91139" name="Text Box 3"/>
          <p:cNvSpPr txBox="1">
            <a:spLocks noChangeArrowheads="1"/>
          </p:cNvSpPr>
          <p:nvPr/>
        </p:nvSpPr>
        <p:spPr bwMode="auto">
          <a:xfrm>
            <a:off x="685800" y="2286000"/>
            <a:ext cx="8048625" cy="3937000"/>
          </a:xfrm>
          <a:prstGeom prst="rect">
            <a:avLst/>
          </a:prstGeom>
          <a:noFill/>
          <a:ln w="9525">
            <a:noFill/>
            <a:miter lim="800000"/>
            <a:headEnd/>
            <a:tailEnd/>
          </a:ln>
        </p:spPr>
        <p:txBody>
          <a:bodyPr>
            <a:prstTxWarp prst="textNoShape">
              <a:avLst/>
            </a:prstTxWarp>
            <a:spAutoFit/>
          </a:bodyPr>
          <a:lstStyle/>
          <a:p>
            <a:pPr eaLnBrk="0" hangingPunct="0"/>
            <a:r>
              <a:rPr lang="en-US" sz="1800" b="0" dirty="0">
                <a:solidFill>
                  <a:srgbClr val="000000"/>
                </a:solidFill>
                <a:latin typeface="Arial" charset="0"/>
              </a:rPr>
              <a:t>E-value is the Expected number of sequence (</a:t>
            </a:r>
            <a:r>
              <a:rPr lang="en-US" sz="1800" b="0" dirty="0" err="1">
                <a:solidFill>
                  <a:srgbClr val="000000"/>
                </a:solidFill>
                <a:latin typeface="Arial" charset="0"/>
              </a:rPr>
              <a:t>HSPs</a:t>
            </a:r>
            <a:r>
              <a:rPr lang="en-US" sz="1800" b="0" dirty="0">
                <a:solidFill>
                  <a:srgbClr val="000000"/>
                </a:solidFill>
                <a:latin typeface="Arial" charset="0"/>
              </a:rPr>
              <a:t>) matches in database of </a:t>
            </a:r>
            <a:r>
              <a:rPr lang="en-US" sz="1800" b="0" i="1" dirty="0" err="1">
                <a:solidFill>
                  <a:srgbClr val="000000"/>
                </a:solidFill>
                <a:latin typeface="Arial" charset="0"/>
              </a:rPr>
              <a:t>n</a:t>
            </a:r>
            <a:r>
              <a:rPr lang="en-US" sz="1800" b="0" dirty="0">
                <a:solidFill>
                  <a:srgbClr val="000000"/>
                </a:solidFill>
                <a:latin typeface="Arial" charset="0"/>
              </a:rPr>
              <a:t> number of sequences</a:t>
            </a:r>
          </a:p>
          <a:p>
            <a:pPr eaLnBrk="0" hangingPunct="0">
              <a:buFontTx/>
              <a:buChar char="•"/>
            </a:pPr>
            <a:r>
              <a:rPr lang="en-US" sz="1800" b="0" dirty="0">
                <a:solidFill>
                  <a:srgbClr val="000000"/>
                </a:solidFill>
                <a:latin typeface="Arial" charset="0"/>
              </a:rPr>
              <a:t>  database size is arbitrary</a:t>
            </a:r>
          </a:p>
          <a:p>
            <a:pPr eaLnBrk="0" hangingPunct="0">
              <a:buFontTx/>
              <a:buChar char="•"/>
            </a:pPr>
            <a:r>
              <a:rPr lang="en-US" sz="1800" b="0" dirty="0">
                <a:solidFill>
                  <a:srgbClr val="000000"/>
                </a:solidFill>
                <a:latin typeface="Arial" charset="0"/>
              </a:rPr>
              <a:t>  multiple testing problem</a:t>
            </a:r>
          </a:p>
          <a:p>
            <a:pPr eaLnBrk="0" hangingPunct="0">
              <a:buFontTx/>
              <a:buChar char="•"/>
            </a:pPr>
            <a:r>
              <a:rPr lang="en-US" sz="1800" b="0" dirty="0">
                <a:solidFill>
                  <a:srgbClr val="000000"/>
                </a:solidFill>
                <a:latin typeface="Arial" charset="0"/>
              </a:rPr>
              <a:t>  E-value calculated from many assumptions</a:t>
            </a:r>
          </a:p>
          <a:p>
            <a:pPr eaLnBrk="0" hangingPunct="0">
              <a:buFontTx/>
              <a:buChar char="•"/>
            </a:pPr>
            <a:r>
              <a:rPr lang="en-US" sz="1800" b="0" dirty="0">
                <a:solidFill>
                  <a:srgbClr val="000000"/>
                </a:solidFill>
                <a:latin typeface="Arial" charset="0"/>
              </a:rPr>
              <a:t>  so, E-value is not easily compared between searches of different databases</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Examples:</a:t>
            </a:r>
          </a:p>
          <a:p>
            <a:pPr eaLnBrk="0" hangingPunct="0"/>
            <a:r>
              <a:rPr lang="en-US" sz="1800" b="0" dirty="0">
                <a:solidFill>
                  <a:srgbClr val="000000"/>
                </a:solidFill>
                <a:latin typeface="Arial" charset="0"/>
              </a:rPr>
              <a:t>E-value = 1 = expect the match to occur in the database by chance 1x</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E-value = .05 = expect 5% chance of match occurring</a:t>
            </a:r>
          </a:p>
          <a:p>
            <a:pPr eaLnBrk="0" hangingPunct="0"/>
            <a:endParaRPr lang="en-US" sz="1800" b="0" dirty="0">
              <a:solidFill>
                <a:srgbClr val="000000"/>
              </a:solidFill>
              <a:latin typeface="Arial" charset="0"/>
            </a:endParaRPr>
          </a:p>
          <a:p>
            <a:pPr eaLnBrk="0" hangingPunct="0"/>
            <a:r>
              <a:rPr lang="en-US" sz="1800" b="0" dirty="0">
                <a:solidFill>
                  <a:srgbClr val="000000"/>
                </a:solidFill>
                <a:latin typeface="Arial" charset="0"/>
              </a:rPr>
              <a:t>E-value = 1x10</a:t>
            </a:r>
            <a:r>
              <a:rPr lang="en-US" sz="1800" b="0" baseline="30000" dirty="0">
                <a:solidFill>
                  <a:srgbClr val="000000"/>
                </a:solidFill>
                <a:latin typeface="Arial" charset="0"/>
              </a:rPr>
              <a:t>-20</a:t>
            </a:r>
            <a:r>
              <a:rPr lang="en-US" sz="1800" b="0" dirty="0">
                <a:solidFill>
                  <a:srgbClr val="000000"/>
                </a:solidFill>
                <a:latin typeface="Arial" charset="0"/>
              </a:rPr>
              <a:t> = strict match between protein domains</a:t>
            </a:r>
          </a:p>
        </p:txBody>
      </p:sp>
      <p:sp>
        <p:nvSpPr>
          <p:cNvPr id="91140" name="Text Box 4"/>
          <p:cNvSpPr txBox="1">
            <a:spLocks noChangeArrowheads="1"/>
          </p:cNvSpPr>
          <p:nvPr/>
        </p:nvSpPr>
        <p:spPr bwMode="auto">
          <a:xfrm>
            <a:off x="798513" y="1295400"/>
            <a:ext cx="7545387" cy="792163"/>
          </a:xfrm>
          <a:prstGeom prst="rect">
            <a:avLst/>
          </a:prstGeom>
          <a:noFill/>
          <a:ln w="9525">
            <a:noFill/>
            <a:miter lim="800000"/>
            <a:headEnd/>
            <a:tailEnd/>
          </a:ln>
        </p:spPr>
        <p:txBody>
          <a:bodyPr>
            <a:prstTxWarp prst="textNoShape">
              <a:avLst/>
            </a:prstTxWarp>
            <a:spAutoFit/>
          </a:bodyPr>
          <a:lstStyle/>
          <a:p>
            <a:pPr eaLnBrk="0" hangingPunct="0"/>
            <a:r>
              <a:rPr lang="en-US" sz="1800" b="0" dirty="0">
                <a:solidFill>
                  <a:srgbClr val="000000"/>
                </a:solidFill>
                <a:latin typeface="Arial" charset="0"/>
              </a:rPr>
              <a:t>Blast’s E-value indicates statistical significance of a sequence match</a:t>
            </a:r>
          </a:p>
          <a:p>
            <a:pPr eaLnBrk="0" hangingPunct="0"/>
            <a:r>
              <a:rPr lang="en-US" sz="1400" b="0" dirty="0" err="1">
                <a:solidFill>
                  <a:srgbClr val="000000"/>
                </a:solidFill>
                <a:latin typeface="Arial" charset="0"/>
              </a:rPr>
              <a:t>Karlin</a:t>
            </a:r>
            <a:r>
              <a:rPr lang="en-US" sz="1400" b="0" dirty="0">
                <a:solidFill>
                  <a:srgbClr val="000000"/>
                </a:solidFill>
                <a:latin typeface="Arial" charset="0"/>
              </a:rPr>
              <a:t> S, </a:t>
            </a:r>
            <a:r>
              <a:rPr lang="en-US" sz="1400" b="0" dirty="0" err="1">
                <a:solidFill>
                  <a:srgbClr val="000000"/>
                </a:solidFill>
                <a:latin typeface="Arial" charset="0"/>
              </a:rPr>
              <a:t>Altschul</a:t>
            </a:r>
            <a:r>
              <a:rPr lang="en-US" sz="1400" b="0" dirty="0">
                <a:solidFill>
                  <a:srgbClr val="000000"/>
                </a:solidFill>
                <a:latin typeface="Arial" charset="0"/>
              </a:rPr>
              <a:t> SF (1990) Methods for assessing the statistical significance of molecular sequence features by using general scoring schemes. PNAS 87:2264-8</a:t>
            </a:r>
            <a:endParaRPr lang="en-US" b="0" dirty="0">
              <a:solidFill>
                <a:srgbClr val="000000"/>
              </a:solidFill>
            </a:endParaRPr>
          </a:p>
        </p:txBody>
      </p:sp>
      <p:sp>
        <p:nvSpPr>
          <p:cNvPr id="91141" name="Text Box 5"/>
          <p:cNvSpPr txBox="1">
            <a:spLocks noChangeArrowheads="1"/>
          </p:cNvSpPr>
          <p:nvPr/>
        </p:nvSpPr>
        <p:spPr bwMode="auto">
          <a:xfrm rot="-5400000">
            <a:off x="-697706" y="5814219"/>
            <a:ext cx="1731962" cy="336550"/>
          </a:xfrm>
          <a:prstGeom prst="rect">
            <a:avLst/>
          </a:prstGeom>
          <a:noFill/>
          <a:ln w="9525">
            <a:noFill/>
            <a:miter lim="800000"/>
            <a:headEnd/>
            <a:tailEnd/>
          </a:ln>
        </p:spPr>
        <p:txBody>
          <a:bodyPr wrap="none">
            <a:prstTxWarp prst="textNoShape">
              <a:avLst/>
            </a:prstTxWarp>
            <a:spAutoFit/>
          </a:bodyPr>
          <a:lstStyle/>
          <a:p>
            <a:pPr algn="ctr" eaLnBrk="0" hangingPunct="0"/>
            <a:r>
              <a:rPr lang="en-US" sz="1600" b="0" i="1">
                <a:solidFill>
                  <a:srgbClr val="003366"/>
                </a:solidFill>
                <a:latin typeface="Arial" charset="0"/>
              </a:rPr>
              <a:t>by Bob Friedman</a:t>
            </a:r>
            <a:endParaRPr lang="en-US" sz="1600" b="0" i="1">
              <a:solidFill>
                <a:srgbClr val="000000"/>
              </a:solidFill>
              <a:latin typeface="Arial" charset="0"/>
            </a:endParaRPr>
          </a:p>
        </p:txBody>
      </p:sp>
    </p:spTree>
    <p:extLst>
      <p:ext uri="{BB962C8B-B14F-4D97-AF65-F5344CB8AC3E}">
        <p14:creationId xmlns:p14="http://schemas.microsoft.com/office/powerpoint/2010/main" val="3409724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6064</TotalTime>
  <Words>2061</Words>
  <Application>Microsoft Macintosh PowerPoint</Application>
  <PresentationFormat>On-screen Show (4:3)</PresentationFormat>
  <Paragraphs>303</Paragraphs>
  <Slides>36</Slides>
  <Notes>19</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39" baseType="lpstr">
      <vt:lpstr>Default Design</vt:lpstr>
      <vt:lpstr>1_Default Design</vt:lpstr>
      <vt:lpstr>Photo Editor Photo</vt:lpstr>
      <vt:lpstr>MCB 5472</vt:lpstr>
      <vt:lpstr>homology </vt:lpstr>
      <vt:lpstr>Homologs, orthologs, and paralogs </vt:lpstr>
      <vt:lpstr>Examples</vt:lpstr>
      <vt:lpstr>PowerPoint Presentation</vt:lpstr>
      <vt:lpstr>PowerPoint Presentation</vt:lpstr>
      <vt:lpstr>PowerPoint Presentation</vt:lpstr>
      <vt:lpstr>PowerPoint Presentation</vt:lpstr>
      <vt:lpstr>PowerPoint Presentation</vt:lpstr>
      <vt:lpstr>When are two sequences significantly similar?  PRSS </vt:lpstr>
      <vt:lpstr>E-values and significance</vt:lpstr>
      <vt:lpstr>PowerPoint Presentation</vt:lpstr>
      <vt:lpstr>PowerPoint Presentation</vt:lpstr>
      <vt:lpstr>PSI BLAST scheme</vt:lpstr>
      <vt:lpstr>PowerPoint Presentation</vt:lpstr>
      <vt:lpstr>Psi-Blast Results</vt:lpstr>
      <vt:lpstr>PSI BLAST and E-values!</vt:lpstr>
      <vt:lpstr>PSI Blast from the command line</vt:lpstr>
      <vt:lpstr>To use the PSSM:</vt:lpstr>
      <vt:lpstr>PSI Blast and finding gene families within genomes </vt:lpstr>
      <vt:lpstr>PowerPoint Presentation</vt:lpstr>
      <vt:lpstr>PowerPoint Presentation</vt:lpstr>
      <vt:lpstr>   More on blastall: </vt:lpstr>
      <vt:lpstr>Old assignments: </vt:lpstr>
      <vt:lpstr>Old assignments: </vt:lpstr>
      <vt:lpstr>PowerPoint Presentation</vt:lpstr>
      <vt:lpstr>PowerPoint Presentation</vt:lpstr>
      <vt:lpstr>PowerPoint Presentation</vt:lpstr>
      <vt:lpstr>Old assignments: </vt:lpstr>
      <vt:lpstr>PowerPoint Presentation</vt:lpstr>
      <vt:lpstr>PowerPoint Presentation</vt:lpstr>
      <vt:lpstr>PowerPoint Presentation</vt:lpstr>
      <vt:lpstr>From Wednesday:  For the following array declaration  @myArray = ('A', 'B', 'C', 'D', 'E'); what is the value of the following expressions: $#myArray length(@myArray) $myArray[1] $n=@myArray reverse (@myArray)</vt:lpstr>
      <vt:lpstr>Assignment for Monday (class 4) </vt:lpstr>
      <vt:lpstr>PowerPoint Presentation</vt:lpstr>
      <vt:lpstr>  Go through class3.pl script.  </vt:lpstr>
    </vt:vector>
  </TitlesOfParts>
  <Manager/>
  <Company> UConn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MCB 5472</dc:title>
  <dc:subject/>
  <dc:creator>J Peter Gogarten</dc:creator>
  <cp:keywords/>
  <dc:description/>
  <cp:lastModifiedBy>J. Peter Gogarten</cp:lastModifiedBy>
  <cp:revision>66</cp:revision>
  <cp:lastPrinted>2008-02-04T16:55:09Z</cp:lastPrinted>
  <dcterms:created xsi:type="dcterms:W3CDTF">2010-02-12T15:53:10Z</dcterms:created>
  <dcterms:modified xsi:type="dcterms:W3CDTF">2012-01-30T02:39:27Z</dcterms:modified>
  <cp:category/>
</cp:coreProperties>
</file>