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2" r:id="rId2"/>
  </p:sldMasterIdLst>
  <p:notesMasterIdLst>
    <p:notesMasterId r:id="rId35"/>
  </p:notesMasterIdLst>
  <p:handoutMasterIdLst>
    <p:handoutMasterId r:id="rId36"/>
  </p:handoutMasterIdLst>
  <p:sldIdLst>
    <p:sldId id="256" r:id="rId3"/>
    <p:sldId id="379" r:id="rId4"/>
    <p:sldId id="364" r:id="rId5"/>
    <p:sldId id="325" r:id="rId6"/>
    <p:sldId id="327" r:id="rId7"/>
    <p:sldId id="341" r:id="rId8"/>
    <p:sldId id="347" r:id="rId9"/>
    <p:sldId id="365" r:id="rId10"/>
    <p:sldId id="366" r:id="rId11"/>
    <p:sldId id="367" r:id="rId12"/>
    <p:sldId id="368" r:id="rId13"/>
    <p:sldId id="369" r:id="rId14"/>
    <p:sldId id="370" r:id="rId15"/>
    <p:sldId id="332" r:id="rId16"/>
    <p:sldId id="344" r:id="rId17"/>
    <p:sldId id="376" r:id="rId18"/>
    <p:sldId id="377" r:id="rId19"/>
    <p:sldId id="372" r:id="rId20"/>
    <p:sldId id="371" r:id="rId21"/>
    <p:sldId id="373" r:id="rId22"/>
    <p:sldId id="374" r:id="rId23"/>
    <p:sldId id="375" r:id="rId24"/>
    <p:sldId id="378" r:id="rId25"/>
    <p:sldId id="361" r:id="rId26"/>
    <p:sldId id="362" r:id="rId27"/>
    <p:sldId id="363" r:id="rId28"/>
    <p:sldId id="380" r:id="rId29"/>
    <p:sldId id="352" r:id="rId30"/>
    <p:sldId id="359" r:id="rId31"/>
    <p:sldId id="360" r:id="rId32"/>
    <p:sldId id="354" r:id="rId33"/>
    <p:sldId id="355" r:id="rId34"/>
  </p:sldIdLst>
  <p:sldSz cx="9144000" cy="6858000" type="screen4x3"/>
  <p:notesSz cx="9601200" cy="7315200"/>
  <p:defaultTextStyle>
    <a:defPPr>
      <a:defRPr lang="en-US"/>
    </a:defPPr>
    <a:lvl1pPr algn="l" rtl="0" fontAlgn="base">
      <a:spcBef>
        <a:spcPct val="0"/>
      </a:spcBef>
      <a:spcAft>
        <a:spcPct val="0"/>
      </a:spcAft>
      <a:defRPr sz="2400" kern="1200">
        <a:solidFill>
          <a:schemeClr val="tx1"/>
        </a:solidFill>
        <a:latin typeface="Times New Roman" pitchFamily="-105" charset="0"/>
        <a:ea typeface="+mn-ea"/>
        <a:cs typeface="+mn-cs"/>
      </a:defRPr>
    </a:lvl1pPr>
    <a:lvl2pPr marL="457200" algn="l" rtl="0" fontAlgn="base">
      <a:spcBef>
        <a:spcPct val="0"/>
      </a:spcBef>
      <a:spcAft>
        <a:spcPct val="0"/>
      </a:spcAft>
      <a:defRPr sz="2400" kern="1200">
        <a:solidFill>
          <a:schemeClr val="tx1"/>
        </a:solidFill>
        <a:latin typeface="Times New Roman" pitchFamily="-105" charset="0"/>
        <a:ea typeface="+mn-ea"/>
        <a:cs typeface="+mn-cs"/>
      </a:defRPr>
    </a:lvl2pPr>
    <a:lvl3pPr marL="914400" algn="l" rtl="0" fontAlgn="base">
      <a:spcBef>
        <a:spcPct val="0"/>
      </a:spcBef>
      <a:spcAft>
        <a:spcPct val="0"/>
      </a:spcAft>
      <a:defRPr sz="2400" kern="1200">
        <a:solidFill>
          <a:schemeClr val="tx1"/>
        </a:solidFill>
        <a:latin typeface="Times New Roman" pitchFamily="-105" charset="0"/>
        <a:ea typeface="+mn-ea"/>
        <a:cs typeface="+mn-cs"/>
      </a:defRPr>
    </a:lvl3pPr>
    <a:lvl4pPr marL="1371600" algn="l" rtl="0" fontAlgn="base">
      <a:spcBef>
        <a:spcPct val="0"/>
      </a:spcBef>
      <a:spcAft>
        <a:spcPct val="0"/>
      </a:spcAft>
      <a:defRPr sz="2400" kern="1200">
        <a:solidFill>
          <a:schemeClr val="tx1"/>
        </a:solidFill>
        <a:latin typeface="Times New Roman" pitchFamily="-105" charset="0"/>
        <a:ea typeface="+mn-ea"/>
        <a:cs typeface="+mn-cs"/>
      </a:defRPr>
    </a:lvl4pPr>
    <a:lvl5pPr marL="1828800" algn="l" rtl="0" fontAlgn="base">
      <a:spcBef>
        <a:spcPct val="0"/>
      </a:spcBef>
      <a:spcAft>
        <a:spcPct val="0"/>
      </a:spcAft>
      <a:defRPr sz="2400" kern="1200">
        <a:solidFill>
          <a:schemeClr val="tx1"/>
        </a:solidFill>
        <a:latin typeface="Times New Roman" pitchFamily="-105" charset="0"/>
        <a:ea typeface="+mn-ea"/>
        <a:cs typeface="+mn-cs"/>
      </a:defRPr>
    </a:lvl5pPr>
    <a:lvl6pPr marL="2286000" algn="l" defTabSz="457200" rtl="0" eaLnBrk="1" latinLnBrk="0" hangingPunct="1">
      <a:defRPr sz="2400" kern="1200">
        <a:solidFill>
          <a:schemeClr val="tx1"/>
        </a:solidFill>
        <a:latin typeface="Times New Roman" pitchFamily="-105" charset="0"/>
        <a:ea typeface="+mn-ea"/>
        <a:cs typeface="+mn-cs"/>
      </a:defRPr>
    </a:lvl6pPr>
    <a:lvl7pPr marL="2743200" algn="l" defTabSz="457200" rtl="0" eaLnBrk="1" latinLnBrk="0" hangingPunct="1">
      <a:defRPr sz="2400" kern="1200">
        <a:solidFill>
          <a:schemeClr val="tx1"/>
        </a:solidFill>
        <a:latin typeface="Times New Roman" pitchFamily="-105" charset="0"/>
        <a:ea typeface="+mn-ea"/>
        <a:cs typeface="+mn-cs"/>
      </a:defRPr>
    </a:lvl7pPr>
    <a:lvl8pPr marL="3200400" algn="l" defTabSz="457200" rtl="0" eaLnBrk="1" latinLnBrk="0" hangingPunct="1">
      <a:defRPr sz="2400" kern="1200">
        <a:solidFill>
          <a:schemeClr val="tx1"/>
        </a:solidFill>
        <a:latin typeface="Times New Roman" pitchFamily="-105" charset="0"/>
        <a:ea typeface="+mn-ea"/>
        <a:cs typeface="+mn-cs"/>
      </a:defRPr>
    </a:lvl8pPr>
    <a:lvl9pPr marL="3657600" algn="l" defTabSz="457200" rtl="0" eaLnBrk="1" latinLnBrk="0" hangingPunct="1">
      <a:defRPr sz="2400" kern="1200">
        <a:solidFill>
          <a:schemeClr val="tx1"/>
        </a:solidFill>
        <a:latin typeface="Times New Roman" pitchFamily="-10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023" autoAdjust="0"/>
    <p:restoredTop sz="94660"/>
  </p:normalViewPr>
  <p:slideViewPr>
    <p:cSldViewPr>
      <p:cViewPr varScale="1">
        <p:scale>
          <a:sx n="158" d="100"/>
          <a:sy n="158" d="100"/>
        </p:scale>
        <p:origin x="-104" y="-1024"/>
      </p:cViewPr>
      <p:guideLst>
        <p:guide orient="horz" pos="168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659" tIns="48329" rIns="96659" bIns="48329" numCol="1" anchor="t" anchorCtr="0" compatLnSpc="1">
            <a:prstTxWarp prst="textNoShape">
              <a:avLst/>
            </a:prstTxWarp>
          </a:bodyPr>
          <a:lstStyle>
            <a:lvl1pPr defTabSz="966788">
              <a:defRPr sz="1200">
                <a:latin typeface="Times New Roman" charset="0"/>
              </a:defRPr>
            </a:lvl1pPr>
          </a:lstStyle>
          <a:p>
            <a:pPr>
              <a:defRPr/>
            </a:pPr>
            <a:endParaRPr lang="en-US"/>
          </a:p>
        </p:txBody>
      </p:sp>
      <p:sp>
        <p:nvSpPr>
          <p:cNvPr id="24579" name="Rectangle 3"/>
          <p:cNvSpPr>
            <a:spLocks noGrp="1" noChangeArrowheads="1"/>
          </p:cNvSpPr>
          <p:nvPr>
            <p:ph type="dt" sz="quarter" idx="1"/>
          </p:nvPr>
        </p:nvSpPr>
        <p:spPr bwMode="auto">
          <a:xfrm>
            <a:off x="5440363" y="0"/>
            <a:ext cx="4160837" cy="366713"/>
          </a:xfrm>
          <a:prstGeom prst="rect">
            <a:avLst/>
          </a:prstGeom>
          <a:noFill/>
          <a:ln w="9525">
            <a:noFill/>
            <a:miter lim="800000"/>
            <a:headEnd/>
            <a:tailEnd/>
          </a:ln>
          <a:effectLst/>
        </p:spPr>
        <p:txBody>
          <a:bodyPr vert="horz" wrap="square" lIns="96659" tIns="48329" rIns="96659" bIns="48329" numCol="1" anchor="t" anchorCtr="0" compatLnSpc="1">
            <a:prstTxWarp prst="textNoShape">
              <a:avLst/>
            </a:prstTxWarp>
          </a:bodyPr>
          <a:lstStyle>
            <a:lvl1pPr algn="r" defTabSz="966788">
              <a:defRPr sz="1200">
                <a:latin typeface="Times New Roman" charset="0"/>
              </a:defRPr>
            </a:lvl1pPr>
          </a:lstStyle>
          <a:p>
            <a:pPr>
              <a:defRPr/>
            </a:pPr>
            <a:endParaRPr lang="en-US"/>
          </a:p>
        </p:txBody>
      </p:sp>
      <p:sp>
        <p:nvSpPr>
          <p:cNvPr id="24580" name="Rectangle 4"/>
          <p:cNvSpPr>
            <a:spLocks noGrp="1" noChangeArrowheads="1"/>
          </p:cNvSpPr>
          <p:nvPr>
            <p:ph type="ftr" sz="quarter" idx="2"/>
          </p:nvPr>
        </p:nvSpPr>
        <p:spPr bwMode="auto">
          <a:xfrm>
            <a:off x="0" y="6948488"/>
            <a:ext cx="4160838" cy="366712"/>
          </a:xfrm>
          <a:prstGeom prst="rect">
            <a:avLst/>
          </a:prstGeom>
          <a:noFill/>
          <a:ln w="9525">
            <a:noFill/>
            <a:miter lim="800000"/>
            <a:headEnd/>
            <a:tailEnd/>
          </a:ln>
          <a:effectLst/>
        </p:spPr>
        <p:txBody>
          <a:bodyPr vert="horz" wrap="square" lIns="96659" tIns="48329" rIns="96659" bIns="48329" numCol="1" anchor="b" anchorCtr="0" compatLnSpc="1">
            <a:prstTxWarp prst="textNoShape">
              <a:avLst/>
            </a:prstTxWarp>
          </a:bodyPr>
          <a:lstStyle>
            <a:lvl1pPr defTabSz="966788">
              <a:defRPr sz="1200">
                <a:latin typeface="Times New Roman" charset="0"/>
              </a:defRPr>
            </a:lvl1pPr>
          </a:lstStyle>
          <a:p>
            <a:pPr>
              <a:defRPr/>
            </a:pPr>
            <a:endParaRPr lang="en-US"/>
          </a:p>
        </p:txBody>
      </p:sp>
      <p:sp>
        <p:nvSpPr>
          <p:cNvPr id="24581" name="Rectangle 5"/>
          <p:cNvSpPr>
            <a:spLocks noGrp="1" noChangeArrowheads="1"/>
          </p:cNvSpPr>
          <p:nvPr>
            <p:ph type="sldNum" sz="quarter" idx="3"/>
          </p:nvPr>
        </p:nvSpPr>
        <p:spPr bwMode="auto">
          <a:xfrm>
            <a:off x="5440363" y="6948488"/>
            <a:ext cx="4160837" cy="366712"/>
          </a:xfrm>
          <a:prstGeom prst="rect">
            <a:avLst/>
          </a:prstGeom>
          <a:noFill/>
          <a:ln w="9525">
            <a:noFill/>
            <a:miter lim="800000"/>
            <a:headEnd/>
            <a:tailEnd/>
          </a:ln>
          <a:effectLst/>
        </p:spPr>
        <p:txBody>
          <a:bodyPr vert="horz" wrap="square" lIns="96659" tIns="48329" rIns="96659" bIns="48329" numCol="1" anchor="b" anchorCtr="0" compatLnSpc="1">
            <a:prstTxWarp prst="textNoShape">
              <a:avLst/>
            </a:prstTxWarp>
          </a:bodyPr>
          <a:lstStyle>
            <a:lvl1pPr algn="r" defTabSz="966788">
              <a:defRPr sz="1200">
                <a:latin typeface="Times New Roman" charset="0"/>
              </a:defRPr>
            </a:lvl1pPr>
          </a:lstStyle>
          <a:p>
            <a:pPr>
              <a:defRPr/>
            </a:pPr>
            <a:fld id="{CF0CD672-55DA-BB4E-ABE1-A175BCA5046B}" type="slidenum">
              <a:rPr lang="en-US"/>
              <a:pPr>
                <a:defRPr/>
              </a:pPr>
              <a:t>‹#›</a:t>
            </a:fld>
            <a:endParaRPr lang="en-US"/>
          </a:p>
        </p:txBody>
      </p:sp>
    </p:spTree>
    <p:extLst>
      <p:ext uri="{BB962C8B-B14F-4D97-AF65-F5344CB8AC3E}">
        <p14:creationId xmlns:p14="http://schemas.microsoft.com/office/powerpoint/2010/main" val="2847592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4200525" cy="34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latin typeface="Times New Roman" charset="0"/>
              </a:defRPr>
            </a:lvl1pPr>
          </a:lstStyle>
          <a:p>
            <a:pPr>
              <a:defRPr/>
            </a:pPr>
            <a:endParaRPr lang="en-US"/>
          </a:p>
        </p:txBody>
      </p:sp>
      <p:sp>
        <p:nvSpPr>
          <p:cNvPr id="68611" name="Rectangle 3"/>
          <p:cNvSpPr>
            <a:spLocks noGrp="1" noChangeArrowheads="1"/>
          </p:cNvSpPr>
          <p:nvPr>
            <p:ph type="dt" idx="1"/>
          </p:nvPr>
        </p:nvSpPr>
        <p:spPr bwMode="auto">
          <a:xfrm>
            <a:off x="5400675" y="0"/>
            <a:ext cx="4200525" cy="34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2943225" y="522288"/>
            <a:ext cx="3716338" cy="2787650"/>
          </a:xfrm>
          <a:prstGeom prst="rect">
            <a:avLst/>
          </a:prstGeom>
          <a:noFill/>
          <a:ln w="9525">
            <a:solidFill>
              <a:srgbClr val="000000"/>
            </a:solidFill>
            <a:miter lim="800000"/>
            <a:headEnd/>
            <a:tailEnd/>
          </a:ln>
        </p:spPr>
      </p:sp>
      <p:sp>
        <p:nvSpPr>
          <p:cNvPr id="68613" name="Rectangle 5"/>
          <p:cNvSpPr>
            <a:spLocks noGrp="1" noChangeArrowheads="1"/>
          </p:cNvSpPr>
          <p:nvPr>
            <p:ph type="body" sz="quarter" idx="3"/>
          </p:nvPr>
        </p:nvSpPr>
        <p:spPr bwMode="auto">
          <a:xfrm>
            <a:off x="1300163" y="3482975"/>
            <a:ext cx="7000875" cy="33099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8614" name="Rectangle 6"/>
          <p:cNvSpPr>
            <a:spLocks noGrp="1" noChangeArrowheads="1"/>
          </p:cNvSpPr>
          <p:nvPr>
            <p:ph type="ftr" sz="quarter" idx="4"/>
          </p:nvPr>
        </p:nvSpPr>
        <p:spPr bwMode="auto">
          <a:xfrm>
            <a:off x="0" y="6967538"/>
            <a:ext cx="4200525" cy="3476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1">
                <a:latin typeface="Times New Roman" charset="0"/>
              </a:defRPr>
            </a:lvl1pPr>
          </a:lstStyle>
          <a:p>
            <a:pPr>
              <a:defRPr/>
            </a:pPr>
            <a:endParaRPr lang="en-US"/>
          </a:p>
        </p:txBody>
      </p:sp>
      <p:sp>
        <p:nvSpPr>
          <p:cNvPr id="68615" name="Rectangle 7"/>
          <p:cNvSpPr>
            <a:spLocks noGrp="1" noChangeArrowheads="1"/>
          </p:cNvSpPr>
          <p:nvPr>
            <p:ph type="sldNum" sz="quarter" idx="5"/>
          </p:nvPr>
        </p:nvSpPr>
        <p:spPr bwMode="auto">
          <a:xfrm>
            <a:off x="5400675" y="6967538"/>
            <a:ext cx="4200525" cy="3476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latin typeface="Times New Roman" charset="0"/>
              </a:defRPr>
            </a:lvl1pPr>
          </a:lstStyle>
          <a:p>
            <a:pPr>
              <a:defRPr/>
            </a:pPr>
            <a:fld id="{28139D0D-D6A0-6F49-8C8B-A5DCF7E54B4E}" type="slidenum">
              <a:rPr lang="en-US"/>
              <a:pPr>
                <a:defRPr/>
              </a:pPr>
              <a:t>‹#›</a:t>
            </a:fld>
            <a:endParaRPr lang="en-US"/>
          </a:p>
        </p:txBody>
      </p:sp>
    </p:spTree>
    <p:extLst>
      <p:ext uri="{BB962C8B-B14F-4D97-AF65-F5344CB8AC3E}">
        <p14:creationId xmlns:p14="http://schemas.microsoft.com/office/powerpoint/2010/main" val="10347861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5D6A8DC2-6855-CA4C-9263-FA0F594466C8}" type="slidenum">
              <a:rPr lang="en-US">
                <a:latin typeface="Times New Roman" pitchFamily="-105" charset="0"/>
              </a:rPr>
              <a:pPr/>
              <a:t>1</a:t>
            </a:fld>
            <a:endParaRPr lang="en-US">
              <a:latin typeface="Times New Roman" pitchFamily="-105"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a:latin typeface="Times New Roman" pitchFamily="-105"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DAB86-FBE6-BC47-BC1B-973D02E1BD2D}" type="slidenum">
              <a:rPr lang="en-US"/>
              <a:pPr/>
              <a:t>22</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9D2F19-7212-4B45-AB37-D9C3F09AC994}" type="slidenum">
              <a:rPr lang="en-US"/>
              <a:pPr/>
              <a:t>31</a:t>
            </a:fld>
            <a:endParaRPr lang="en-US"/>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B94B85-2468-3248-A546-22E54982BD24}" type="slidenum">
              <a:rPr lang="en-US">
                <a:latin typeface="Times New Roman" pitchFamily="-105" charset="0"/>
              </a:rPr>
              <a:pPr/>
              <a:t>3</a:t>
            </a:fld>
            <a:endParaRPr lang="en-US">
              <a:latin typeface="Times New Roman" pitchFamily="-105" charset="0"/>
            </a:endParaRPr>
          </a:p>
        </p:txBody>
      </p:sp>
      <p:sp>
        <p:nvSpPr>
          <p:cNvPr id="25603" name="Rectangle 2"/>
          <p:cNvSpPr>
            <a:spLocks noGrp="1" noRot="1" noChangeAspect="1" noChangeArrowheads="1" noTextEdit="1"/>
          </p:cNvSpPr>
          <p:nvPr>
            <p:ph type="sldImg"/>
          </p:nvPr>
        </p:nvSpPr>
        <p:spPr>
          <a:solidFill>
            <a:srgbClr val="FFFFFF"/>
          </a:solidFill>
          <a:ln/>
        </p:spPr>
      </p:sp>
      <p:sp>
        <p:nvSpPr>
          <p:cNvPr id="2560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pitchFamily="-105"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AAB021-FD13-7C47-B1BE-FD7B56081CF0}" type="slidenum">
              <a:rPr lang="en-US">
                <a:latin typeface="Times New Roman" pitchFamily="-105" charset="0"/>
              </a:rPr>
              <a:pPr/>
              <a:t>4</a:t>
            </a:fld>
            <a:endParaRPr lang="en-US">
              <a:latin typeface="Times New Roman" pitchFamily="-105" charset="0"/>
            </a:endParaRPr>
          </a:p>
        </p:txBody>
      </p:sp>
      <p:sp>
        <p:nvSpPr>
          <p:cNvPr id="29699" name="Rectangle 2"/>
          <p:cNvSpPr>
            <a:spLocks noGrp="1" noRot="1" noChangeAspect="1" noChangeArrowheads="1" noTextEdit="1"/>
          </p:cNvSpPr>
          <p:nvPr>
            <p:ph type="sldImg"/>
          </p:nvPr>
        </p:nvSpPr>
        <p:spPr>
          <a:solidFill>
            <a:srgbClr val="FFFFFF"/>
          </a:solidFill>
          <a:ln/>
        </p:spPr>
      </p:sp>
      <p:sp>
        <p:nvSpPr>
          <p:cNvPr id="2970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pitchFamily="-105"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FF3C95F-A374-7140-97CC-39D14A99E2C9}" type="slidenum">
              <a:rPr lang="en-US">
                <a:latin typeface="Times New Roman" pitchFamily="-105" charset="0"/>
              </a:rPr>
              <a:pPr/>
              <a:t>5</a:t>
            </a:fld>
            <a:endParaRPr lang="en-US">
              <a:latin typeface="Times New Roman" pitchFamily="-105"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atin typeface="Times New Roman" pitchFamily="-105"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36044DF-4A9C-2644-B585-49D20FB56A8C}" type="slidenum">
              <a:rPr lang="en-US">
                <a:latin typeface="Times New Roman" pitchFamily="-105" charset="0"/>
              </a:rPr>
              <a:pPr/>
              <a:t>8</a:t>
            </a:fld>
            <a:endParaRPr lang="en-US">
              <a:latin typeface="Times New Roman" pitchFamily="-105" charset="0"/>
            </a:endParaRPr>
          </a:p>
        </p:txBody>
      </p:sp>
      <p:sp>
        <p:nvSpPr>
          <p:cNvPr id="33795" name="Rectangle 2"/>
          <p:cNvSpPr>
            <a:spLocks noGrp="1" noRot="1" noChangeAspect="1" noChangeArrowheads="1" noTextEdit="1"/>
          </p:cNvSpPr>
          <p:nvPr>
            <p:ph type="sldImg"/>
          </p:nvPr>
        </p:nvSpPr>
        <p:spPr>
          <a:solidFill>
            <a:srgbClr val="FFFFFF"/>
          </a:solidFill>
          <a:ln/>
        </p:spPr>
      </p:sp>
      <p:sp>
        <p:nvSpPr>
          <p:cNvPr id="3379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pitchFamily="-105"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D01B30A3-7C9B-6049-A324-0BC2408AC611}" type="slidenum">
              <a:rPr lang="en-US">
                <a:latin typeface="Times New Roman" pitchFamily="-105" charset="0"/>
              </a:rPr>
              <a:pPr/>
              <a:t>9</a:t>
            </a:fld>
            <a:endParaRPr lang="en-US">
              <a:latin typeface="Times New Roman" pitchFamily="-105"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latin typeface="Times New Roman" pitchFamily="-105"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E418489-E300-C849-BDCF-581675BAB965}" type="slidenum">
              <a:rPr lang="en-US">
                <a:solidFill>
                  <a:srgbClr val="000000"/>
                </a:solidFill>
                <a:latin typeface="Times New Roman" pitchFamily="-105" charset="0"/>
              </a:rPr>
              <a:pPr/>
              <a:t>14</a:t>
            </a:fld>
            <a:endParaRPr lang="en-US">
              <a:solidFill>
                <a:srgbClr val="000000"/>
              </a:solidFill>
              <a:latin typeface="Times New Roman" pitchFamily="-105"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a:latin typeface="Times New Roman" pitchFamily="-105"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73152D-35D9-E448-A35E-DAFACF36BBB4}" type="slidenum">
              <a:rPr lang="en-US"/>
              <a:pPr/>
              <a:t>20</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3EB7C8-AFD9-874C-BB2F-01FE7AEEDBD6}" type="slidenum">
              <a:rPr lang="en-US"/>
              <a:pPr/>
              <a:t>21</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F46677-28E6-5346-94DB-168B8121C65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E695AB-3CD0-554C-8B06-112E24CE55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B063BF-A95B-B44E-B5EE-EF0DF2C36EC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atin typeface="Times New Roman" pitchFamily="-105" charset="0"/>
              </a:defRPr>
            </a:lvl1pPr>
          </a:lstStyle>
          <a:p>
            <a:pPr>
              <a:defRPr/>
            </a:pPr>
            <a:endParaRPr lang="en-US"/>
          </a:p>
        </p:txBody>
      </p:sp>
      <p:sp>
        <p:nvSpPr>
          <p:cNvPr id="4" name="Footer Placeholder 3"/>
          <p:cNvSpPr>
            <a:spLocks noGrp="1"/>
          </p:cNvSpPr>
          <p:nvPr>
            <p:ph type="ftr" sz="quarter" idx="11"/>
          </p:nvPr>
        </p:nvSpPr>
        <p:spPr/>
        <p:txBody>
          <a:bodyPr/>
          <a:lstStyle>
            <a:lvl1pPr>
              <a:defRPr>
                <a:latin typeface="Times New Roman" pitchFamily="-105" charset="0"/>
              </a:defRPr>
            </a:lvl1pPr>
          </a:lstStyle>
          <a:p>
            <a:pPr>
              <a:defRPr/>
            </a:pPr>
            <a:endParaRPr lang="en-US"/>
          </a:p>
        </p:txBody>
      </p:sp>
      <p:sp>
        <p:nvSpPr>
          <p:cNvPr id="5" name="Slide Number Placeholder 4"/>
          <p:cNvSpPr>
            <a:spLocks noGrp="1"/>
          </p:cNvSpPr>
          <p:nvPr>
            <p:ph type="sldNum" sz="quarter" idx="12"/>
          </p:nvPr>
        </p:nvSpPr>
        <p:spPr/>
        <p:txBody>
          <a:bodyPr/>
          <a:lstStyle>
            <a:lvl1pPr>
              <a:defRPr>
                <a:latin typeface="Times New Roman" pitchFamily="-105" charset="0"/>
              </a:defRPr>
            </a:lvl1pPr>
          </a:lstStyle>
          <a:p>
            <a:pPr>
              <a:defRPr/>
            </a:pPr>
            <a:fld id="{1752F62F-C058-C040-BC8A-5E1F3DEB2F1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C12688FB-E869-2446-863E-6E323675AB4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ABDA61F-5D16-964F-BF0D-588ADAE114D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161ADE-7F2D-9C46-8BE1-ECA6BE442F3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42DEF7-8F1D-FB46-92F2-22128C24A4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727930-B737-EB43-A060-443DF070825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1265412-5EA0-F746-8BEE-A5A92FE49C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5D286F-FE23-FC4D-A556-5B4F3279C0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D8283F-10B9-2A4C-BF91-00F6FF5A3D6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91D446-0B4B-ED4F-AD4B-AE23C6170A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9AD1EC-48D3-2E41-801F-23969969B48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a:defRPr/>
            </a:pPr>
            <a:fld id="{3C7AA080-EFE9-5F4C-AE0D-29E298314A5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2"/>
          </a:solidFill>
          <a:latin typeface="Times New Roman"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2"/>
          </a:solidFill>
          <a:latin typeface="Times New Roman"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2"/>
          </a:solidFill>
          <a:latin typeface="Times New Roman"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2"/>
          </a:solidFill>
          <a:latin typeface="Times New Roman"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Times New Roman" charset="0"/>
              </a:defRPr>
            </a:lvl1pPr>
          </a:lstStyle>
          <a:p>
            <a:pPr>
              <a:defRPr/>
            </a:pPr>
            <a:fld id="{2D6C6EE1-E2A7-0C4C-B474-B86700A676B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Lst>
  <p:txStyles>
    <p:titleStyle>
      <a:lvl1pPr algn="ctr"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2"/>
          </a:solidFill>
          <a:latin typeface="Times New Roman"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2"/>
          </a:solidFill>
          <a:latin typeface="Times New Roman"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2"/>
          </a:solidFill>
          <a:latin typeface="Times New Roman"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2"/>
          </a:solidFill>
          <a:latin typeface="Times New Roman"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gogarten@uconn.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lamarck.mcb.uconn.edu/~jpgogarten/scripts/" TargetMode="External"/><Relationship Id="rId3" Type="http://schemas.openxmlformats.org/officeDocument/2006/relationships/hyperlink" Target="http://gogarten.uconn.edu/mcb5472_2012/Laboratories/assign02_2012.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hyperlink" Target="http://perldoc.perl.org/search.html?" TargetMode="External"/><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korflab.ucdavis.edu/Unix_and_Perl/unix_and_perl_v2.3.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8.png"/><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2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2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2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hyperlink" Target="http://korflab.ucdavis.edu/Unix_and_Perl/unix_and_perl_v2.3.3.pdf" TargetMode="External"/><Relationship Id="rId3" Type="http://schemas.openxmlformats.org/officeDocument/2006/relationships/image" Target="../media/image2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24.png"/><Relationship Id="rId3" Type="http://schemas.openxmlformats.org/officeDocument/2006/relationships/hyperlink" Target="http://korflab.ucdavis.edu/Unix_and_Perl/unix_and_perl_v2.3.3.pdf"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gogarten.uconn.edu/mcb5472_2012/class4.pl" TargetMode="External"/><Relationship Id="rId3" Type="http://schemas.openxmlformats.org/officeDocument/2006/relationships/hyperlink" Target="http://gogarten.uconn.edu/mcb5472_2012/gi_list.txt"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hyperlink" Target="http://www.ncbi.nlm.nih.gov/BLAST/Blast.cgi?CMD=Web&amp;LAYOUT=TwoWindows&amp;AUTO_FORMAT=Semiauto&amp;ALIGNMENTS=250&amp;ALIGNMENT_VIEW=Pairwise&amp;CLIENT=web&amp;COMPOSITION_BASED_STATISTICS=on&amp;DATABASE=nr&amp;CDD_SEARCH=on&amp;DESCRIPTIONS=500&amp;ENTREZ_QUERY=(none)&amp;EXPECT=" TargetMode="External"/><Relationship Id="rId5" Type="http://schemas.openxmlformats.org/officeDocument/2006/relationships/oleObject" Target="../embeddings/oleObject1.bin"/><Relationship Id="rId6" Type="http://schemas.openxmlformats.org/officeDocument/2006/relationships/image" Target="../media/image2.png"/><Relationship Id="rId7" Type="http://schemas.openxmlformats.org/officeDocument/2006/relationships/hyperlink" Target="http://www.ncbi.nlm.nih.gov/entrez/query.fcgi?cmd=Retrieve&amp;db=Protein&amp;list_uids=07475800&amp;dopt=GenPept" TargetMode="External"/><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685800"/>
            <a:ext cx="7772400" cy="1143000"/>
          </a:xfrm>
        </p:spPr>
        <p:txBody>
          <a:bodyPr/>
          <a:lstStyle/>
          <a:p>
            <a:pPr eaLnBrk="1" hangingPunct="1"/>
            <a:r>
              <a:rPr lang="en-US"/>
              <a:t>MCB 5472</a:t>
            </a:r>
          </a:p>
        </p:txBody>
      </p:sp>
      <p:sp>
        <p:nvSpPr>
          <p:cNvPr id="18435" name="Rectangle 3"/>
          <p:cNvSpPr>
            <a:spLocks noGrp="1" noChangeArrowheads="1"/>
          </p:cNvSpPr>
          <p:nvPr>
            <p:ph type="subTitle" idx="1"/>
          </p:nvPr>
        </p:nvSpPr>
        <p:spPr>
          <a:xfrm>
            <a:off x="1371600" y="1905000"/>
            <a:ext cx="6400800" cy="1905000"/>
          </a:xfrm>
        </p:spPr>
        <p:txBody>
          <a:bodyPr/>
          <a:lstStyle/>
          <a:p>
            <a:pPr eaLnBrk="1" hangingPunct="1"/>
            <a:r>
              <a:rPr lang="en-US" dirty="0" smtClean="0"/>
              <a:t>Psi BLAST, </a:t>
            </a:r>
            <a:br>
              <a:rPr lang="en-US" dirty="0" smtClean="0"/>
            </a:br>
            <a:r>
              <a:rPr lang="en-US" dirty="0" smtClean="0"/>
              <a:t>Perl: Arrays, </a:t>
            </a:r>
            <a:r>
              <a:rPr lang="en-US" dirty="0" smtClean="0"/>
              <a:t>Loops, Hashes </a:t>
            </a:r>
            <a:endParaRPr lang="en-US" dirty="0" smtClean="0"/>
          </a:p>
        </p:txBody>
      </p:sp>
      <p:sp>
        <p:nvSpPr>
          <p:cNvPr id="18436" name="Rectangle 4"/>
          <p:cNvSpPr>
            <a:spLocks noChangeArrowheads="1"/>
          </p:cNvSpPr>
          <p:nvPr/>
        </p:nvSpPr>
        <p:spPr bwMode="auto">
          <a:xfrm>
            <a:off x="2857500" y="4191000"/>
            <a:ext cx="3429000" cy="1320800"/>
          </a:xfrm>
          <a:prstGeom prst="rect">
            <a:avLst/>
          </a:prstGeom>
          <a:noFill/>
          <a:ln w="9525">
            <a:solidFill>
              <a:schemeClr val="tx1"/>
            </a:solidFill>
            <a:miter lim="800000"/>
            <a:headEnd/>
            <a:tailEnd/>
          </a:ln>
        </p:spPr>
        <p:txBody>
          <a:bodyPr>
            <a:prstTxWarp prst="textNoShape">
              <a:avLst/>
            </a:prstTxWarp>
            <a:spAutoFit/>
          </a:bodyPr>
          <a:lstStyle/>
          <a:p>
            <a:r>
              <a:rPr lang="en-US" sz="2000" i="1"/>
              <a:t>J. Peter Gogarten </a:t>
            </a:r>
          </a:p>
          <a:p>
            <a:r>
              <a:rPr lang="en-US" sz="2000"/>
              <a:t>Office:</a:t>
            </a:r>
            <a:r>
              <a:rPr lang="en-US" sz="2000" i="1"/>
              <a:t> BPB 404</a:t>
            </a:r>
          </a:p>
          <a:p>
            <a:r>
              <a:rPr lang="en-US" sz="2000"/>
              <a:t>phone:</a:t>
            </a:r>
            <a:r>
              <a:rPr lang="en-US" sz="2000" i="1"/>
              <a:t> 860 486-4061, </a:t>
            </a:r>
          </a:p>
          <a:p>
            <a:r>
              <a:rPr lang="en-US" sz="2000"/>
              <a:t>Email:</a:t>
            </a:r>
            <a:r>
              <a:rPr lang="en-US" sz="2000" i="1"/>
              <a:t> </a:t>
            </a:r>
            <a:r>
              <a:rPr lang="en-US" sz="2000" i="1">
                <a:hlinkClick r:id="rId3"/>
              </a:rPr>
              <a:t>gogarten@uconn.edu</a:t>
            </a:r>
            <a:endParaRPr lang="en-US" sz="200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0" y="0"/>
            <a:ext cx="7772400" cy="1143000"/>
          </a:xfrm>
        </p:spPr>
        <p:txBody>
          <a:bodyPr/>
          <a:lstStyle/>
          <a:p>
            <a:pPr algn="l"/>
            <a:r>
              <a:rPr lang="en-US" sz="2400" dirty="0"/>
              <a:t>PSI Blast and finding gene families within genomes</a:t>
            </a:r>
            <a:r>
              <a:rPr lang="en-US" dirty="0"/>
              <a:t> </a:t>
            </a:r>
          </a:p>
        </p:txBody>
      </p:sp>
      <p:sp>
        <p:nvSpPr>
          <p:cNvPr id="36867" name="Text Box 3"/>
          <p:cNvSpPr txBox="1">
            <a:spLocks noChangeArrowheads="1"/>
          </p:cNvSpPr>
          <p:nvPr/>
        </p:nvSpPr>
        <p:spPr bwMode="auto">
          <a:xfrm>
            <a:off x="304800" y="990600"/>
            <a:ext cx="8245475" cy="4185762"/>
          </a:xfrm>
          <a:prstGeom prst="rect">
            <a:avLst/>
          </a:prstGeom>
          <a:noFill/>
          <a:ln w="9525">
            <a:noFill/>
            <a:miter lim="800000"/>
            <a:headEnd/>
            <a:tailEnd/>
          </a:ln>
        </p:spPr>
        <p:txBody>
          <a:bodyPr>
            <a:prstTxWarp prst="textNoShape">
              <a:avLst/>
            </a:prstTxWarp>
            <a:spAutoFit/>
          </a:bodyPr>
          <a:lstStyle/>
          <a:p>
            <a:pPr marL="457200" indent="-457200"/>
            <a:r>
              <a:rPr lang="en-US" dirty="0">
                <a:solidFill>
                  <a:srgbClr val="FF0000"/>
                </a:solidFill>
              </a:rPr>
              <a:t>use PSSM to search </a:t>
            </a:r>
            <a:r>
              <a:rPr lang="en-US" dirty="0" smtClean="0">
                <a:solidFill>
                  <a:srgbClr val="FF0000"/>
                </a:solidFill>
              </a:rPr>
              <a:t>genome at the nucleotide level: </a:t>
            </a:r>
          </a:p>
          <a:p>
            <a:pPr marL="457200" indent="-457200"/>
            <a:endParaRPr lang="en-US" dirty="0">
              <a:solidFill>
                <a:srgbClr val="FF0000"/>
              </a:solidFill>
            </a:endParaRPr>
          </a:p>
          <a:p>
            <a:pPr marL="457200" indent="-457200">
              <a:buFont typeface="Arial" pitchFamily="-105" charset="0"/>
              <a:buAutoNum type="alphaUcParenR"/>
            </a:pPr>
            <a:r>
              <a:rPr lang="en-US" sz="1800" dirty="0"/>
              <a:t>Use protein sequences encoded in genome as target: </a:t>
            </a:r>
            <a:br>
              <a:rPr lang="en-US" sz="1800" dirty="0"/>
            </a:br>
            <a:endParaRPr lang="en-US" sz="1800" dirty="0"/>
          </a:p>
          <a:p>
            <a:pPr marL="457200" indent="-457200">
              <a:buFont typeface="Arial" pitchFamily="-105" charset="0"/>
              <a:buNone/>
            </a:pPr>
            <a:r>
              <a:rPr lang="en-US" sz="1600" dirty="0" err="1">
                <a:solidFill>
                  <a:srgbClr val="000000"/>
                </a:solidFill>
                <a:latin typeface="Courier" pitchFamily="-105" charset="0"/>
              </a:rPr>
              <a:t>blastpgp</a:t>
            </a:r>
            <a:r>
              <a:rPr lang="en-US" sz="1600" dirty="0">
                <a:solidFill>
                  <a:srgbClr val="000000"/>
                </a:solidFill>
                <a:latin typeface="Courier" pitchFamily="-105" charset="0"/>
              </a:rPr>
              <a:t> -d </a:t>
            </a:r>
            <a:r>
              <a:rPr lang="en-US" sz="1600" dirty="0" err="1">
                <a:solidFill>
                  <a:srgbClr val="000000"/>
                </a:solidFill>
                <a:latin typeface="Courier" pitchFamily="-105" charset="0"/>
              </a:rPr>
              <a:t>target_genome.faa</a:t>
            </a:r>
            <a:r>
              <a:rPr lang="en-US" sz="1600" dirty="0">
                <a:solidFill>
                  <a:srgbClr val="000000"/>
                </a:solidFill>
                <a:latin typeface="Courier" pitchFamily="-105" charset="0"/>
              </a:rPr>
              <a:t> -</a:t>
            </a:r>
            <a:r>
              <a:rPr lang="en-US" sz="1600" dirty="0" err="1">
                <a:solidFill>
                  <a:srgbClr val="000000"/>
                </a:solidFill>
                <a:latin typeface="Courier" pitchFamily="-105" charset="0"/>
              </a:rPr>
              <a:t>i</a:t>
            </a:r>
            <a:r>
              <a:rPr lang="en-US" sz="1600" dirty="0">
                <a:solidFill>
                  <a:srgbClr val="000000"/>
                </a:solidFill>
                <a:latin typeface="Courier" pitchFamily="-105" charset="0"/>
              </a:rPr>
              <a:t> </a:t>
            </a:r>
            <a:r>
              <a:rPr lang="en-US" sz="1600" dirty="0" err="1">
                <a:solidFill>
                  <a:srgbClr val="000000"/>
                </a:solidFill>
                <a:latin typeface="Courier" pitchFamily="-105" charset="0"/>
              </a:rPr>
              <a:t>query.name</a:t>
            </a:r>
            <a:r>
              <a:rPr lang="en-US" sz="1600" dirty="0">
                <a:solidFill>
                  <a:srgbClr val="000000"/>
                </a:solidFill>
                <a:latin typeface="Courier" pitchFamily="-105" charset="0"/>
              </a:rPr>
              <a:t> -a 2 -R </a:t>
            </a:r>
            <a:r>
              <a:rPr lang="en-US" sz="1600" dirty="0" err="1">
                <a:solidFill>
                  <a:srgbClr val="000000"/>
                </a:solidFill>
                <a:latin typeface="Courier" pitchFamily="-105" charset="0"/>
              </a:rPr>
              <a:t>query.ckp</a:t>
            </a:r>
            <a:r>
              <a:rPr lang="en-US" sz="1600" dirty="0">
                <a:solidFill>
                  <a:srgbClr val="000000"/>
                </a:solidFill>
                <a:latin typeface="Courier" pitchFamily="-105" charset="0"/>
              </a:rPr>
              <a:t> -o query.out3 -F f</a:t>
            </a:r>
            <a:br>
              <a:rPr lang="en-US" sz="1600" dirty="0">
                <a:solidFill>
                  <a:srgbClr val="000000"/>
                </a:solidFill>
                <a:latin typeface="Courier" pitchFamily="-105" charset="0"/>
              </a:rPr>
            </a:br>
            <a:endParaRPr lang="en-US" sz="1600" dirty="0"/>
          </a:p>
          <a:p>
            <a:pPr marL="457200" indent="-457200">
              <a:buFont typeface="Arial" pitchFamily="-105" charset="0"/>
              <a:buChar char="•"/>
            </a:pPr>
            <a:endParaRPr lang="en-US" sz="1600" dirty="0"/>
          </a:p>
          <a:p>
            <a:pPr marL="457200" indent="-457200">
              <a:buFont typeface="Arial" pitchFamily="-105" charset="0"/>
              <a:buNone/>
            </a:pPr>
            <a:r>
              <a:rPr lang="en-US" sz="1800" dirty="0"/>
              <a:t>B)   Use nucleotide sequence and </a:t>
            </a:r>
            <a:r>
              <a:rPr lang="en-US" sz="1800" dirty="0" err="1"/>
              <a:t>tblastn</a:t>
            </a:r>
            <a:r>
              <a:rPr lang="en-US" sz="1800" dirty="0"/>
              <a:t>. This is an advantage if you are also interested in </a:t>
            </a:r>
            <a:r>
              <a:rPr lang="en-US" sz="1800" dirty="0" err="1"/>
              <a:t>pseudogenes</a:t>
            </a:r>
            <a:r>
              <a:rPr lang="en-US" sz="1800" dirty="0"/>
              <a:t>, and/or if you don’t trust the genome annotation:</a:t>
            </a:r>
          </a:p>
          <a:p>
            <a:pPr marL="457200" indent="-457200">
              <a:buFont typeface="Arial" pitchFamily="-105" charset="0"/>
              <a:buChar char="•"/>
            </a:pPr>
            <a:endParaRPr lang="en-US" sz="1800" dirty="0"/>
          </a:p>
          <a:p>
            <a:pPr marL="457200" indent="-457200">
              <a:buFont typeface="Arial" pitchFamily="-105" charset="0"/>
              <a:buNone/>
            </a:pPr>
            <a:r>
              <a:rPr lang="en-US" sz="1600" dirty="0" err="1">
                <a:solidFill>
                  <a:srgbClr val="000000"/>
                </a:solidFill>
                <a:latin typeface="Courier" pitchFamily="-105" charset="0"/>
              </a:rPr>
              <a:t>blastall</a:t>
            </a:r>
            <a:r>
              <a:rPr lang="en-US" sz="1600" dirty="0">
                <a:solidFill>
                  <a:srgbClr val="000000"/>
                </a:solidFill>
                <a:latin typeface="Courier" pitchFamily="-105" charset="0"/>
              </a:rPr>
              <a:t> -</a:t>
            </a:r>
            <a:r>
              <a:rPr lang="en-US" sz="1600" dirty="0" err="1">
                <a:solidFill>
                  <a:srgbClr val="000000"/>
                </a:solidFill>
                <a:latin typeface="Courier" pitchFamily="-105" charset="0"/>
              </a:rPr>
              <a:t>i</a:t>
            </a:r>
            <a:r>
              <a:rPr lang="en-US" sz="1600" dirty="0">
                <a:solidFill>
                  <a:srgbClr val="000000"/>
                </a:solidFill>
                <a:latin typeface="Courier" pitchFamily="-105" charset="0"/>
              </a:rPr>
              <a:t> </a:t>
            </a:r>
            <a:r>
              <a:rPr lang="en-US" sz="1600" dirty="0" err="1">
                <a:solidFill>
                  <a:srgbClr val="000000"/>
                </a:solidFill>
                <a:latin typeface="Courier" pitchFamily="-105" charset="0"/>
              </a:rPr>
              <a:t>query.name</a:t>
            </a:r>
            <a:r>
              <a:rPr lang="en-US" sz="1600" dirty="0">
                <a:solidFill>
                  <a:srgbClr val="000000"/>
                </a:solidFill>
                <a:latin typeface="Courier" pitchFamily="-105" charset="0"/>
              </a:rPr>
              <a:t> -d </a:t>
            </a:r>
            <a:r>
              <a:rPr lang="en-US" sz="1600" dirty="0" err="1">
                <a:solidFill>
                  <a:srgbClr val="000000"/>
                </a:solidFill>
                <a:latin typeface="Courier" pitchFamily="-105" charset="0"/>
              </a:rPr>
              <a:t>target_genome_nucl.ffn</a:t>
            </a:r>
            <a:r>
              <a:rPr lang="en-US" sz="1600" dirty="0">
                <a:solidFill>
                  <a:srgbClr val="000000"/>
                </a:solidFill>
                <a:latin typeface="Courier" pitchFamily="-105" charset="0"/>
              </a:rPr>
              <a:t> -p </a:t>
            </a:r>
            <a:r>
              <a:rPr lang="en-US" sz="1600" dirty="0" err="1">
                <a:solidFill>
                  <a:srgbClr val="000000"/>
                </a:solidFill>
                <a:latin typeface="Courier" pitchFamily="-105" charset="0"/>
              </a:rPr>
              <a:t>psitblastn</a:t>
            </a:r>
            <a:r>
              <a:rPr lang="en-US" sz="1600" dirty="0">
                <a:solidFill>
                  <a:srgbClr val="000000"/>
                </a:solidFill>
                <a:latin typeface="Courier" pitchFamily="-105" charset="0"/>
              </a:rPr>
              <a:t> -R </a:t>
            </a:r>
            <a:r>
              <a:rPr lang="en-US" sz="1600" dirty="0" err="1">
                <a:solidFill>
                  <a:srgbClr val="000000"/>
                </a:solidFill>
                <a:latin typeface="Courier" pitchFamily="-105" charset="0"/>
              </a:rPr>
              <a:t>query.ckp</a:t>
            </a:r>
            <a:endParaRPr lang="en-US" sz="1600" dirty="0">
              <a:solidFill>
                <a:srgbClr val="000000"/>
              </a:solidFill>
              <a:latin typeface="Courier" pitchFamily="-105" charset="0"/>
            </a:endParaRPr>
          </a:p>
          <a:p>
            <a:pPr marL="457200" indent="-457200">
              <a:buFont typeface="Arial" pitchFamily="-105" charset="0"/>
              <a:buChar char="•"/>
            </a:pPr>
            <a:endParaRPr lang="en-US" sz="1600" dirty="0">
              <a:solidFill>
                <a:srgbClr val="000000"/>
              </a:solidFill>
              <a:latin typeface="Courier" pitchFamily="-105" charset="0"/>
            </a:endParaRPr>
          </a:p>
          <a:p>
            <a:pPr marL="457200" indent="-457200">
              <a:buFont typeface="Arial" pitchFamily="-105" charset="0"/>
              <a:buNone/>
            </a:pPr>
            <a:endParaRPr lang="en-US" sz="1600" dirty="0">
              <a:solidFill>
                <a:srgbClr val="000000"/>
              </a:solidFill>
              <a:latin typeface="Courier" pitchFamily="-105" charset="0"/>
            </a:endParaRPr>
          </a:p>
        </p:txBody>
      </p:sp>
    </p:spTree>
    <p:extLst>
      <p:ext uri="{BB962C8B-B14F-4D97-AF65-F5344CB8AC3E}">
        <p14:creationId xmlns:p14="http://schemas.microsoft.com/office/powerpoint/2010/main" val="2054617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3027141" cy="461665"/>
          </a:xfrm>
          <a:prstGeom prst="rect">
            <a:avLst/>
          </a:prstGeom>
          <a:noFill/>
        </p:spPr>
        <p:txBody>
          <a:bodyPr wrap="none" rtlCol="0">
            <a:spAutoFit/>
          </a:bodyPr>
          <a:lstStyle/>
          <a:p>
            <a:r>
              <a:rPr lang="en-US" dirty="0" smtClean="0"/>
              <a:t>Assignment 1:  </a:t>
            </a:r>
            <a:r>
              <a:rPr lang="en-US" dirty="0" err="1" smtClean="0"/>
              <a:t>blastall</a:t>
            </a:r>
            <a:r>
              <a:rPr lang="en-US" dirty="0" smtClean="0"/>
              <a:t>  </a:t>
            </a:r>
            <a:endParaRPr lang="en-US" dirty="0"/>
          </a:p>
        </p:txBody>
      </p:sp>
      <p:sp>
        <p:nvSpPr>
          <p:cNvPr id="3" name="TextBox 2"/>
          <p:cNvSpPr txBox="1"/>
          <p:nvPr/>
        </p:nvSpPr>
        <p:spPr>
          <a:xfrm>
            <a:off x="457200" y="990600"/>
            <a:ext cx="8305800" cy="5262979"/>
          </a:xfrm>
          <a:prstGeom prst="rect">
            <a:avLst/>
          </a:prstGeom>
          <a:noFill/>
        </p:spPr>
        <p:txBody>
          <a:bodyPr wrap="square" rtlCol="0">
            <a:spAutoFit/>
          </a:bodyPr>
          <a:lstStyle/>
          <a:p>
            <a:r>
              <a:rPr lang="en-US" dirty="0" smtClean="0"/>
              <a:t>Histogram script replaced:  working </a:t>
            </a:r>
            <a:r>
              <a:rPr lang="en-US" dirty="0" err="1" smtClean="0"/>
              <a:t>verison</a:t>
            </a:r>
            <a:r>
              <a:rPr lang="en-US" dirty="0" smtClean="0"/>
              <a:t> in </a:t>
            </a:r>
            <a:r>
              <a:rPr lang="en-US" dirty="0" smtClean="0">
                <a:hlinkClick r:id="rId2"/>
              </a:rPr>
              <a:t>scripts </a:t>
            </a:r>
            <a:r>
              <a:rPr lang="en-US" dirty="0" smtClean="0"/>
              <a:t>and linked in </a:t>
            </a:r>
            <a:r>
              <a:rPr lang="en-US" dirty="0" smtClean="0">
                <a:hlinkClick r:id="rId3"/>
              </a:rPr>
              <a:t>assignments #2 </a:t>
            </a:r>
            <a:endParaRPr lang="en-US" dirty="0" smtClean="0"/>
          </a:p>
          <a:p>
            <a:endParaRPr lang="en-US" dirty="0"/>
          </a:p>
          <a:p>
            <a:r>
              <a:rPr lang="en-US" dirty="0" smtClean="0"/>
              <a:t>Do example on data in </a:t>
            </a:r>
            <a:r>
              <a:rPr lang="en-US" dirty="0" err="1" smtClean="0"/>
              <a:t>blasttest</a:t>
            </a:r>
            <a:endParaRPr lang="en-US" dirty="0" smtClean="0"/>
          </a:p>
          <a:p>
            <a:endParaRPr lang="en-US" dirty="0" smtClean="0"/>
          </a:p>
          <a:p>
            <a:r>
              <a:rPr lang="en-US" dirty="0" smtClean="0"/>
              <a:t>Go through output –m9 and –m8</a:t>
            </a:r>
          </a:p>
          <a:p>
            <a:endParaRPr lang="en-US" dirty="0"/>
          </a:p>
          <a:p>
            <a:r>
              <a:rPr lang="en-US" dirty="0" smtClean="0"/>
              <a:t>Go through </a:t>
            </a:r>
            <a:r>
              <a:rPr lang="en-US" dirty="0" err="1" smtClean="0"/>
              <a:t>extract_lines.pl</a:t>
            </a:r>
            <a:endParaRPr lang="en-US" dirty="0" smtClean="0"/>
          </a:p>
          <a:p>
            <a:endParaRPr lang="en-US" dirty="0"/>
          </a:p>
          <a:p>
            <a:r>
              <a:rPr lang="en-US" dirty="0" smtClean="0"/>
              <a:t>Open in Excel, save columns -&gt; make histograms in R</a:t>
            </a:r>
          </a:p>
          <a:p>
            <a:endParaRPr lang="en-US" dirty="0"/>
          </a:p>
          <a:p>
            <a:r>
              <a:rPr lang="en-US" dirty="0" smtClean="0"/>
              <a:t>Open workbook2 in 2004 Excel -&gt; check %identity and </a:t>
            </a:r>
            <a:br>
              <a:rPr lang="en-US" dirty="0" smtClean="0"/>
            </a:br>
            <a:r>
              <a:rPr lang="en-US" dirty="0" smtClean="0"/>
              <a:t>                                                          # of identical residues</a:t>
            </a:r>
          </a:p>
          <a:p>
            <a:endParaRPr lang="en-US" dirty="0"/>
          </a:p>
        </p:txBody>
      </p:sp>
    </p:spTree>
    <p:extLst>
      <p:ext uri="{BB962C8B-B14F-4D97-AF65-F5344CB8AC3E}">
        <p14:creationId xmlns:p14="http://schemas.microsoft.com/office/powerpoint/2010/main" val="1431571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33400" y="1981200"/>
            <a:ext cx="8361218" cy="3886200"/>
          </a:xfrm>
          <a:prstGeom prst="rect">
            <a:avLst/>
          </a:prstGeom>
        </p:spPr>
      </p:pic>
      <p:sp>
        <p:nvSpPr>
          <p:cNvPr id="3" name="TextBox 2"/>
          <p:cNvSpPr txBox="1"/>
          <p:nvPr/>
        </p:nvSpPr>
        <p:spPr>
          <a:xfrm>
            <a:off x="304800" y="533400"/>
            <a:ext cx="8287545" cy="461665"/>
          </a:xfrm>
          <a:prstGeom prst="rect">
            <a:avLst/>
          </a:prstGeom>
          <a:noFill/>
        </p:spPr>
        <p:txBody>
          <a:bodyPr wrap="none" rtlCol="0">
            <a:spAutoFit/>
          </a:bodyPr>
          <a:lstStyle/>
          <a:p>
            <a:r>
              <a:rPr lang="en-US" dirty="0" smtClean="0"/>
              <a:t>Histogram of percent identity for significant and insignificant hits </a:t>
            </a:r>
            <a:endParaRPr lang="en-US" dirty="0"/>
          </a:p>
        </p:txBody>
      </p:sp>
    </p:spTree>
    <p:extLst>
      <p:ext uri="{BB962C8B-B14F-4D97-AF65-F5344CB8AC3E}">
        <p14:creationId xmlns:p14="http://schemas.microsoft.com/office/powerpoint/2010/main" val="407308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231841" cy="461665"/>
          </a:xfrm>
          <a:prstGeom prst="rect">
            <a:avLst/>
          </a:prstGeom>
          <a:noFill/>
        </p:spPr>
        <p:txBody>
          <a:bodyPr wrap="none" rtlCol="0">
            <a:spAutoFit/>
          </a:bodyPr>
          <a:lstStyle/>
          <a:p>
            <a:r>
              <a:rPr lang="en-US" dirty="0" smtClean="0"/>
              <a:t>Number of identical residues </a:t>
            </a:r>
            <a:r>
              <a:rPr lang="en-US" dirty="0"/>
              <a:t>for significant and insignificant hits </a:t>
            </a:r>
            <a:r>
              <a:rPr lang="en-US" dirty="0" smtClean="0"/>
              <a:t> </a:t>
            </a:r>
            <a:endParaRPr lang="en-US" dirty="0"/>
          </a:p>
        </p:txBody>
      </p:sp>
      <p:pic>
        <p:nvPicPr>
          <p:cNvPr id="3" name="Picture 2"/>
          <p:cNvPicPr>
            <a:picLocks noChangeAspect="1"/>
          </p:cNvPicPr>
          <p:nvPr/>
        </p:nvPicPr>
        <p:blipFill>
          <a:blip r:embed="rId2"/>
          <a:stretch>
            <a:fillRect/>
          </a:stretch>
        </p:blipFill>
        <p:spPr>
          <a:xfrm>
            <a:off x="152400" y="2603500"/>
            <a:ext cx="8594736" cy="3873500"/>
          </a:xfrm>
          <a:prstGeom prst="rect">
            <a:avLst/>
          </a:prstGeom>
        </p:spPr>
      </p:pic>
      <p:pic>
        <p:nvPicPr>
          <p:cNvPr id="4" name="Picture 3"/>
          <p:cNvPicPr>
            <a:picLocks noChangeAspect="1"/>
          </p:cNvPicPr>
          <p:nvPr/>
        </p:nvPicPr>
        <p:blipFill>
          <a:blip r:embed="rId3"/>
          <a:stretch>
            <a:fillRect/>
          </a:stretch>
        </p:blipFill>
        <p:spPr>
          <a:xfrm>
            <a:off x="6705600" y="990600"/>
            <a:ext cx="2133600" cy="2167467"/>
          </a:xfrm>
          <a:prstGeom prst="rect">
            <a:avLst/>
          </a:prstGeom>
        </p:spPr>
      </p:pic>
    </p:spTree>
    <p:extLst>
      <p:ext uri="{BB962C8B-B14F-4D97-AF65-F5344CB8AC3E}">
        <p14:creationId xmlns:p14="http://schemas.microsoft.com/office/powerpoint/2010/main" val="2976837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02" name="Text Box 3"/>
          <p:cNvSpPr txBox="1">
            <a:spLocks noChangeArrowheads="1"/>
          </p:cNvSpPr>
          <p:nvPr/>
        </p:nvSpPr>
        <p:spPr bwMode="auto">
          <a:xfrm>
            <a:off x="685800" y="1219200"/>
            <a:ext cx="184150" cy="457200"/>
          </a:xfrm>
          <a:prstGeom prst="rect">
            <a:avLst/>
          </a:prstGeom>
          <a:noFill/>
          <a:ln w="9525">
            <a:noFill/>
            <a:miter lim="800000"/>
            <a:headEnd/>
            <a:tailEnd/>
          </a:ln>
        </p:spPr>
        <p:txBody>
          <a:bodyPr wrap="none">
            <a:prstTxWarp prst="textNoShape">
              <a:avLst/>
            </a:prstTxWarp>
            <a:spAutoFit/>
          </a:bodyPr>
          <a:lstStyle/>
          <a:p>
            <a:endParaRPr lang="en-US" b="1">
              <a:solidFill>
                <a:srgbClr val="000000"/>
              </a:solidFill>
            </a:endParaRPr>
          </a:p>
        </p:txBody>
      </p:sp>
      <p:sp>
        <p:nvSpPr>
          <p:cNvPr id="51203" name="Text Box 4"/>
          <p:cNvSpPr txBox="1">
            <a:spLocks noChangeArrowheads="1"/>
          </p:cNvSpPr>
          <p:nvPr/>
        </p:nvSpPr>
        <p:spPr bwMode="auto">
          <a:xfrm>
            <a:off x="609600" y="304800"/>
            <a:ext cx="7407275" cy="2585323"/>
          </a:xfrm>
          <a:prstGeom prst="rect">
            <a:avLst/>
          </a:prstGeom>
          <a:noFill/>
          <a:ln w="9525">
            <a:noFill/>
            <a:miter lim="800000"/>
            <a:headEnd/>
            <a:tailEnd/>
          </a:ln>
        </p:spPr>
        <p:txBody>
          <a:bodyPr>
            <a:prstTxWarp prst="textNoShape">
              <a:avLst/>
            </a:prstTxWarp>
            <a:spAutoFit/>
          </a:bodyPr>
          <a:lstStyle/>
          <a:p>
            <a:pPr marL="457200" indent="-457200"/>
            <a:endParaRPr lang="en-US" sz="1800" dirty="0" smtClean="0">
              <a:solidFill>
                <a:srgbClr val="000000"/>
              </a:solidFill>
              <a:latin typeface="Courier" pitchFamily="-105" charset="0"/>
            </a:endParaRPr>
          </a:p>
          <a:p>
            <a:pPr marL="457200" indent="-457200"/>
            <a:r>
              <a:rPr lang="en-US" sz="1800" dirty="0">
                <a:solidFill>
                  <a:srgbClr val="000000"/>
                </a:solidFill>
              </a:rPr>
              <a:t>3)     Write a short Perl script that calculates the circumference of a circle given a radius provided by the user. </a:t>
            </a:r>
          </a:p>
          <a:p>
            <a:pPr marL="457200" indent="-457200"/>
            <a:endParaRPr lang="en-US" sz="1800" dirty="0">
              <a:solidFill>
                <a:srgbClr val="000000"/>
              </a:solidFill>
            </a:endParaRPr>
          </a:p>
          <a:p>
            <a:pPr marL="457200" indent="-457200"/>
            <a:r>
              <a:rPr lang="en-US" sz="1800" dirty="0">
                <a:solidFill>
                  <a:srgbClr val="000000"/>
                </a:solidFill>
              </a:rPr>
              <a:t/>
            </a:r>
            <a:br>
              <a:rPr lang="en-US" sz="1800" dirty="0">
                <a:solidFill>
                  <a:srgbClr val="000000"/>
                </a:solidFill>
              </a:rPr>
            </a:br>
            <a:endParaRPr lang="en-US" sz="1800" dirty="0">
              <a:solidFill>
                <a:srgbClr val="000000"/>
              </a:solidFill>
            </a:endParaRPr>
          </a:p>
          <a:p>
            <a:pPr marL="457200" indent="-457200"/>
            <a:endParaRPr lang="en-US" sz="1800" dirty="0">
              <a:solidFill>
                <a:srgbClr val="000000"/>
              </a:solidFill>
            </a:endParaRPr>
          </a:p>
          <a:p>
            <a:pPr marL="457200" indent="-457200">
              <a:buFont typeface="Arial" pitchFamily="-105" charset="0"/>
              <a:buAutoNum type="arabicParenR"/>
            </a:pPr>
            <a:endParaRPr lang="en-US" sz="1800" dirty="0">
              <a:solidFill>
                <a:srgbClr val="000000"/>
              </a:solidFill>
            </a:endParaRPr>
          </a:p>
          <a:p>
            <a:pPr marL="457200" indent="-457200">
              <a:buFont typeface="Arial" pitchFamily="-105" charset="0"/>
              <a:buAutoNum type="arabicParenR"/>
            </a:pPr>
            <a:endParaRPr lang="en-US" sz="1800" dirty="0">
              <a:solidFill>
                <a:srgbClr val="000000"/>
              </a:solidFill>
            </a:endParaRPr>
          </a:p>
        </p:txBody>
      </p:sp>
      <p:sp>
        <p:nvSpPr>
          <p:cNvPr id="51204" name="Rectangle 7"/>
          <p:cNvSpPr>
            <a:spLocks noChangeArrowheads="1"/>
          </p:cNvSpPr>
          <p:nvPr/>
        </p:nvSpPr>
        <p:spPr bwMode="auto">
          <a:xfrm flipH="1" flipV="1">
            <a:off x="1447800" y="3659188"/>
            <a:ext cx="3032125" cy="461962"/>
          </a:xfrm>
          <a:prstGeom prst="rect">
            <a:avLst/>
          </a:prstGeom>
          <a:noFill/>
          <a:ln w="9525">
            <a:noFill/>
            <a:miter lim="800000"/>
            <a:headEnd/>
            <a:tailEnd/>
          </a:ln>
        </p:spPr>
        <p:txBody>
          <a:bodyPr>
            <a:prstTxWarp prst="textNoShape">
              <a:avLst/>
            </a:prstTxWarp>
            <a:spAutoFit/>
          </a:bodyPr>
          <a:lstStyle/>
          <a:p>
            <a:r>
              <a:rPr lang="en-US">
                <a:solidFill>
                  <a:srgbClr val="000000"/>
                </a:solidFill>
              </a:rPr>
              <a:t> </a:t>
            </a:r>
          </a:p>
        </p:txBody>
      </p:sp>
      <p:pic>
        <p:nvPicPr>
          <p:cNvPr id="51205" name="Picture 7"/>
          <p:cNvPicPr>
            <a:picLocks noChangeAspect="1"/>
          </p:cNvPicPr>
          <p:nvPr/>
        </p:nvPicPr>
        <p:blipFill>
          <a:blip r:embed="rId3"/>
          <a:srcRect/>
          <a:stretch>
            <a:fillRect/>
          </a:stretch>
        </p:blipFill>
        <p:spPr bwMode="auto">
          <a:xfrm>
            <a:off x="838200" y="2971800"/>
            <a:ext cx="8305800" cy="2706687"/>
          </a:xfrm>
          <a:prstGeom prst="rect">
            <a:avLst/>
          </a:prstGeom>
          <a:noFill/>
          <a:ln w="9525">
            <a:noFill/>
            <a:miter lim="800000"/>
            <a:headEnd/>
            <a:tailEnd/>
          </a:ln>
        </p:spPr>
      </p:pic>
      <p:pic>
        <p:nvPicPr>
          <p:cNvPr id="51206" name="Picture 8"/>
          <p:cNvPicPr>
            <a:picLocks noChangeAspect="1"/>
          </p:cNvPicPr>
          <p:nvPr/>
        </p:nvPicPr>
        <p:blipFill>
          <a:blip r:embed="rId4"/>
          <a:srcRect/>
          <a:stretch>
            <a:fillRect/>
          </a:stretch>
        </p:blipFill>
        <p:spPr bwMode="auto">
          <a:xfrm>
            <a:off x="838200" y="1219200"/>
            <a:ext cx="7391400" cy="1695450"/>
          </a:xfrm>
          <a:prstGeom prst="rect">
            <a:avLst/>
          </a:prstGeom>
          <a:noFill/>
          <a:ln w="9525">
            <a:noFill/>
            <a:miter lim="800000"/>
            <a:headEnd/>
            <a:tailEnd/>
          </a:ln>
        </p:spPr>
      </p:pic>
      <p:sp>
        <p:nvSpPr>
          <p:cNvPr id="7" name="TextBox 6"/>
          <p:cNvSpPr txBox="1">
            <a:spLocks noChangeArrowheads="1"/>
          </p:cNvSpPr>
          <p:nvPr/>
        </p:nvSpPr>
        <p:spPr bwMode="auto">
          <a:xfrm>
            <a:off x="304800" y="5791200"/>
            <a:ext cx="8458200" cy="830263"/>
          </a:xfrm>
          <a:prstGeom prst="rect">
            <a:avLst/>
          </a:prstGeom>
          <a:noFill/>
          <a:ln w="9525">
            <a:noFill/>
            <a:miter lim="800000"/>
            <a:headEnd/>
            <a:tailEnd/>
          </a:ln>
        </p:spPr>
        <p:txBody>
          <a:bodyPr>
            <a:prstTxWarp prst="textNoShape">
              <a:avLst/>
            </a:prstTxWarp>
            <a:spAutoFit/>
          </a:bodyPr>
          <a:lstStyle/>
          <a:p>
            <a:r>
              <a:rPr lang="en-US" dirty="0"/>
              <a:t>The best way to find which module to use is </a:t>
            </a:r>
            <a:r>
              <a:rPr lang="en-US" dirty="0" err="1"/>
              <a:t>google</a:t>
            </a:r>
            <a:r>
              <a:rPr lang="en-US" dirty="0"/>
              <a:t>.   You can search  core modules at </a:t>
            </a:r>
            <a:r>
              <a:rPr lang="en-US" dirty="0">
                <a:hlinkClick r:id="rId5"/>
              </a:rPr>
              <a:t>http://perldoc.perl.org/search.html?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title" idx="4294967295"/>
          </p:nvPr>
        </p:nvSpPr>
        <p:spPr>
          <a:xfrm>
            <a:off x="0" y="0"/>
            <a:ext cx="7772400" cy="1143000"/>
          </a:xfrm>
        </p:spPr>
        <p:txBody>
          <a:bodyPr/>
          <a:lstStyle/>
          <a:p>
            <a:pPr algn="l"/>
            <a:r>
              <a:rPr lang="en-US" sz="3200" dirty="0" smtClean="0"/>
              <a:t>Old Assignment </a:t>
            </a:r>
            <a:r>
              <a:rPr lang="en-US" sz="3200" dirty="0"/>
              <a:t>for Monday</a:t>
            </a:r>
            <a:r>
              <a:rPr lang="en-US" sz="3200" dirty="0" smtClean="0"/>
              <a:t> </a:t>
            </a:r>
            <a:r>
              <a:rPr lang="en-US" dirty="0" smtClean="0"/>
              <a:t/>
            </a:r>
            <a:br>
              <a:rPr lang="en-US" dirty="0" smtClean="0"/>
            </a:br>
            <a:endParaRPr lang="en-US" dirty="0"/>
          </a:p>
        </p:txBody>
      </p:sp>
      <p:sp>
        <p:nvSpPr>
          <p:cNvPr id="54275" name="Text Box 4"/>
          <p:cNvSpPr txBox="1">
            <a:spLocks noChangeArrowheads="1"/>
          </p:cNvSpPr>
          <p:nvPr/>
        </p:nvSpPr>
        <p:spPr bwMode="auto">
          <a:xfrm>
            <a:off x="762000" y="914400"/>
            <a:ext cx="18415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a:p>
        </p:txBody>
      </p:sp>
      <p:sp>
        <p:nvSpPr>
          <p:cNvPr id="5" name="Text Box 5"/>
          <p:cNvSpPr txBox="1">
            <a:spLocks noChangeArrowheads="1"/>
          </p:cNvSpPr>
          <p:nvPr/>
        </p:nvSpPr>
        <p:spPr bwMode="auto">
          <a:xfrm>
            <a:off x="365125" y="966788"/>
            <a:ext cx="8474075" cy="3785652"/>
          </a:xfrm>
          <a:prstGeom prst="rect">
            <a:avLst/>
          </a:prstGeom>
          <a:noFill/>
          <a:ln w="9525">
            <a:noFill/>
            <a:miter lim="800000"/>
            <a:headEnd/>
            <a:tailEnd/>
          </a:ln>
          <a:effectLst/>
        </p:spPr>
        <p:txBody>
          <a:bodyPr>
            <a:prstTxWarp prst="textNoShape">
              <a:avLst/>
            </a:prstTxWarp>
            <a:spAutoFit/>
          </a:bodyPr>
          <a:lstStyle/>
          <a:p>
            <a:r>
              <a:rPr lang="en-US" dirty="0"/>
              <a:t> 5)</a:t>
            </a:r>
          </a:p>
          <a:p>
            <a:r>
              <a:rPr lang="en-US" dirty="0"/>
              <a:t>For the following array declaration  </a:t>
            </a:r>
            <a:br>
              <a:rPr lang="en-US" dirty="0"/>
            </a:br>
            <a:r>
              <a:rPr lang="en-US" dirty="0"/>
              <a:t>@</a:t>
            </a:r>
            <a:r>
              <a:rPr lang="en-US" dirty="0" err="1"/>
              <a:t>myArray</a:t>
            </a:r>
            <a:r>
              <a:rPr lang="en-US" dirty="0"/>
              <a:t> = ('A', 'B', 'C', 'D', 'E'); </a:t>
            </a:r>
          </a:p>
          <a:p>
            <a:r>
              <a:rPr lang="en-US" dirty="0"/>
              <a:t>what is the value of the following expressions:</a:t>
            </a:r>
            <a:br>
              <a:rPr lang="en-US" dirty="0"/>
            </a:br>
            <a:r>
              <a:rPr lang="en-US" sz="2000" dirty="0">
                <a:latin typeface="Courier" pitchFamily="-105" charset="0"/>
                <a:ea typeface="Courier" pitchFamily="-105" charset="0"/>
                <a:cs typeface="Courier" pitchFamily="-105" charset="0"/>
              </a:rPr>
              <a:t>$#</a:t>
            </a:r>
            <a:r>
              <a:rPr lang="en-US" sz="2000" dirty="0" err="1">
                <a:latin typeface="Courier" pitchFamily="-105" charset="0"/>
                <a:ea typeface="Courier" pitchFamily="-105" charset="0"/>
                <a:cs typeface="Courier" pitchFamily="-105" charset="0"/>
              </a:rPr>
              <a:t>myArray</a:t>
            </a:r>
            <a:r>
              <a:rPr lang="en-US" sz="2000" dirty="0">
                <a:latin typeface="Courier" pitchFamily="-105" charset="0"/>
                <a:ea typeface="Courier" pitchFamily="-105" charset="0"/>
                <a:cs typeface="Courier" pitchFamily="-105" charset="0"/>
              </a:rPr>
              <a:t> length(@</a:t>
            </a:r>
            <a:r>
              <a:rPr lang="en-US" sz="2000" dirty="0" err="1">
                <a:latin typeface="Courier" pitchFamily="-105" charset="0"/>
                <a:ea typeface="Courier" pitchFamily="-105" charset="0"/>
                <a:cs typeface="Courier" pitchFamily="-105" charset="0"/>
              </a:rPr>
              <a:t>myArray</a:t>
            </a:r>
            <a:r>
              <a:rPr lang="en-US" sz="2000" dirty="0">
                <a:latin typeface="Courier" pitchFamily="-105" charset="0"/>
                <a:ea typeface="Courier" pitchFamily="-105" charset="0"/>
                <a:cs typeface="Courier" pitchFamily="-105" charset="0"/>
              </a:rPr>
              <a:t>) $</a:t>
            </a:r>
            <a:r>
              <a:rPr lang="en-US" sz="2000" dirty="0" err="1">
                <a:latin typeface="Courier" pitchFamily="-105" charset="0"/>
                <a:ea typeface="Courier" pitchFamily="-105" charset="0"/>
                <a:cs typeface="Courier" pitchFamily="-105" charset="0"/>
              </a:rPr>
              <a:t>myArray</a:t>
            </a:r>
            <a:r>
              <a:rPr lang="en-US" sz="2000" dirty="0">
                <a:latin typeface="Courier" pitchFamily="-105" charset="0"/>
                <a:ea typeface="Courier" pitchFamily="-105" charset="0"/>
                <a:cs typeface="Courier" pitchFamily="-105" charset="0"/>
              </a:rPr>
              <a:t>[1] $n=@</a:t>
            </a:r>
            <a:r>
              <a:rPr lang="en-US" sz="2000" dirty="0" err="1">
                <a:latin typeface="Courier" pitchFamily="-105" charset="0"/>
                <a:ea typeface="Courier" pitchFamily="-105" charset="0"/>
                <a:cs typeface="Courier" pitchFamily="-105" charset="0"/>
              </a:rPr>
              <a:t>myArray</a:t>
            </a:r>
            <a:r>
              <a:rPr lang="en-US" sz="2000" dirty="0">
                <a:latin typeface="Courier" pitchFamily="-105" charset="0"/>
                <a:ea typeface="Courier" pitchFamily="-105" charset="0"/>
                <a:cs typeface="Courier" pitchFamily="-105" charset="0"/>
              </a:rPr>
              <a:t> reverse (@</a:t>
            </a:r>
            <a:r>
              <a:rPr lang="en-US" sz="2000" dirty="0" err="1">
                <a:latin typeface="Courier" pitchFamily="-105" charset="0"/>
                <a:ea typeface="Courier" pitchFamily="-105" charset="0"/>
                <a:cs typeface="Courier" pitchFamily="-105" charset="0"/>
              </a:rPr>
              <a:t>myArray</a:t>
            </a:r>
            <a:r>
              <a:rPr lang="en-US" sz="2000" dirty="0"/>
              <a:t>)</a:t>
            </a:r>
          </a:p>
          <a:p>
            <a:endParaRPr lang="en-US" sz="2000" dirty="0"/>
          </a:p>
          <a:p>
            <a:pPr>
              <a:defRPr/>
            </a:pPr>
            <a:endParaRPr lang="en-US" dirty="0"/>
          </a:p>
        </p:txBody>
      </p:sp>
      <p:sp>
        <p:nvSpPr>
          <p:cNvPr id="2" name="TextBox 1"/>
          <p:cNvSpPr txBox="1"/>
          <p:nvPr/>
        </p:nvSpPr>
        <p:spPr>
          <a:xfrm>
            <a:off x="304800" y="4953000"/>
            <a:ext cx="4243770" cy="461665"/>
          </a:xfrm>
          <a:prstGeom prst="rect">
            <a:avLst/>
          </a:prstGeom>
          <a:noFill/>
        </p:spPr>
        <p:txBody>
          <a:bodyPr wrap="none" rtlCol="0">
            <a:spAutoFit/>
          </a:bodyPr>
          <a:lstStyle/>
          <a:p>
            <a:r>
              <a:rPr lang="en-US" dirty="0" smtClean="0"/>
              <a:t>Go through array-scalar example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25400"/>
            <a:ext cx="9144000" cy="6787589"/>
          </a:xfrm>
          <a:prstGeom prst="rect">
            <a:avLst/>
          </a:prstGeom>
        </p:spPr>
      </p:pic>
    </p:spTree>
    <p:extLst>
      <p:ext uri="{BB962C8B-B14F-4D97-AF65-F5344CB8AC3E}">
        <p14:creationId xmlns:p14="http://schemas.microsoft.com/office/powerpoint/2010/main" val="1445181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587500"/>
            <a:ext cx="9144000" cy="3682093"/>
          </a:xfrm>
          <a:prstGeom prst="rect">
            <a:avLst/>
          </a:prstGeom>
        </p:spPr>
      </p:pic>
    </p:spTree>
    <p:extLst>
      <p:ext uri="{BB962C8B-B14F-4D97-AF65-F5344CB8AC3E}">
        <p14:creationId xmlns:p14="http://schemas.microsoft.com/office/powerpoint/2010/main" val="647908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29124"/>
            <a:ext cx="9144000" cy="4126523"/>
          </a:xfrm>
          <a:prstGeom prst="rect">
            <a:avLst/>
          </a:prstGeom>
        </p:spPr>
      </p:pic>
      <p:sp>
        <p:nvSpPr>
          <p:cNvPr id="3" name="Rectangle 2"/>
          <p:cNvSpPr/>
          <p:nvPr/>
        </p:nvSpPr>
        <p:spPr>
          <a:xfrm>
            <a:off x="0" y="4196785"/>
            <a:ext cx="9296400" cy="2308324"/>
          </a:xfrm>
          <a:prstGeom prst="rect">
            <a:avLst/>
          </a:prstGeom>
        </p:spPr>
        <p:txBody>
          <a:bodyPr wrap="square">
            <a:spAutoFit/>
          </a:bodyPr>
          <a:lstStyle/>
          <a:p>
            <a:r>
              <a:rPr lang="en-US" dirty="0"/>
              <a:t>node008:~/perl2012/class04 </a:t>
            </a:r>
            <a:r>
              <a:rPr lang="en-US" dirty="0" err="1"/>
              <a:t>jpgogarten</a:t>
            </a:r>
            <a:r>
              <a:rPr lang="en-US" dirty="0"/>
              <a:t>$ </a:t>
            </a:r>
            <a:r>
              <a:rPr lang="en-US" dirty="0" err="1"/>
              <a:t>perl</a:t>
            </a:r>
            <a:r>
              <a:rPr lang="en-US" dirty="0"/>
              <a:t> </a:t>
            </a:r>
            <a:r>
              <a:rPr lang="en-US" dirty="0" err="1"/>
              <a:t>myArrayEx.pl</a:t>
            </a:r>
            <a:r>
              <a:rPr lang="en-US" dirty="0"/>
              <a:t> </a:t>
            </a:r>
          </a:p>
          <a:p>
            <a:r>
              <a:rPr lang="en-US" dirty="0"/>
              <a:t>4</a:t>
            </a:r>
          </a:p>
          <a:p>
            <a:r>
              <a:rPr lang="en-US" dirty="0"/>
              <a:t>1</a:t>
            </a:r>
          </a:p>
          <a:p>
            <a:r>
              <a:rPr lang="en-US" dirty="0"/>
              <a:t>B</a:t>
            </a:r>
          </a:p>
          <a:p>
            <a:r>
              <a:rPr lang="en-US" dirty="0"/>
              <a:t>5</a:t>
            </a:r>
          </a:p>
          <a:p>
            <a:r>
              <a:rPr lang="en-US" dirty="0"/>
              <a:t>EDCBA</a:t>
            </a:r>
          </a:p>
        </p:txBody>
      </p:sp>
    </p:spTree>
    <p:extLst>
      <p:ext uri="{BB962C8B-B14F-4D97-AF65-F5344CB8AC3E}">
        <p14:creationId xmlns:p14="http://schemas.microsoft.com/office/powerpoint/2010/main" val="268411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title" idx="4294967295"/>
          </p:nvPr>
        </p:nvSpPr>
        <p:spPr>
          <a:xfrm>
            <a:off x="0" y="0"/>
            <a:ext cx="7772400" cy="1143000"/>
          </a:xfrm>
        </p:spPr>
        <p:txBody>
          <a:bodyPr/>
          <a:lstStyle/>
          <a:p>
            <a:pPr algn="l"/>
            <a:r>
              <a:rPr lang="en-US" sz="3200" dirty="0" smtClean="0"/>
              <a:t>Old Assignment </a:t>
            </a:r>
            <a:r>
              <a:rPr lang="en-US" sz="3200" dirty="0"/>
              <a:t>for Monday</a:t>
            </a:r>
            <a:r>
              <a:rPr lang="en-US" sz="3200" dirty="0" smtClean="0"/>
              <a:t> </a:t>
            </a:r>
            <a:r>
              <a:rPr lang="en-US" dirty="0" smtClean="0"/>
              <a:t/>
            </a:r>
            <a:br>
              <a:rPr lang="en-US" dirty="0" smtClean="0"/>
            </a:br>
            <a:endParaRPr lang="en-US" dirty="0"/>
          </a:p>
        </p:txBody>
      </p:sp>
      <p:sp>
        <p:nvSpPr>
          <p:cNvPr id="54275" name="Text Box 4"/>
          <p:cNvSpPr txBox="1">
            <a:spLocks noChangeArrowheads="1"/>
          </p:cNvSpPr>
          <p:nvPr/>
        </p:nvSpPr>
        <p:spPr bwMode="auto">
          <a:xfrm>
            <a:off x="762000" y="914400"/>
            <a:ext cx="18415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a:p>
        </p:txBody>
      </p:sp>
      <p:sp>
        <p:nvSpPr>
          <p:cNvPr id="5" name="Text Box 5"/>
          <p:cNvSpPr txBox="1">
            <a:spLocks noChangeArrowheads="1"/>
          </p:cNvSpPr>
          <p:nvPr/>
        </p:nvSpPr>
        <p:spPr bwMode="auto">
          <a:xfrm>
            <a:off x="365125" y="966788"/>
            <a:ext cx="8474075" cy="5754687"/>
          </a:xfrm>
          <a:prstGeom prst="rect">
            <a:avLst/>
          </a:prstGeom>
          <a:noFill/>
          <a:ln w="9525">
            <a:noFill/>
            <a:miter lim="800000"/>
            <a:headEnd/>
            <a:tailEnd/>
          </a:ln>
          <a:effectLst/>
        </p:spPr>
        <p:txBody>
          <a:bodyPr>
            <a:prstTxWarp prst="textNoShape">
              <a:avLst/>
            </a:prstTxWarp>
            <a:spAutoFit/>
          </a:bodyPr>
          <a:lstStyle/>
          <a:p>
            <a:pPr marL="457200" indent="-457200">
              <a:buFont typeface="Arial" pitchFamily="-105" charset="0"/>
              <a:buAutoNum type="arabicParenR"/>
              <a:defRPr/>
            </a:pPr>
            <a:r>
              <a:rPr lang="en-US" dirty="0"/>
              <a:t>Write a 2 sentence outline for your student project</a:t>
            </a:r>
          </a:p>
          <a:p>
            <a:pPr marL="457200" indent="-457200">
              <a:buFont typeface="Arial" pitchFamily="-105" charset="0"/>
              <a:buAutoNum type="arabicParenR"/>
              <a:defRPr/>
            </a:pPr>
            <a:r>
              <a:rPr lang="en-US" dirty="0"/>
              <a:t>Read chapter P5 and P12 conditional statements and on “for, </a:t>
            </a:r>
            <a:r>
              <a:rPr lang="en-US" dirty="0" err="1"/>
              <a:t>foreach</a:t>
            </a:r>
            <a:r>
              <a:rPr lang="en-US" dirty="0"/>
              <a:t>, and while” loops. </a:t>
            </a:r>
            <a:br>
              <a:rPr lang="en-US" dirty="0"/>
            </a:br>
            <a:r>
              <a:rPr lang="en-US" sz="1600" dirty="0">
                <a:hlinkClick r:id="rId2"/>
              </a:rPr>
              <a:t>http://korflab.ucdavis.edu/Unix_and_Perl/unix_and_perl_v2.3.3.pdf</a:t>
            </a:r>
            <a:endParaRPr lang="en-US" sz="1600" dirty="0"/>
          </a:p>
          <a:p>
            <a:pPr marL="457200" indent="-457200">
              <a:defRPr/>
            </a:pPr>
            <a:endParaRPr lang="en-US" sz="1600" dirty="0"/>
          </a:p>
          <a:p>
            <a:pPr marL="457200" indent="-457200">
              <a:defRPr/>
            </a:pPr>
            <a:r>
              <a:rPr lang="en-US" dirty="0">
                <a:latin typeface="+mj-lt"/>
              </a:rPr>
              <a:t>Background: </a:t>
            </a:r>
            <a:r>
              <a:rPr lang="en-US" dirty="0">
                <a:latin typeface="Courier" pitchFamily="-105" charset="0"/>
              </a:rPr>
              <a:t/>
            </a:r>
            <a:br>
              <a:rPr lang="en-US" dirty="0">
                <a:latin typeface="Courier" pitchFamily="-105" charset="0"/>
              </a:rPr>
            </a:br>
            <a:r>
              <a:rPr lang="en-US" dirty="0">
                <a:latin typeface="Courier" pitchFamily="-105" charset="0"/>
              </a:rPr>
              <a:t>@a=(0..50); </a:t>
            </a:r>
            <a:br>
              <a:rPr lang="en-US" dirty="0">
                <a:latin typeface="Courier" pitchFamily="-105" charset="0"/>
              </a:rPr>
            </a:br>
            <a:r>
              <a:rPr lang="en-US" dirty="0">
                <a:latin typeface="+mj-lt"/>
                <a:cs typeface="Courier"/>
              </a:rPr>
              <a:t>#</a:t>
            </a:r>
            <a:r>
              <a:rPr lang="en-US" dirty="0">
                <a:latin typeface="Courier" pitchFamily="-105" charset="0"/>
              </a:rPr>
              <a:t> </a:t>
            </a:r>
            <a:r>
              <a:rPr lang="en-US" dirty="0">
                <a:latin typeface="+mj-lt"/>
                <a:cs typeface="Courier"/>
              </a:rPr>
              <a:t>This assigns numbers from 0 to 50 to an array, </a:t>
            </a:r>
            <a:br>
              <a:rPr lang="en-US" dirty="0">
                <a:latin typeface="+mj-lt"/>
                <a:cs typeface="Courier"/>
              </a:rPr>
            </a:br>
            <a:r>
              <a:rPr lang="en-US" dirty="0">
                <a:latin typeface="+mj-lt"/>
                <a:cs typeface="Courier"/>
              </a:rPr>
              <a:t>#   so that $a[0] =0; $a[1] =1; $a[50] =50</a:t>
            </a:r>
          </a:p>
          <a:p>
            <a:pPr marL="457200" indent="-457200">
              <a:buFont typeface="Arial" pitchFamily="-105" charset="0"/>
              <a:buNone/>
              <a:defRPr/>
            </a:pPr>
            <a:r>
              <a:rPr lang="en-US" dirty="0"/>
              <a:t>3) Write </a:t>
            </a:r>
            <a:r>
              <a:rPr lang="en-US" dirty="0" err="1"/>
              <a:t>perl</a:t>
            </a:r>
            <a:r>
              <a:rPr lang="en-US" dirty="0"/>
              <a:t> scripts that add all numbers from 1 to 50.  Try to do this using at least two different control structures. </a:t>
            </a:r>
          </a:p>
          <a:p>
            <a:pPr marL="457200" indent="-457200">
              <a:buFont typeface="Arial" pitchFamily="-105" charset="0"/>
              <a:buNone/>
              <a:defRPr/>
            </a:pPr>
            <a:r>
              <a:rPr lang="en-US" dirty="0"/>
              <a:t>4) Create a program that reads in a sequence stored in a file handed to the program on the command line and determines GC content of a sequence. Use class3.pl as a starting point.</a:t>
            </a:r>
          </a:p>
          <a:p>
            <a:pPr marL="457200" indent="-457200">
              <a:buFont typeface="Arial" pitchFamily="-105" charset="0"/>
              <a:buNone/>
              <a:defRPr/>
            </a:pPr>
            <a:r>
              <a:rPr lang="en-US" dirty="0"/>
              <a:t/>
            </a:r>
            <a:br>
              <a:rPr lang="en-US" dirty="0"/>
            </a:br>
            <a:endParaRPr lang="en-US" dirty="0"/>
          </a:p>
        </p:txBody>
      </p:sp>
    </p:spTree>
    <p:extLst>
      <p:ext uri="{BB962C8B-B14F-4D97-AF65-F5344CB8AC3E}">
        <p14:creationId xmlns:p14="http://schemas.microsoft.com/office/powerpoint/2010/main" val="5119180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7772400" cy="4114800"/>
          </a:xfrm>
        </p:spPr>
        <p:txBody>
          <a:bodyPr/>
          <a:lstStyle/>
          <a:p>
            <a:r>
              <a:rPr lang="en-US" sz="2800" dirty="0" smtClean="0"/>
              <a:t>Blast:  find High Scoring Pairs between query and database of target sequences</a:t>
            </a:r>
          </a:p>
          <a:p>
            <a:r>
              <a:rPr lang="en-US" sz="2800" dirty="0" smtClean="0"/>
              <a:t>Join neighboring HSPs into single gapped alignment (formerly known as gapped blast)</a:t>
            </a:r>
          </a:p>
          <a:p>
            <a:r>
              <a:rPr lang="en-US" sz="2800" dirty="0" smtClean="0"/>
              <a:t>Report all HSPs (joined or not) between query and target sequence</a:t>
            </a:r>
          </a:p>
          <a:p>
            <a:r>
              <a:rPr lang="en-US" sz="2800" dirty="0" smtClean="0"/>
              <a:t>Note: if your target is a single genome, all HSPs </a:t>
            </a:r>
            <a:r>
              <a:rPr lang="en-US" sz="2800" dirty="0"/>
              <a:t>(joined or not) </a:t>
            </a:r>
            <a:r>
              <a:rPr lang="en-US" sz="2800" dirty="0" smtClean="0"/>
              <a:t>will be reported as a single match</a:t>
            </a:r>
          </a:p>
          <a:p>
            <a:r>
              <a:rPr lang="en-US" sz="2800" dirty="0" smtClean="0"/>
              <a:t>Position Specific Iterated Blast:  Find matches between PSSM and target</a:t>
            </a:r>
          </a:p>
          <a:p>
            <a:r>
              <a:rPr lang="en-US" sz="2800" dirty="0" smtClean="0"/>
              <a:t>RPS </a:t>
            </a:r>
            <a:r>
              <a:rPr lang="en-US" sz="2800" dirty="0"/>
              <a:t>(Reverse PSI) </a:t>
            </a:r>
            <a:r>
              <a:rPr lang="en-US" sz="2800" dirty="0" smtClean="0"/>
              <a:t>blast:  find matches between query and database of PSSMs</a:t>
            </a:r>
            <a:endParaRPr lang="en-US" sz="2800" dirty="0"/>
          </a:p>
        </p:txBody>
      </p:sp>
    </p:spTree>
    <p:extLst>
      <p:ext uri="{BB962C8B-B14F-4D97-AF65-F5344CB8AC3E}">
        <p14:creationId xmlns:p14="http://schemas.microsoft.com/office/powerpoint/2010/main" val="17308504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a:xfrm>
            <a:off x="228600" y="0"/>
            <a:ext cx="7772400" cy="1143000"/>
          </a:xfrm>
        </p:spPr>
        <p:txBody>
          <a:bodyPr/>
          <a:lstStyle/>
          <a:p>
            <a:pPr algn="l"/>
            <a:r>
              <a:rPr lang="en-US"/>
              <a:t>Control structures:  Sum 1..50 </a:t>
            </a:r>
          </a:p>
        </p:txBody>
      </p:sp>
      <p:pic>
        <p:nvPicPr>
          <p:cNvPr id="30725" name="Picture 5"/>
          <p:cNvPicPr>
            <a:picLocks noChangeAspect="1" noChangeArrowheads="1"/>
          </p:cNvPicPr>
          <p:nvPr/>
        </p:nvPicPr>
        <p:blipFill>
          <a:blip r:embed="rId3"/>
          <a:srcRect/>
          <a:stretch>
            <a:fillRect/>
          </a:stretch>
        </p:blipFill>
        <p:spPr bwMode="auto">
          <a:xfrm>
            <a:off x="0" y="1392238"/>
            <a:ext cx="9144000" cy="2036762"/>
          </a:xfrm>
          <a:prstGeom prst="rect">
            <a:avLst/>
          </a:prstGeom>
          <a:noFill/>
          <a:ln w="9525">
            <a:noFill/>
            <a:miter lim="800000"/>
            <a:headEnd/>
            <a:tailEnd/>
          </a:ln>
          <a:effectLst/>
        </p:spPr>
      </p:pic>
      <p:pic>
        <p:nvPicPr>
          <p:cNvPr id="30726" name="Picture 6"/>
          <p:cNvPicPr>
            <a:picLocks noChangeAspect="1" noChangeArrowheads="1"/>
          </p:cNvPicPr>
          <p:nvPr/>
        </p:nvPicPr>
        <p:blipFill>
          <a:blip r:embed="rId4"/>
          <a:srcRect/>
          <a:stretch>
            <a:fillRect/>
          </a:stretch>
        </p:blipFill>
        <p:spPr bwMode="auto">
          <a:xfrm>
            <a:off x="0" y="4114800"/>
            <a:ext cx="4953000" cy="2222500"/>
          </a:xfrm>
          <a:prstGeom prst="rect">
            <a:avLst/>
          </a:prstGeom>
          <a:noFill/>
          <a:ln w="9525">
            <a:noFill/>
            <a:miter lim="800000"/>
            <a:headEnd/>
            <a:tailEnd/>
          </a:ln>
          <a:effectLst/>
        </p:spPr>
      </p:pic>
      <p:sp>
        <p:nvSpPr>
          <p:cNvPr id="30727" name="Text Box 7"/>
          <p:cNvSpPr txBox="1">
            <a:spLocks noChangeArrowheads="1"/>
          </p:cNvSpPr>
          <p:nvPr/>
        </p:nvSpPr>
        <p:spPr bwMode="auto">
          <a:xfrm>
            <a:off x="4343400" y="1627188"/>
            <a:ext cx="2278063" cy="519112"/>
          </a:xfrm>
          <a:prstGeom prst="rect">
            <a:avLst/>
          </a:prstGeom>
          <a:noFill/>
          <a:ln w="9525">
            <a:noFill/>
            <a:miter lim="800000"/>
            <a:headEnd/>
            <a:tailEnd/>
          </a:ln>
        </p:spPr>
        <p:txBody>
          <a:bodyPr wrap="none">
            <a:prstTxWarp prst="textNoShape">
              <a:avLst/>
            </a:prstTxWarp>
            <a:spAutoFit/>
          </a:bodyPr>
          <a:lstStyle/>
          <a:p>
            <a:r>
              <a:rPr lang="en-US" sz="2800" b="1"/>
              <a:t>while (  ) {   }</a:t>
            </a:r>
          </a:p>
        </p:txBody>
      </p:sp>
      <p:sp>
        <p:nvSpPr>
          <p:cNvPr id="30728" name="Text Box 8"/>
          <p:cNvSpPr txBox="1">
            <a:spLocks noChangeArrowheads="1"/>
          </p:cNvSpPr>
          <p:nvPr/>
        </p:nvSpPr>
        <p:spPr bwMode="auto">
          <a:xfrm>
            <a:off x="4572000" y="4038600"/>
            <a:ext cx="2895600" cy="519113"/>
          </a:xfrm>
          <a:prstGeom prst="rect">
            <a:avLst/>
          </a:prstGeom>
          <a:noFill/>
          <a:ln w="9525">
            <a:noFill/>
            <a:miter lim="800000"/>
            <a:headEnd/>
            <a:tailEnd/>
          </a:ln>
        </p:spPr>
        <p:txBody>
          <a:bodyPr>
            <a:prstTxWarp prst="textNoShape">
              <a:avLst/>
            </a:prstTxWarp>
            <a:spAutoFit/>
          </a:bodyPr>
          <a:lstStyle/>
          <a:p>
            <a:r>
              <a:rPr lang="en-US" sz="2800" b="1"/>
              <a:t>for  (  ,  ,  ) {   }</a:t>
            </a:r>
          </a:p>
        </p:txBody>
      </p:sp>
      <p:sp>
        <p:nvSpPr>
          <p:cNvPr id="30730" name="Line 10"/>
          <p:cNvSpPr>
            <a:spLocks noChangeShapeType="1"/>
          </p:cNvSpPr>
          <p:nvPr/>
        </p:nvSpPr>
        <p:spPr bwMode="auto">
          <a:xfrm>
            <a:off x="0" y="3429000"/>
            <a:ext cx="84582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119181113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0"/>
            <a:ext cx="7772400" cy="1143000"/>
          </a:xfrm>
        </p:spPr>
        <p:txBody>
          <a:bodyPr/>
          <a:lstStyle/>
          <a:p>
            <a:pPr algn="l"/>
            <a:r>
              <a:rPr lang="en-US"/>
              <a:t>Control structures:  Sum 1..50 </a:t>
            </a:r>
          </a:p>
        </p:txBody>
      </p:sp>
      <p:sp>
        <p:nvSpPr>
          <p:cNvPr id="32773" name="Text Box 5"/>
          <p:cNvSpPr txBox="1">
            <a:spLocks noChangeArrowheads="1"/>
          </p:cNvSpPr>
          <p:nvPr/>
        </p:nvSpPr>
        <p:spPr bwMode="auto">
          <a:xfrm>
            <a:off x="4343400" y="1627188"/>
            <a:ext cx="2792413" cy="519112"/>
          </a:xfrm>
          <a:prstGeom prst="rect">
            <a:avLst/>
          </a:prstGeom>
          <a:noFill/>
          <a:ln w="9525">
            <a:noFill/>
            <a:miter lim="800000"/>
            <a:headEnd/>
            <a:tailEnd/>
          </a:ln>
        </p:spPr>
        <p:txBody>
          <a:bodyPr wrap="none">
            <a:prstTxWarp prst="textNoShape">
              <a:avLst/>
            </a:prstTxWarp>
            <a:spAutoFit/>
          </a:bodyPr>
          <a:lstStyle/>
          <a:p>
            <a:r>
              <a:rPr lang="en-US" sz="2800" b="1"/>
              <a:t>foreach (  ) {   };</a:t>
            </a:r>
          </a:p>
        </p:txBody>
      </p:sp>
      <p:sp>
        <p:nvSpPr>
          <p:cNvPr id="32774" name="Text Box 6"/>
          <p:cNvSpPr txBox="1">
            <a:spLocks noChangeArrowheads="1"/>
          </p:cNvSpPr>
          <p:nvPr/>
        </p:nvSpPr>
        <p:spPr bwMode="auto">
          <a:xfrm>
            <a:off x="4724400" y="3733800"/>
            <a:ext cx="4572000" cy="2654300"/>
          </a:xfrm>
          <a:prstGeom prst="rect">
            <a:avLst/>
          </a:prstGeom>
          <a:noFill/>
          <a:ln w="9525">
            <a:noFill/>
            <a:miter lim="800000"/>
            <a:headEnd/>
            <a:tailEnd/>
          </a:ln>
        </p:spPr>
        <p:txBody>
          <a:bodyPr>
            <a:prstTxWarp prst="textNoShape">
              <a:avLst/>
            </a:prstTxWarp>
            <a:spAutoFit/>
          </a:bodyPr>
          <a:lstStyle/>
          <a:p>
            <a:r>
              <a:rPr lang="en-US" sz="2800" b="1"/>
              <a:t>Infinite loop with last: </a:t>
            </a:r>
          </a:p>
          <a:p>
            <a:endParaRPr lang="en-US" sz="2800" b="1"/>
          </a:p>
          <a:p>
            <a:r>
              <a:rPr lang="en-US" sz="2800" b="1"/>
              <a:t>while  () {   </a:t>
            </a:r>
          </a:p>
          <a:p>
            <a:endParaRPr lang="en-US" sz="2800" b="1"/>
          </a:p>
          <a:p>
            <a:r>
              <a:rPr lang="en-US" sz="2800" b="1"/>
              <a:t>if(   )  {last}; </a:t>
            </a:r>
          </a:p>
          <a:p>
            <a:r>
              <a:rPr lang="en-US" sz="2800" b="1"/>
              <a:t>};</a:t>
            </a:r>
          </a:p>
        </p:txBody>
      </p:sp>
      <p:pic>
        <p:nvPicPr>
          <p:cNvPr id="32775" name="Picture 7"/>
          <p:cNvPicPr>
            <a:picLocks noChangeAspect="1" noChangeArrowheads="1"/>
          </p:cNvPicPr>
          <p:nvPr/>
        </p:nvPicPr>
        <p:blipFill>
          <a:blip r:embed="rId3"/>
          <a:srcRect/>
          <a:stretch>
            <a:fillRect/>
          </a:stretch>
        </p:blipFill>
        <p:spPr bwMode="auto">
          <a:xfrm>
            <a:off x="228600" y="852488"/>
            <a:ext cx="3352800" cy="2576512"/>
          </a:xfrm>
          <a:prstGeom prst="rect">
            <a:avLst/>
          </a:prstGeom>
          <a:noFill/>
          <a:ln w="9525">
            <a:noFill/>
            <a:miter lim="800000"/>
            <a:headEnd/>
            <a:tailEnd/>
          </a:ln>
          <a:effectLst/>
        </p:spPr>
      </p:pic>
      <p:pic>
        <p:nvPicPr>
          <p:cNvPr id="32776" name="Picture 8"/>
          <p:cNvPicPr>
            <a:picLocks noChangeAspect="1" noChangeArrowheads="1"/>
          </p:cNvPicPr>
          <p:nvPr/>
        </p:nvPicPr>
        <p:blipFill>
          <a:blip r:embed="rId4"/>
          <a:srcRect/>
          <a:stretch>
            <a:fillRect/>
          </a:stretch>
        </p:blipFill>
        <p:spPr bwMode="auto">
          <a:xfrm>
            <a:off x="228600" y="3657600"/>
            <a:ext cx="4343400" cy="2917825"/>
          </a:xfrm>
          <a:prstGeom prst="rect">
            <a:avLst/>
          </a:prstGeom>
          <a:noFill/>
          <a:ln w="9525">
            <a:noFill/>
            <a:miter lim="800000"/>
            <a:headEnd/>
            <a:tailEnd/>
          </a:ln>
          <a:effectLst/>
        </p:spPr>
      </p:pic>
      <p:sp>
        <p:nvSpPr>
          <p:cNvPr id="32777" name="Line 9"/>
          <p:cNvSpPr>
            <a:spLocks noChangeShapeType="1"/>
          </p:cNvSpPr>
          <p:nvPr/>
        </p:nvSpPr>
        <p:spPr bwMode="auto">
          <a:xfrm>
            <a:off x="0" y="3429000"/>
            <a:ext cx="86106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82642711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8600" y="0"/>
            <a:ext cx="7772400" cy="1143000"/>
          </a:xfrm>
        </p:spPr>
        <p:txBody>
          <a:bodyPr/>
          <a:lstStyle/>
          <a:p>
            <a:pPr algn="l"/>
            <a:r>
              <a:rPr lang="en-US"/>
              <a:t>Control structures:  Sum 1..50 </a:t>
            </a:r>
          </a:p>
        </p:txBody>
      </p:sp>
      <p:sp>
        <p:nvSpPr>
          <p:cNvPr id="33795" name="Text Box 3"/>
          <p:cNvSpPr txBox="1">
            <a:spLocks noChangeArrowheads="1"/>
          </p:cNvSpPr>
          <p:nvPr/>
        </p:nvSpPr>
        <p:spPr bwMode="auto">
          <a:xfrm>
            <a:off x="5029200" y="1600200"/>
            <a:ext cx="3997325" cy="519113"/>
          </a:xfrm>
          <a:prstGeom prst="rect">
            <a:avLst/>
          </a:prstGeom>
          <a:noFill/>
          <a:ln w="9525">
            <a:noFill/>
            <a:miter lim="800000"/>
            <a:headEnd/>
            <a:tailEnd/>
          </a:ln>
        </p:spPr>
        <p:txBody>
          <a:bodyPr wrap="none">
            <a:prstTxWarp prst="textNoShape">
              <a:avLst/>
            </a:prstTxWarp>
            <a:spAutoFit/>
          </a:bodyPr>
          <a:lstStyle/>
          <a:p>
            <a:r>
              <a:rPr lang="en-US" sz="2800" b="1"/>
              <a:t>while (defined (  )) {   };</a:t>
            </a:r>
          </a:p>
        </p:txBody>
      </p:sp>
      <p:sp>
        <p:nvSpPr>
          <p:cNvPr id="33796" name="Text Box 4"/>
          <p:cNvSpPr txBox="1">
            <a:spLocks noChangeArrowheads="1"/>
          </p:cNvSpPr>
          <p:nvPr/>
        </p:nvSpPr>
        <p:spPr bwMode="auto">
          <a:xfrm>
            <a:off x="4724400" y="3733800"/>
            <a:ext cx="4419600" cy="2654300"/>
          </a:xfrm>
          <a:prstGeom prst="rect">
            <a:avLst/>
          </a:prstGeom>
          <a:noFill/>
          <a:ln w="9525">
            <a:noFill/>
            <a:miter lim="800000"/>
            <a:headEnd/>
            <a:tailEnd/>
          </a:ln>
        </p:spPr>
        <p:txBody>
          <a:bodyPr>
            <a:prstTxWarp prst="textNoShape">
              <a:avLst/>
            </a:prstTxWarp>
            <a:spAutoFit/>
          </a:bodyPr>
          <a:lstStyle/>
          <a:p>
            <a:r>
              <a:rPr lang="en-US" sz="2800" b="1"/>
              <a:t>for  (  ,  ,  ) {   }</a:t>
            </a:r>
          </a:p>
          <a:p>
            <a:endParaRPr lang="en-US" sz="2800" b="1"/>
          </a:p>
          <a:p>
            <a:r>
              <a:rPr lang="en-US" sz="2800" b="1"/>
              <a:t>Counting elements of an  array</a:t>
            </a:r>
          </a:p>
          <a:p>
            <a:endParaRPr lang="en-US" sz="2800" b="1"/>
          </a:p>
          <a:p>
            <a:r>
              <a:rPr lang="en-US" sz="2800" b="1"/>
              <a:t>Could have started at 0</a:t>
            </a:r>
          </a:p>
        </p:txBody>
      </p:sp>
      <p:pic>
        <p:nvPicPr>
          <p:cNvPr id="33800" name="Picture 8"/>
          <p:cNvPicPr>
            <a:picLocks noChangeAspect="1" noChangeArrowheads="1"/>
          </p:cNvPicPr>
          <p:nvPr/>
        </p:nvPicPr>
        <p:blipFill>
          <a:blip r:embed="rId3"/>
          <a:srcRect/>
          <a:stretch>
            <a:fillRect/>
          </a:stretch>
        </p:blipFill>
        <p:spPr bwMode="auto">
          <a:xfrm>
            <a:off x="190500" y="838200"/>
            <a:ext cx="4381500" cy="2730500"/>
          </a:xfrm>
          <a:prstGeom prst="rect">
            <a:avLst/>
          </a:prstGeom>
          <a:noFill/>
          <a:ln w="9525">
            <a:noFill/>
            <a:miter lim="800000"/>
            <a:headEnd/>
            <a:tailEnd/>
          </a:ln>
          <a:effectLst/>
        </p:spPr>
      </p:pic>
      <p:pic>
        <p:nvPicPr>
          <p:cNvPr id="33801" name="Picture 9"/>
          <p:cNvPicPr>
            <a:picLocks noChangeAspect="1" noChangeArrowheads="1"/>
          </p:cNvPicPr>
          <p:nvPr/>
        </p:nvPicPr>
        <p:blipFill>
          <a:blip r:embed="rId4"/>
          <a:srcRect/>
          <a:stretch>
            <a:fillRect/>
          </a:stretch>
        </p:blipFill>
        <p:spPr bwMode="auto">
          <a:xfrm>
            <a:off x="0" y="3949700"/>
            <a:ext cx="4660900" cy="2451100"/>
          </a:xfrm>
          <a:prstGeom prst="rect">
            <a:avLst/>
          </a:prstGeom>
          <a:noFill/>
          <a:ln w="9525">
            <a:noFill/>
            <a:miter lim="800000"/>
            <a:headEnd/>
            <a:tailEnd/>
          </a:ln>
          <a:effectLst/>
        </p:spPr>
      </p:pic>
      <p:sp>
        <p:nvSpPr>
          <p:cNvPr id="33799" name="Line 7"/>
          <p:cNvSpPr>
            <a:spLocks noChangeShapeType="1"/>
          </p:cNvSpPr>
          <p:nvPr/>
        </p:nvSpPr>
        <p:spPr bwMode="auto">
          <a:xfrm>
            <a:off x="0" y="3429000"/>
            <a:ext cx="86106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148560547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610600" cy="2246769"/>
          </a:xfrm>
          <a:prstGeom prst="rect">
            <a:avLst/>
          </a:prstGeom>
        </p:spPr>
        <p:txBody>
          <a:bodyPr wrap="square">
            <a:spAutoFit/>
          </a:bodyPr>
          <a:lstStyle/>
          <a:p>
            <a:endParaRPr lang="en-US" sz="2000" dirty="0" smtClean="0"/>
          </a:p>
          <a:p>
            <a:r>
              <a:rPr lang="en-US" dirty="0"/>
              <a:t>6)</a:t>
            </a:r>
          </a:p>
          <a:p>
            <a:r>
              <a:rPr lang="en-US" dirty="0" smtClean="0"/>
              <a:t>Create </a:t>
            </a:r>
            <a:r>
              <a:rPr lang="en-US" dirty="0"/>
              <a:t>a program that reads in a sequence stored in a file handed to the program on the command line and </a:t>
            </a:r>
            <a:r>
              <a:rPr lang="en-US" dirty="0" smtClean="0"/>
              <a:t>determines </a:t>
            </a:r>
            <a:r>
              <a:rPr lang="en-US" dirty="0"/>
              <a:t>GC content of a sequence. </a:t>
            </a:r>
          </a:p>
          <a:p>
            <a:r>
              <a:rPr lang="en-US" dirty="0" smtClean="0"/>
              <a:t>Details in class3.pl.  See the challenge!</a:t>
            </a:r>
            <a:endParaRPr lang="en-US" dirty="0"/>
          </a:p>
        </p:txBody>
      </p:sp>
    </p:spTree>
    <p:extLst>
      <p:ext uri="{BB962C8B-B14F-4D97-AF65-F5344CB8AC3E}">
        <p14:creationId xmlns:p14="http://schemas.microsoft.com/office/powerpoint/2010/main" val="343811038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543800" cy="838200"/>
          </a:xfrm>
        </p:spPr>
        <p:txBody>
          <a:bodyPr/>
          <a:lstStyle/>
          <a:p>
            <a:r>
              <a:rPr lang="en-US" sz="3000" dirty="0" smtClean="0"/>
              <a:t>%GC counter, part A: read in </a:t>
            </a:r>
            <a:r>
              <a:rPr lang="en-US" sz="3000" dirty="0" err="1" smtClean="0"/>
              <a:t>seqs</a:t>
            </a:r>
            <a:endParaRPr lang="en-US" sz="3000" dirty="0"/>
          </a:p>
        </p:txBody>
      </p:sp>
      <p:pic>
        <p:nvPicPr>
          <p:cNvPr id="4" name="Picture 3"/>
          <p:cNvPicPr>
            <a:picLocks noChangeAspect="1"/>
          </p:cNvPicPr>
          <p:nvPr/>
        </p:nvPicPr>
        <p:blipFill>
          <a:blip r:embed="rId2"/>
          <a:stretch>
            <a:fillRect/>
          </a:stretch>
        </p:blipFill>
        <p:spPr>
          <a:xfrm>
            <a:off x="0" y="1295400"/>
            <a:ext cx="10668000" cy="504785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543800" cy="838200"/>
          </a:xfrm>
        </p:spPr>
        <p:txBody>
          <a:bodyPr/>
          <a:lstStyle/>
          <a:p>
            <a:r>
              <a:rPr lang="en-US" sz="3000" dirty="0" smtClean="0"/>
              <a:t>%GC counter, part B: move </a:t>
            </a:r>
            <a:r>
              <a:rPr lang="en-US" sz="3000" dirty="0" err="1" smtClean="0"/>
              <a:t>seqs</a:t>
            </a:r>
            <a:r>
              <a:rPr lang="en-US" sz="3000" dirty="0" smtClean="0"/>
              <a:t> to array</a:t>
            </a:r>
            <a:endParaRPr lang="en-US" sz="3000" dirty="0"/>
          </a:p>
        </p:txBody>
      </p:sp>
      <p:pic>
        <p:nvPicPr>
          <p:cNvPr id="5" name="Picture 4"/>
          <p:cNvPicPr>
            <a:picLocks noChangeAspect="1"/>
          </p:cNvPicPr>
          <p:nvPr/>
        </p:nvPicPr>
        <p:blipFill>
          <a:blip r:embed="rId2"/>
          <a:stretch>
            <a:fillRect/>
          </a:stretch>
        </p:blipFill>
        <p:spPr>
          <a:xfrm>
            <a:off x="0" y="1371600"/>
            <a:ext cx="9144000" cy="2286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543800" cy="838200"/>
          </a:xfrm>
        </p:spPr>
        <p:txBody>
          <a:bodyPr/>
          <a:lstStyle/>
          <a:p>
            <a:r>
              <a:rPr lang="en-US" sz="3000" dirty="0" smtClean="0"/>
              <a:t>%GC counter, part B: calculate %GC</a:t>
            </a:r>
            <a:endParaRPr lang="en-US" sz="3000" dirty="0"/>
          </a:p>
        </p:txBody>
      </p:sp>
      <p:pic>
        <p:nvPicPr>
          <p:cNvPr id="3" name="Picture 2"/>
          <p:cNvPicPr>
            <a:picLocks noChangeAspect="1"/>
          </p:cNvPicPr>
          <p:nvPr/>
        </p:nvPicPr>
        <p:blipFill>
          <a:blip r:embed="rId2"/>
          <a:stretch>
            <a:fillRect/>
          </a:stretch>
        </p:blipFill>
        <p:spPr>
          <a:xfrm>
            <a:off x="0" y="990600"/>
            <a:ext cx="9963150" cy="334452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01" y="152400"/>
            <a:ext cx="7772400" cy="152400"/>
          </a:xfrm>
        </p:spPr>
        <p:txBody>
          <a:bodyPr/>
          <a:lstStyle/>
          <a:p>
            <a:pPr algn="l"/>
            <a:r>
              <a:rPr lang="en-US" sz="2800" dirty="0" smtClean="0"/>
              <a:t>Challenge: GC counter in rolling window</a:t>
            </a:r>
            <a:endParaRPr lang="en-US" sz="2800" dirty="0"/>
          </a:p>
        </p:txBody>
      </p:sp>
      <p:pic>
        <p:nvPicPr>
          <p:cNvPr id="4" name="Picture 3"/>
          <p:cNvPicPr>
            <a:picLocks noChangeAspect="1"/>
          </p:cNvPicPr>
          <p:nvPr/>
        </p:nvPicPr>
        <p:blipFill>
          <a:blip r:embed="rId2"/>
          <a:stretch>
            <a:fillRect/>
          </a:stretch>
        </p:blipFill>
        <p:spPr>
          <a:xfrm>
            <a:off x="1054100" y="546100"/>
            <a:ext cx="7035800" cy="5753100"/>
          </a:xfrm>
          <a:prstGeom prst="rect">
            <a:avLst/>
          </a:prstGeom>
        </p:spPr>
      </p:pic>
      <p:sp>
        <p:nvSpPr>
          <p:cNvPr id="5" name="Left Arrow 4"/>
          <p:cNvSpPr/>
          <p:nvPr/>
        </p:nvSpPr>
        <p:spPr>
          <a:xfrm>
            <a:off x="2362200" y="792481"/>
            <a:ext cx="914400" cy="45719"/>
          </a:xfrm>
          <a:prstGeom prst="leftArrow">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Left Arrow 5"/>
          <p:cNvSpPr/>
          <p:nvPr/>
        </p:nvSpPr>
        <p:spPr>
          <a:xfrm>
            <a:off x="2514600" y="990600"/>
            <a:ext cx="914400" cy="45719"/>
          </a:xfrm>
          <a:prstGeom prst="leftArrow">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Left Arrow 6"/>
          <p:cNvSpPr/>
          <p:nvPr/>
        </p:nvSpPr>
        <p:spPr>
          <a:xfrm>
            <a:off x="4419600" y="1524000"/>
            <a:ext cx="914400" cy="45719"/>
          </a:xfrm>
          <a:prstGeom prst="leftArrow">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Left Arrow 7"/>
          <p:cNvSpPr/>
          <p:nvPr/>
        </p:nvSpPr>
        <p:spPr>
          <a:xfrm>
            <a:off x="2209800" y="1173481"/>
            <a:ext cx="914400" cy="45719"/>
          </a:xfrm>
          <a:prstGeom prst="leftArrow">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Left Arrow 8"/>
          <p:cNvSpPr/>
          <p:nvPr/>
        </p:nvSpPr>
        <p:spPr>
          <a:xfrm>
            <a:off x="2590800" y="4724400"/>
            <a:ext cx="914400" cy="45719"/>
          </a:xfrm>
          <a:prstGeom prst="leftArrow">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Left Arrow 9"/>
          <p:cNvSpPr/>
          <p:nvPr/>
        </p:nvSpPr>
        <p:spPr>
          <a:xfrm>
            <a:off x="2590800" y="5105400"/>
            <a:ext cx="914400" cy="45719"/>
          </a:xfrm>
          <a:prstGeom prst="leftArrow">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Left Arrow 10"/>
          <p:cNvSpPr/>
          <p:nvPr/>
        </p:nvSpPr>
        <p:spPr>
          <a:xfrm>
            <a:off x="2819400" y="5257800"/>
            <a:ext cx="914400" cy="45719"/>
          </a:xfrm>
          <a:prstGeom prst="leftArrow">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Left Arrow 11"/>
          <p:cNvSpPr/>
          <p:nvPr/>
        </p:nvSpPr>
        <p:spPr>
          <a:xfrm>
            <a:off x="3733800" y="5638800"/>
            <a:ext cx="914400" cy="45719"/>
          </a:xfrm>
          <a:prstGeom prst="leftArrow">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Left Arrow 12"/>
          <p:cNvSpPr/>
          <p:nvPr/>
        </p:nvSpPr>
        <p:spPr>
          <a:xfrm>
            <a:off x="3581400" y="5943600"/>
            <a:ext cx="914400" cy="45719"/>
          </a:xfrm>
          <a:prstGeom prst="leftArrow">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2345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1143000"/>
          </a:xfrm>
        </p:spPr>
        <p:txBody>
          <a:bodyPr/>
          <a:lstStyle/>
          <a:p>
            <a:r>
              <a:rPr lang="en-US" dirty="0" smtClean="0"/>
              <a:t>For Next Monday</a:t>
            </a:r>
            <a:endParaRPr lang="en-US" dirty="0"/>
          </a:p>
        </p:txBody>
      </p:sp>
      <p:sp>
        <p:nvSpPr>
          <p:cNvPr id="3" name="Content Placeholder 2"/>
          <p:cNvSpPr>
            <a:spLocks noGrp="1"/>
          </p:cNvSpPr>
          <p:nvPr>
            <p:ph idx="1"/>
          </p:nvPr>
        </p:nvSpPr>
        <p:spPr>
          <a:xfrm>
            <a:off x="685800" y="1600200"/>
            <a:ext cx="7772400" cy="4114800"/>
          </a:xfrm>
        </p:spPr>
        <p:txBody>
          <a:bodyPr/>
          <a:lstStyle/>
          <a:p>
            <a:pPr marL="0" lvl="0" indent="0">
              <a:spcBef>
                <a:spcPct val="0"/>
              </a:spcBef>
              <a:buNone/>
            </a:pPr>
            <a:r>
              <a:rPr lang="en-US" sz="2400" kern="1200" dirty="0" smtClean="0">
                <a:solidFill>
                  <a:srgbClr val="000000"/>
                </a:solidFill>
                <a:latin typeface="Arial" charset="0"/>
                <a:ea typeface="ＭＳ Ｐゴシック" charset="-128"/>
                <a:cs typeface="ＭＳ Ｐゴシック" charset="-128"/>
              </a:rPr>
              <a:t>Write a script that reads in a sequence and prints out the reverse complement. </a:t>
            </a:r>
          </a:p>
          <a:p>
            <a:pPr marL="0" lvl="0" indent="0">
              <a:spcBef>
                <a:spcPct val="0"/>
              </a:spcBef>
              <a:buNone/>
            </a:pPr>
            <a:r>
              <a:rPr lang="en-US" sz="2400" kern="1200" dirty="0" smtClean="0">
                <a:solidFill>
                  <a:srgbClr val="000000"/>
                </a:solidFill>
                <a:latin typeface="Arial" charset="0"/>
                <a:ea typeface="ＭＳ Ｐゴシック" charset="-128"/>
                <a:cs typeface="ＭＳ Ｐゴシック" charset="-128"/>
              </a:rPr>
              <a:t>Modify your script to that it can handle a sequence that goes over several lines.</a:t>
            </a:r>
            <a:br>
              <a:rPr lang="en-US" sz="2400" kern="1200" dirty="0" smtClean="0">
                <a:solidFill>
                  <a:srgbClr val="000000"/>
                </a:solidFill>
                <a:latin typeface="Arial" charset="0"/>
                <a:ea typeface="ＭＳ Ｐゴシック" charset="-128"/>
                <a:cs typeface="ＭＳ Ｐゴシック" charset="-128"/>
              </a:rPr>
            </a:br>
            <a:endParaRPr lang="en-US" sz="2400" kern="1200" dirty="0" smtClean="0">
              <a:solidFill>
                <a:srgbClr val="000000"/>
              </a:solidFill>
              <a:latin typeface="Arial" charset="0"/>
              <a:ea typeface="ＭＳ Ｐゴシック" charset="-128"/>
              <a:cs typeface="ＭＳ Ｐゴシック" charset="-128"/>
            </a:endParaRPr>
          </a:p>
          <a:p>
            <a:pPr marL="0" lvl="0" indent="0">
              <a:spcBef>
                <a:spcPct val="0"/>
              </a:spcBef>
            </a:pPr>
            <a:r>
              <a:rPr lang="en-US" sz="2400" kern="1200" dirty="0" smtClean="0">
                <a:solidFill>
                  <a:srgbClr val="000000"/>
                </a:solidFill>
                <a:latin typeface="Arial" charset="0"/>
                <a:ea typeface="ＭＳ Ｐゴシック" charset="-128"/>
                <a:cs typeface="ＭＳ Ｐゴシック" charset="-128"/>
              </a:rPr>
              <a:t>Background: </a:t>
            </a:r>
            <a:r>
              <a:rPr lang="en-US" sz="2400" kern="1200" dirty="0" smtClean="0">
                <a:solidFill>
                  <a:srgbClr val="000000"/>
                </a:solidFill>
                <a:latin typeface="Courier" charset="0"/>
                <a:ea typeface="ＭＳ Ｐゴシック" charset="-128"/>
                <a:cs typeface="ＭＳ Ｐゴシック" charset="-128"/>
              </a:rPr>
              <a:t>$comp =~ </a:t>
            </a:r>
            <a:r>
              <a:rPr lang="en-US" sz="2400" kern="1200" dirty="0" err="1" smtClean="0">
                <a:solidFill>
                  <a:srgbClr val="000000"/>
                </a:solidFill>
                <a:latin typeface="Courier" charset="0"/>
                <a:ea typeface="ＭＳ Ｐゴシック" charset="-128"/>
                <a:cs typeface="ＭＳ Ｐゴシック" charset="-128"/>
              </a:rPr>
              <a:t>tr</a:t>
            </a:r>
            <a:r>
              <a:rPr lang="en-US" sz="2400" kern="1200" dirty="0" smtClean="0">
                <a:solidFill>
                  <a:srgbClr val="000000"/>
                </a:solidFill>
                <a:latin typeface="Courier" charset="0"/>
                <a:ea typeface="ＭＳ Ｐゴシック" charset="-128"/>
                <a:cs typeface="ＭＳ Ｐゴシック" charset="-128"/>
              </a:rPr>
              <a:t>/ATGC/TACG/; </a:t>
            </a:r>
            <a:br>
              <a:rPr lang="en-US" sz="2400" kern="1200" dirty="0" smtClean="0">
                <a:solidFill>
                  <a:srgbClr val="000000"/>
                </a:solidFill>
                <a:latin typeface="Courier" charset="0"/>
                <a:ea typeface="ＭＳ Ｐゴシック" charset="-128"/>
                <a:cs typeface="ＭＳ Ｐゴシック" charset="-128"/>
              </a:rPr>
            </a:br>
            <a:r>
              <a:rPr lang="en-US" sz="2400" kern="1200" dirty="0" smtClean="0">
                <a:solidFill>
                  <a:srgbClr val="000000"/>
                </a:solidFill>
                <a:latin typeface="Arial" charset="0"/>
                <a:ea typeface="ＭＳ Ｐゴシック" charset="-128"/>
                <a:cs typeface="ＭＳ Ｐゴシック" charset="-128"/>
              </a:rPr>
              <a:t>#translates every A in $comp into a T; every T into an A; every G into a C and every C into a G</a:t>
            </a:r>
            <a:br>
              <a:rPr lang="en-US" sz="2400" kern="1200" dirty="0" smtClean="0">
                <a:solidFill>
                  <a:srgbClr val="000000"/>
                </a:solidFill>
                <a:latin typeface="Arial" charset="0"/>
                <a:ea typeface="ＭＳ Ｐゴシック" charset="-128"/>
                <a:cs typeface="ＭＳ Ｐゴシック" charset="-128"/>
              </a:rPr>
            </a:br>
            <a:endParaRPr lang="en-US" sz="2400" kern="1200" dirty="0" smtClean="0">
              <a:solidFill>
                <a:srgbClr val="000000"/>
              </a:solidFill>
              <a:latin typeface="Arial" charset="0"/>
              <a:ea typeface="ＭＳ Ｐゴシック" charset="-128"/>
              <a:cs typeface="ＭＳ Ｐゴシック" charset="-128"/>
            </a:endParaRPr>
          </a:p>
          <a:p>
            <a:pPr marL="0" lvl="0" indent="0">
              <a:spcBef>
                <a:spcPct val="0"/>
              </a:spcBef>
            </a:pPr>
            <a:r>
              <a:rPr lang="en-US" sz="2400" kern="1200" dirty="0" smtClean="0">
                <a:solidFill>
                  <a:srgbClr val="000000"/>
                </a:solidFill>
                <a:latin typeface="Arial" charset="0"/>
                <a:ea typeface="ＭＳ Ｐゴシック" charset="-128"/>
                <a:cs typeface="ＭＳ Ｐゴシック" charset="-128"/>
              </a:rPr>
              <a:t>Read P 14 on hashes, write the program suggested in the </a:t>
            </a:r>
            <a:r>
              <a:rPr lang="en-US" sz="2400" kern="1200" dirty="0" smtClean="0">
                <a:solidFill>
                  <a:srgbClr val="000000"/>
                </a:solidFill>
                <a:latin typeface="Arial" charset="0"/>
                <a:ea typeface="ＭＳ Ｐゴシック" charset="-128"/>
                <a:cs typeface="ＭＳ Ｐゴシック" charset="-128"/>
              </a:rPr>
              <a:t>chapter (P14.1-P14.3).</a:t>
            </a:r>
            <a:endParaRPr lang="en-US" sz="2400" kern="1200" dirty="0">
              <a:solidFill>
                <a:srgbClr val="000000"/>
              </a:solidFill>
              <a:latin typeface="Arial" charset="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09600"/>
          </a:xfrm>
        </p:spPr>
        <p:txBody>
          <a:bodyPr/>
          <a:lstStyle/>
          <a:p>
            <a:r>
              <a:rPr lang="en-US" dirty="0" smtClean="0"/>
              <a:t>For Monday</a:t>
            </a:r>
            <a:endParaRPr lang="en-US" dirty="0"/>
          </a:p>
        </p:txBody>
      </p:sp>
      <p:sp>
        <p:nvSpPr>
          <p:cNvPr id="4" name="Content Placeholder 3"/>
          <p:cNvSpPr>
            <a:spLocks noGrp="1"/>
          </p:cNvSpPr>
          <p:nvPr>
            <p:ph idx="1"/>
          </p:nvPr>
        </p:nvSpPr>
        <p:spPr>
          <a:xfrm>
            <a:off x="685800" y="914400"/>
            <a:ext cx="8686800" cy="5486400"/>
          </a:xfrm>
        </p:spPr>
        <p:txBody>
          <a:bodyPr/>
          <a:lstStyle/>
          <a:p>
            <a:pPr>
              <a:buNone/>
            </a:pPr>
            <a:r>
              <a:rPr lang="en-US" sz="2400" dirty="0" smtClean="0"/>
              <a:t>Do the following statements evaluate to true or false? (Check P5)  </a:t>
            </a:r>
          </a:p>
          <a:p>
            <a:r>
              <a:rPr lang="en-US" sz="2100" dirty="0" smtClean="0">
                <a:latin typeface="Courier"/>
                <a:cs typeface="Courier"/>
              </a:rPr>
              <a:t>1</a:t>
            </a:r>
          </a:p>
          <a:p>
            <a:r>
              <a:rPr lang="en-US" sz="2100" dirty="0" smtClean="0">
                <a:latin typeface="Courier"/>
                <a:cs typeface="Courier"/>
              </a:rPr>
              <a:t>0 &amp;&amp; 1</a:t>
            </a:r>
          </a:p>
          <a:p>
            <a:r>
              <a:rPr lang="en-US" sz="2100" dirty="0" smtClean="0">
                <a:latin typeface="Courier"/>
                <a:cs typeface="Courier"/>
              </a:rPr>
              <a:t>0||1</a:t>
            </a:r>
          </a:p>
          <a:p>
            <a:r>
              <a:rPr lang="en-US" sz="2100" dirty="0" smtClean="0">
                <a:latin typeface="Courier"/>
                <a:cs typeface="Courier"/>
              </a:rPr>
              <a:t>45</a:t>
            </a:r>
          </a:p>
          <a:p>
            <a:r>
              <a:rPr lang="en-US" sz="2100" dirty="0" smtClean="0">
                <a:latin typeface="Courier"/>
                <a:cs typeface="Courier"/>
              </a:rPr>
              <a:t>45-45</a:t>
            </a:r>
          </a:p>
          <a:p>
            <a:r>
              <a:rPr lang="en-US" sz="2100" dirty="0" smtClean="0">
                <a:latin typeface="Courier"/>
                <a:cs typeface="Courier"/>
              </a:rPr>
              <a:t>45/45</a:t>
            </a:r>
          </a:p>
          <a:p>
            <a:r>
              <a:rPr lang="en-US" sz="2100" dirty="0" smtClean="0">
                <a:latin typeface="Courier"/>
                <a:cs typeface="Courier"/>
              </a:rPr>
              <a:t>45==45</a:t>
            </a:r>
          </a:p>
          <a:p>
            <a:r>
              <a:rPr lang="en-US" sz="2100" dirty="0" smtClean="0">
                <a:latin typeface="Courier"/>
                <a:cs typeface="Courier"/>
              </a:rPr>
              <a:t>45</a:t>
            </a:r>
            <a:r>
              <a:rPr lang="en-US" sz="2100" dirty="0" smtClean="0">
                <a:latin typeface="Courier"/>
                <a:cs typeface="Courier"/>
                <a:sym typeface="Wingdings"/>
              </a:rPr>
              <a:t>&lt;=&gt;45</a:t>
            </a:r>
          </a:p>
          <a:p>
            <a:r>
              <a:rPr lang="en-US" sz="2100" dirty="0" smtClean="0">
                <a:latin typeface="Courier"/>
                <a:cs typeface="Courier"/>
              </a:rPr>
              <a:t>45&lt;=50    from </a:t>
            </a:r>
            <a:r>
              <a:rPr lang="en-US" sz="1100" dirty="0" smtClean="0">
                <a:latin typeface="Courier"/>
                <a:cs typeface="Courier"/>
                <a:hlinkClick r:id="rId2"/>
              </a:rPr>
              <a:t>http://korflab.ucdavis.edu/Unix_and_Perl/unix_and_perl_v2.3.3.pdf</a:t>
            </a:r>
            <a:r>
              <a:rPr lang="en-US" sz="1100" dirty="0" smtClean="0">
                <a:latin typeface="Courier"/>
                <a:cs typeface="Courier"/>
              </a:rPr>
              <a:t> </a:t>
            </a:r>
          </a:p>
          <a:p>
            <a:r>
              <a:rPr lang="en-US" sz="2100" dirty="0" smtClean="0">
                <a:latin typeface="Courier"/>
                <a:cs typeface="Courier"/>
              </a:rPr>
              <a:t>55&gt;=50</a:t>
            </a:r>
          </a:p>
          <a:p>
            <a:r>
              <a:rPr lang="en-US" sz="2100" dirty="0" smtClean="0">
                <a:latin typeface="Courier"/>
                <a:cs typeface="Courier"/>
              </a:rPr>
              <a:t>50&lt;=&gt;70</a:t>
            </a:r>
          </a:p>
          <a:p>
            <a:r>
              <a:rPr lang="en-US" sz="2100" dirty="0" smtClean="0">
                <a:latin typeface="Courier"/>
                <a:cs typeface="Courier"/>
              </a:rPr>
              <a:t>45!=45 </a:t>
            </a:r>
          </a:p>
          <a:p>
            <a:r>
              <a:rPr lang="en-US" sz="2100" dirty="0" smtClean="0">
                <a:latin typeface="Courier"/>
                <a:cs typeface="Courier"/>
              </a:rPr>
              <a:t>45!=50 </a:t>
            </a:r>
          </a:p>
          <a:p>
            <a:endParaRPr lang="en-US" sz="2100" dirty="0">
              <a:latin typeface="Courier"/>
              <a:cs typeface="Courier"/>
            </a:endParaRPr>
          </a:p>
        </p:txBody>
      </p:sp>
      <p:pic>
        <p:nvPicPr>
          <p:cNvPr id="5" name="Picture 4"/>
          <p:cNvPicPr>
            <a:picLocks noChangeAspect="1"/>
          </p:cNvPicPr>
          <p:nvPr/>
        </p:nvPicPr>
        <p:blipFill>
          <a:blip r:embed="rId3"/>
          <a:stretch>
            <a:fillRect/>
          </a:stretch>
        </p:blipFill>
        <p:spPr>
          <a:xfrm>
            <a:off x="2552700" y="1447800"/>
            <a:ext cx="6515100" cy="298186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l" eaLnBrk="1" hangingPunct="1"/>
            <a:r>
              <a:rPr lang="en-US"/>
              <a:t>PSI BLAST scheme</a:t>
            </a:r>
          </a:p>
        </p:txBody>
      </p:sp>
      <p:pic>
        <p:nvPicPr>
          <p:cNvPr id="24579" name="Picture 3"/>
          <p:cNvPicPr>
            <a:picLocks noChangeAspect="1" noChangeArrowheads="1"/>
          </p:cNvPicPr>
          <p:nvPr/>
        </p:nvPicPr>
        <p:blipFill>
          <a:blip r:embed="rId3"/>
          <a:srcRect/>
          <a:stretch>
            <a:fillRect/>
          </a:stretch>
        </p:blipFill>
        <p:spPr bwMode="auto">
          <a:xfrm>
            <a:off x="757238" y="1981200"/>
            <a:ext cx="7627937" cy="4341813"/>
          </a:xfrm>
          <a:prstGeom prst="rect">
            <a:avLst/>
          </a:prstGeom>
          <a:noFill/>
          <a:ln w="9525">
            <a:noFill/>
            <a:miter lim="800000"/>
            <a:headEnd/>
            <a:tailEnd/>
          </a:ln>
        </p:spPr>
      </p:pic>
    </p:spTree>
    <p:extLst>
      <p:ext uri="{BB962C8B-B14F-4D97-AF65-F5344CB8AC3E}">
        <p14:creationId xmlns:p14="http://schemas.microsoft.com/office/powerpoint/2010/main" val="1870305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1371600" y="457200"/>
            <a:ext cx="6680200" cy="3810000"/>
          </a:xfrm>
          <a:prstGeom prst="rect">
            <a:avLst/>
          </a:prstGeom>
        </p:spPr>
      </p:pic>
      <p:sp>
        <p:nvSpPr>
          <p:cNvPr id="5" name="Rectangle 4"/>
          <p:cNvSpPr/>
          <p:nvPr/>
        </p:nvSpPr>
        <p:spPr>
          <a:xfrm>
            <a:off x="1676400" y="4495800"/>
            <a:ext cx="6934200" cy="415498"/>
          </a:xfrm>
          <a:prstGeom prst="rect">
            <a:avLst/>
          </a:prstGeom>
        </p:spPr>
        <p:txBody>
          <a:bodyPr wrap="square">
            <a:spAutoFit/>
          </a:bodyPr>
          <a:lstStyle/>
          <a:p>
            <a:r>
              <a:rPr lang="en-US" sz="2100" kern="0" dirty="0" smtClean="0">
                <a:solidFill>
                  <a:srgbClr val="000000"/>
                </a:solidFill>
                <a:latin typeface="Courier"/>
                <a:ea typeface="ＭＳ Ｐゴシック" pitchFamily="-105" charset="-128"/>
                <a:cs typeface="Courier"/>
              </a:rPr>
              <a:t>from </a:t>
            </a:r>
            <a:r>
              <a:rPr lang="en-US" sz="1100" kern="0" dirty="0" smtClean="0">
                <a:solidFill>
                  <a:srgbClr val="000000"/>
                </a:solidFill>
                <a:latin typeface="Courier"/>
                <a:ea typeface="ＭＳ Ｐゴシック" pitchFamily="-105" charset="-128"/>
                <a:cs typeface="Courier"/>
                <a:hlinkClick r:id="rId3"/>
              </a:rPr>
              <a:t>http://korflab.ucdavis.edu/Unix_and_Perl/unix_and_perl_v2.3.3.pdf</a:t>
            </a:r>
            <a:r>
              <a:rPr lang="en-US" sz="1100" kern="0" dirty="0" smtClean="0">
                <a:solidFill>
                  <a:srgbClr val="000000"/>
                </a:solidFill>
                <a:latin typeface="Courier"/>
                <a:ea typeface="ＭＳ Ｐゴシック" pitchFamily="-105" charset="-128"/>
                <a:cs typeface="Courier"/>
              </a:rPr>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Rectangle 3"/>
          <p:cNvSpPr>
            <a:spLocks noChangeArrowheads="1"/>
          </p:cNvSpPr>
          <p:nvPr/>
        </p:nvSpPr>
        <p:spPr bwMode="auto">
          <a:xfrm>
            <a:off x="419100" y="1066800"/>
            <a:ext cx="8305800" cy="4154983"/>
          </a:xfrm>
          <a:prstGeom prst="rect">
            <a:avLst/>
          </a:prstGeom>
          <a:noFill/>
          <a:ln w="9525">
            <a:noFill/>
            <a:miter lim="800000"/>
            <a:headEnd/>
            <a:tailEnd/>
          </a:ln>
          <a:effectLst/>
        </p:spPr>
        <p:txBody>
          <a:bodyPr>
            <a:prstTxWarp prst="textNoShape">
              <a:avLst/>
            </a:prstTxWarp>
            <a:spAutoFit/>
          </a:bodyPr>
          <a:lstStyle/>
          <a:p>
            <a:r>
              <a:rPr lang="en-US" dirty="0">
                <a:solidFill>
                  <a:schemeClr val="accent2"/>
                </a:solidFill>
              </a:rPr>
              <a:t>Most of the smaller assignments should be solvable within half an hour. Using the notes, the text book and the internet try to solve one problem for not more than one hour. Then ask </a:t>
            </a:r>
            <a:r>
              <a:rPr lang="en-US" dirty="0" smtClean="0">
                <a:solidFill>
                  <a:schemeClr val="accent2"/>
                </a:solidFill>
              </a:rPr>
              <a:t>me, </a:t>
            </a:r>
            <a:r>
              <a:rPr lang="en-US" dirty="0">
                <a:solidFill>
                  <a:schemeClr val="accent2"/>
                </a:solidFill>
              </a:rPr>
              <a:t>or </a:t>
            </a:r>
            <a:r>
              <a:rPr lang="en-US" dirty="0" smtClean="0">
                <a:solidFill>
                  <a:schemeClr val="accent2"/>
                </a:solidFill>
              </a:rPr>
              <a:t>Kristen, or Erica for </a:t>
            </a:r>
            <a:r>
              <a:rPr lang="en-US" dirty="0">
                <a:solidFill>
                  <a:schemeClr val="accent2"/>
                </a:solidFill>
              </a:rPr>
              <a:t>help.</a:t>
            </a:r>
          </a:p>
          <a:p>
            <a:endParaRPr lang="en-US" dirty="0">
              <a:solidFill>
                <a:schemeClr val="accent2"/>
              </a:solidFill>
            </a:endParaRPr>
          </a:p>
          <a:p>
            <a:r>
              <a:rPr lang="en-US" dirty="0">
                <a:solidFill>
                  <a:schemeClr val="accent2"/>
                </a:solidFill>
              </a:rPr>
              <a:t>In total, the assignments for one week might take a few hours, but if it goes beyond </a:t>
            </a:r>
            <a:r>
              <a:rPr lang="en-US" dirty="0" smtClean="0">
                <a:solidFill>
                  <a:schemeClr val="accent2"/>
                </a:solidFill>
              </a:rPr>
              <a:t>5 </a:t>
            </a:r>
            <a:r>
              <a:rPr lang="en-US" dirty="0">
                <a:solidFill>
                  <a:schemeClr val="accent2"/>
                </a:solidFill>
              </a:rPr>
              <a:t>hours total, ask for help, or hand in the latest version of your attempt to solve the assignment. Sometimes, a little help can go a long way. The main reason for the assignments is to make you actually write code and to learn form the mistakes you make. </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0"/>
            <a:ext cx="8382000" cy="7340471"/>
          </a:xfrm>
          <a:prstGeom prst="rect">
            <a:avLst/>
          </a:prstGeom>
          <a:noFill/>
        </p:spPr>
        <p:txBody>
          <a:bodyPr wrap="square" rtlCol="0">
            <a:spAutoFit/>
          </a:bodyPr>
          <a:lstStyle/>
          <a:p>
            <a:endParaRPr lang="en-US" sz="1600" dirty="0" smtClean="0"/>
          </a:p>
          <a:p>
            <a:r>
              <a:rPr lang="en-US" sz="2300" dirty="0" smtClean="0"/>
              <a:t>Hashes are  tables that relate keys and values.  </a:t>
            </a:r>
          </a:p>
          <a:p>
            <a:r>
              <a:rPr lang="en-US" sz="2300" dirty="0" smtClean="0"/>
              <a:t>   (in the array the number of the field could be considered the key:  </a:t>
            </a:r>
            <a:br>
              <a:rPr lang="en-US" sz="2300" dirty="0" smtClean="0"/>
            </a:br>
            <a:r>
              <a:rPr lang="en-US" sz="2300" dirty="0" smtClean="0"/>
              <a:t>    @a=(1..51) =&gt;  $a[0]=1, $a[50]=51  )  </a:t>
            </a:r>
          </a:p>
          <a:p>
            <a:endParaRPr lang="en-US" sz="2100" dirty="0" smtClean="0"/>
          </a:p>
          <a:p>
            <a:r>
              <a:rPr lang="en-US" sz="2100" dirty="0" smtClean="0"/>
              <a:t>In a %ash the entry for the key is the address where the value is stored.</a:t>
            </a:r>
          </a:p>
          <a:p>
            <a:r>
              <a:rPr lang="en-US" sz="2100" dirty="0" smtClean="0"/>
              <a:t>E.g., you could have a hash where the students age is stored as value and the student ID is the key.  </a:t>
            </a:r>
          </a:p>
          <a:p>
            <a:r>
              <a:rPr lang="en-US" sz="2100" dirty="0" smtClean="0"/>
              <a:t>But you also could use the students name as key and the ID or age or …. as value.  This works very economically, especially if the table </a:t>
            </a:r>
            <a:r>
              <a:rPr lang="en-US" sz="2100" b="1" dirty="0" smtClean="0"/>
              <a:t>is sparse</a:t>
            </a:r>
            <a:r>
              <a:rPr lang="en-US" sz="2100" dirty="0" smtClean="0"/>
              <a:t>.   </a:t>
            </a:r>
            <a:r>
              <a:rPr lang="en-US" sz="2300" dirty="0" smtClean="0"/>
              <a:t/>
            </a:r>
            <a:br>
              <a:rPr lang="en-US" sz="2300" dirty="0" smtClean="0"/>
            </a:br>
            <a:r>
              <a:rPr lang="en-US" sz="1800" dirty="0" smtClean="0">
                <a:latin typeface="Courier"/>
                <a:cs typeface="Courier"/>
              </a:rPr>
              <a:t>my (%</a:t>
            </a:r>
            <a:r>
              <a:rPr lang="en-US" sz="1800" dirty="0" err="1" smtClean="0">
                <a:latin typeface="Courier"/>
                <a:cs typeface="Courier"/>
              </a:rPr>
              <a:t>studentID</a:t>
            </a:r>
            <a:r>
              <a:rPr lang="en-US" sz="1800" dirty="0" smtClean="0">
                <a:latin typeface="Courier"/>
                <a:cs typeface="Courier"/>
              </a:rPr>
              <a:t>, %</a:t>
            </a:r>
            <a:r>
              <a:rPr lang="en-US" sz="1800" dirty="0" err="1" smtClean="0">
                <a:latin typeface="Courier"/>
                <a:cs typeface="Courier"/>
              </a:rPr>
              <a:t>student_first_name</a:t>
            </a:r>
            <a:r>
              <a:rPr lang="en-US" sz="1800" dirty="0" smtClean="0">
                <a:latin typeface="Courier"/>
                <a:cs typeface="Courier"/>
              </a:rPr>
              <a:t>, %</a:t>
            </a:r>
            <a:r>
              <a:rPr lang="en-US" sz="1800" dirty="0" err="1" smtClean="0">
                <a:latin typeface="Courier"/>
                <a:cs typeface="Courier"/>
              </a:rPr>
              <a:t>studentGPA);$studentID{gogarten</a:t>
            </a:r>
            <a:r>
              <a:rPr lang="en-US" sz="1800" dirty="0" smtClean="0">
                <a:latin typeface="Courier"/>
                <a:cs typeface="Courier"/>
              </a:rPr>
              <a:t>}=9999; </a:t>
            </a:r>
          </a:p>
          <a:p>
            <a:r>
              <a:rPr lang="en-US" sz="1800" dirty="0" smtClean="0">
                <a:latin typeface="Courier"/>
                <a:cs typeface="Courier"/>
              </a:rPr>
              <a:t>$</a:t>
            </a:r>
            <a:r>
              <a:rPr lang="en-US" sz="1800" dirty="0" err="1" smtClean="0">
                <a:latin typeface="Courier"/>
                <a:cs typeface="Courier"/>
              </a:rPr>
              <a:t>student_first_name{gogarten</a:t>
            </a:r>
            <a:r>
              <a:rPr lang="en-US" sz="1800" dirty="0" smtClean="0">
                <a:latin typeface="Courier"/>
                <a:cs typeface="Courier"/>
              </a:rPr>
              <a:t>}=‘Johann Peter’;</a:t>
            </a:r>
          </a:p>
          <a:p>
            <a:r>
              <a:rPr lang="en-US" sz="1800" dirty="0" smtClean="0">
                <a:latin typeface="Courier"/>
                <a:cs typeface="Courier"/>
              </a:rPr>
              <a:t>$</a:t>
            </a:r>
            <a:r>
              <a:rPr lang="en-US" sz="1800" dirty="0" err="1" smtClean="0">
                <a:latin typeface="Courier"/>
                <a:cs typeface="Courier"/>
              </a:rPr>
              <a:t>studentGPA</a:t>
            </a:r>
            <a:r>
              <a:rPr lang="en-US" sz="1800" dirty="0" smtClean="0">
                <a:latin typeface="Courier"/>
                <a:cs typeface="Courier"/>
              </a:rPr>
              <a:t>{</a:t>
            </a:r>
            <a:r>
              <a:rPr lang="en-US" sz="1800" dirty="0" err="1" smtClean="0">
                <a:latin typeface="Courier"/>
                <a:cs typeface="Courier"/>
              </a:rPr>
              <a:t>gogarten</a:t>
            </a:r>
            <a:r>
              <a:rPr lang="en-US" sz="1800" dirty="0" smtClean="0">
                <a:latin typeface="Courier"/>
                <a:cs typeface="Courier"/>
              </a:rPr>
              <a:t>}=“</a:t>
            </a:r>
            <a:r>
              <a:rPr lang="en-US" sz="1800" dirty="0" err="1" smtClean="0">
                <a:latin typeface="Courier"/>
                <a:cs typeface="Courier"/>
              </a:rPr>
              <a:t>nd</a:t>
            </a:r>
            <a:r>
              <a:rPr lang="en-US" sz="1800" dirty="0" smtClean="0">
                <a:latin typeface="Courier"/>
                <a:cs typeface="Courier"/>
              </a:rPr>
              <a:t>”;</a:t>
            </a:r>
          </a:p>
          <a:p>
            <a:r>
              <a:rPr lang="en-US" sz="1800" dirty="0" smtClean="0"/>
              <a:t>In many instances you need to make sure that the key you want to use has not yet been assigned.   </a:t>
            </a:r>
            <a:r>
              <a:rPr lang="en-US" sz="1800" dirty="0" smtClean="0">
                <a:latin typeface="Courier"/>
                <a:cs typeface="Courier"/>
              </a:rPr>
              <a:t>If (exists ($</a:t>
            </a:r>
            <a:r>
              <a:rPr lang="en-US" sz="1800" dirty="0" err="1" smtClean="0">
                <a:latin typeface="Courier"/>
                <a:cs typeface="Courier"/>
              </a:rPr>
              <a:t>studentID{gogarten</a:t>
            </a:r>
            <a:r>
              <a:rPr lang="en-US" sz="1800" dirty="0" smtClean="0">
                <a:latin typeface="Courier"/>
                <a:cs typeface="Courier"/>
              </a:rPr>
              <a:t>}) {}; </a:t>
            </a:r>
          </a:p>
          <a:p>
            <a:pPr lvl="0"/>
            <a:endParaRPr lang="en-US" dirty="0" smtClean="0">
              <a:solidFill>
                <a:srgbClr val="000000"/>
              </a:solidFill>
            </a:endParaRPr>
          </a:p>
          <a:p>
            <a:pPr lvl="0"/>
            <a:r>
              <a:rPr lang="en-US" dirty="0" smtClean="0">
                <a:solidFill>
                  <a:srgbClr val="000000"/>
                </a:solidFill>
              </a:rPr>
              <a:t>Go through class 4.pl </a:t>
            </a:r>
          </a:p>
          <a:p>
            <a:pPr lvl="0"/>
            <a:r>
              <a:rPr lang="en-US" sz="1600" dirty="0" smtClean="0">
                <a:solidFill>
                  <a:srgbClr val="000000"/>
                </a:solidFill>
                <a:hlinkClick r:id="rId2"/>
              </a:rPr>
              <a:t>http://gogarten.uconn.edu/mcb5472_2012/class4.pl</a:t>
            </a:r>
            <a:endParaRPr lang="en-US" sz="1600" dirty="0" smtClean="0">
              <a:solidFill>
                <a:srgbClr val="000000"/>
              </a:solidFill>
            </a:endParaRPr>
          </a:p>
          <a:p>
            <a:pPr lvl="0"/>
            <a:r>
              <a:rPr lang="en-US" sz="1600" dirty="0" smtClean="0">
                <a:solidFill>
                  <a:srgbClr val="000000"/>
                </a:solidFill>
                <a:hlinkClick r:id="rId3"/>
              </a:rPr>
              <a:t>http://gogarten.uconn.edu/mcb5472_2012/gi_list.txt</a:t>
            </a:r>
            <a:r>
              <a:rPr lang="en-US" sz="1600" dirty="0" smtClean="0">
                <a:solidFill>
                  <a:srgbClr val="000000"/>
                </a:solidFill>
              </a:rPr>
              <a:t> </a:t>
            </a:r>
          </a:p>
          <a:p>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ChangeArrowheads="1"/>
          </p:cNvSpPr>
          <p:nvPr/>
        </p:nvSpPr>
        <p:spPr bwMode="auto">
          <a:xfrm>
            <a:off x="152400" y="152400"/>
            <a:ext cx="6908800" cy="635000"/>
          </a:xfrm>
          <a:prstGeom prst="rect">
            <a:avLst/>
          </a:prstGeom>
          <a:noFill/>
          <a:ln w="9525">
            <a:noFill/>
            <a:miter lim="800000"/>
            <a:headEnd/>
            <a:tailEnd/>
          </a:ln>
        </p:spPr>
        <p:txBody>
          <a:bodyPr anchor="ctr">
            <a:prstTxWarp prst="textNoShape">
              <a:avLst/>
            </a:prstTxWarp>
          </a:bodyPr>
          <a:lstStyle/>
          <a:p>
            <a:endParaRPr lang="en-GB" sz="4400">
              <a:solidFill>
                <a:srgbClr val="FF0000"/>
              </a:solidFill>
            </a:endParaRPr>
          </a:p>
        </p:txBody>
      </p:sp>
      <p:sp>
        <p:nvSpPr>
          <p:cNvPr id="28676" name="Rectangle 3"/>
          <p:cNvSpPr>
            <a:spLocks noGrp="1" noChangeArrowheads="1"/>
          </p:cNvSpPr>
          <p:nvPr>
            <p:ph type="title" idx="4294967295"/>
          </p:nvPr>
        </p:nvSpPr>
        <p:spPr>
          <a:xfrm>
            <a:off x="228600" y="0"/>
            <a:ext cx="7772400" cy="1143000"/>
          </a:xfrm>
        </p:spPr>
        <p:txBody>
          <a:bodyPr/>
          <a:lstStyle/>
          <a:p>
            <a:pPr algn="l" eaLnBrk="1" hangingPunct="1"/>
            <a:r>
              <a:rPr lang="en-GB" sz="2400" b="1">
                <a:solidFill>
                  <a:srgbClr val="003366"/>
                </a:solidFill>
                <a:latin typeface="Arial" pitchFamily="-105" charset="0"/>
                <a:hlinkClick r:id="rId4"/>
              </a:rPr>
              <a:t>Psi-Blast </a:t>
            </a:r>
            <a:r>
              <a:rPr lang="en-GB" sz="2400" b="1">
                <a:solidFill>
                  <a:srgbClr val="003366"/>
                </a:solidFill>
                <a:latin typeface="Arial" pitchFamily="-105" charset="0"/>
              </a:rPr>
              <a:t>Results</a:t>
            </a:r>
            <a:endParaRPr lang="en-US"/>
          </a:p>
        </p:txBody>
      </p:sp>
      <p:sp>
        <p:nvSpPr>
          <p:cNvPr id="28677" name="Rectangle 4"/>
          <p:cNvSpPr>
            <a:spLocks noChangeArrowheads="1"/>
          </p:cNvSpPr>
          <p:nvPr/>
        </p:nvSpPr>
        <p:spPr bwMode="auto">
          <a:xfrm>
            <a:off x="3124200" y="304800"/>
            <a:ext cx="3962400" cy="457200"/>
          </a:xfrm>
          <a:prstGeom prst="rect">
            <a:avLst/>
          </a:prstGeom>
          <a:noFill/>
          <a:ln w="9525">
            <a:noFill/>
            <a:miter lim="800000"/>
            <a:headEnd/>
            <a:tailEnd/>
          </a:ln>
        </p:spPr>
        <p:txBody>
          <a:bodyPr>
            <a:prstTxWarp prst="textNoShape">
              <a:avLst/>
            </a:prstTxWarp>
            <a:spAutoFit/>
          </a:bodyPr>
          <a:lstStyle/>
          <a:p>
            <a:r>
              <a:rPr lang="en-US" b="1"/>
              <a:t>Query: 55670331 (intein)</a:t>
            </a:r>
          </a:p>
        </p:txBody>
      </p:sp>
      <p:graphicFrame>
        <p:nvGraphicFramePr>
          <p:cNvPr id="28674" name="Object 2"/>
          <p:cNvGraphicFramePr>
            <a:graphicFrameLocks noChangeAspect="1"/>
          </p:cNvGraphicFramePr>
          <p:nvPr/>
        </p:nvGraphicFramePr>
        <p:xfrm>
          <a:off x="304800" y="1676400"/>
          <a:ext cx="8081963" cy="3754438"/>
        </p:xfrm>
        <a:graphic>
          <a:graphicData uri="http://schemas.openxmlformats.org/presentationml/2006/ole">
            <mc:AlternateContent xmlns:mc="http://schemas.openxmlformats.org/markup-compatibility/2006">
              <mc:Choice xmlns:v="urn:schemas-microsoft-com:vml" Requires="v">
                <p:oleObj spid="_x0000_s28686" name="Photo Editor Photo" r:id="rId5" imgW="7628281" imgH="3543607" progId="">
                  <p:embed/>
                </p:oleObj>
              </mc:Choice>
              <mc:Fallback>
                <p:oleObj name="Photo Editor Photo" r:id="rId5" imgW="7628281" imgH="3543607"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676400"/>
                        <a:ext cx="8081963" cy="3754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8678" name="Text Box 7"/>
          <p:cNvSpPr txBox="1">
            <a:spLocks noChangeArrowheads="1"/>
          </p:cNvSpPr>
          <p:nvPr/>
        </p:nvSpPr>
        <p:spPr bwMode="auto">
          <a:xfrm>
            <a:off x="2971800" y="2667000"/>
            <a:ext cx="3048000" cy="831850"/>
          </a:xfrm>
          <a:prstGeom prst="rect">
            <a:avLst/>
          </a:prstGeom>
          <a:solidFill>
            <a:schemeClr val="bg1"/>
          </a:solidFill>
          <a:ln w="9525">
            <a:solidFill>
              <a:schemeClr val="tx1"/>
            </a:solidFill>
            <a:miter lim="800000"/>
            <a:headEnd/>
            <a:tailEnd/>
          </a:ln>
        </p:spPr>
        <p:txBody>
          <a:bodyPr>
            <a:prstTxWarp prst="textNoShape">
              <a:avLst/>
            </a:prstTxWarp>
            <a:spAutoFit/>
          </a:bodyPr>
          <a:lstStyle/>
          <a:p>
            <a:pPr>
              <a:spcBef>
                <a:spcPct val="50000"/>
              </a:spcBef>
            </a:pPr>
            <a:r>
              <a:rPr lang="en-US" b="1"/>
              <a:t>link to sequence </a:t>
            </a:r>
            <a:r>
              <a:rPr lang="en-US" b="1">
                <a:hlinkClick r:id="rId7"/>
              </a:rPr>
              <a:t>here</a:t>
            </a:r>
            <a:r>
              <a:rPr lang="en-US" b="1"/>
              <a:t>, check BLink </a:t>
            </a:r>
            <a:r>
              <a:rPr lang="en-US" b="1">
                <a:sym typeface="Wingdings" pitchFamily="-105" charset="2"/>
              </a:rPr>
              <a:t></a:t>
            </a:r>
            <a:endParaRPr lang="en-US" b="1"/>
          </a:p>
        </p:txBody>
      </p:sp>
      <p:sp>
        <p:nvSpPr>
          <p:cNvPr id="28679" name="Line 8"/>
          <p:cNvSpPr>
            <a:spLocks noChangeShapeType="1"/>
          </p:cNvSpPr>
          <p:nvPr/>
        </p:nvSpPr>
        <p:spPr bwMode="auto">
          <a:xfrm flipH="1" flipV="1">
            <a:off x="2438400" y="2667000"/>
            <a:ext cx="533400" cy="3810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609600" y="1905000"/>
            <a:ext cx="7612063" cy="1739900"/>
          </a:xfrm>
          <a:prstGeom prst="rect">
            <a:avLst/>
          </a:prstGeom>
          <a:noFill/>
          <a:ln w="9525">
            <a:noFill/>
            <a:miter lim="800000"/>
            <a:headEnd/>
            <a:tailEnd/>
          </a:ln>
        </p:spPr>
        <p:txBody>
          <a:bodyPr>
            <a:prstTxWarp prst="textNoShape">
              <a:avLst/>
            </a:prstTxWarp>
            <a:spAutoFit/>
          </a:bodyPr>
          <a:lstStyle/>
          <a:p>
            <a:pPr eaLnBrk="0" hangingPunct="0"/>
            <a:r>
              <a:rPr lang="en-US" sz="1800">
                <a:latin typeface="Arial" pitchFamily="-105" charset="0"/>
              </a:rPr>
              <a:t>Psi-Blast is for finding matches among divergent sequences (position-specific information)  </a:t>
            </a:r>
            <a:br>
              <a:rPr lang="en-US" sz="1800">
                <a:latin typeface="Arial" pitchFamily="-105" charset="0"/>
              </a:rPr>
            </a:br>
            <a:r>
              <a:rPr lang="en-US" sz="1800">
                <a:solidFill>
                  <a:schemeClr val="hlink"/>
                </a:solidFill>
                <a:latin typeface="Arial" pitchFamily="-105" charset="0"/>
              </a:rPr>
              <a:t>WARNING</a:t>
            </a:r>
            <a:r>
              <a:rPr lang="en-US" sz="1800">
                <a:latin typeface="Arial" pitchFamily="-105" charset="0"/>
              </a:rPr>
              <a:t>:  For the nth iteration of a PSI BLAST search, the E-value gives the number of matches to the profile NOT to the initial query sequence! The </a:t>
            </a:r>
            <a:r>
              <a:rPr lang="en-US" sz="1800">
                <a:solidFill>
                  <a:schemeClr val="hlink"/>
                </a:solidFill>
                <a:latin typeface="Arial" pitchFamily="-105" charset="0"/>
              </a:rPr>
              <a:t>danger</a:t>
            </a:r>
            <a:r>
              <a:rPr lang="en-US" sz="1800">
                <a:latin typeface="Arial" pitchFamily="-105" charset="0"/>
              </a:rPr>
              <a:t> is that the profile was  corrupted in an earlier iteration.  </a:t>
            </a:r>
            <a:endParaRPr lang="en-US"/>
          </a:p>
        </p:txBody>
      </p:sp>
      <p:sp>
        <p:nvSpPr>
          <p:cNvPr id="30723" name="Rectangle 3"/>
          <p:cNvSpPr>
            <a:spLocks noChangeArrowheads="1"/>
          </p:cNvSpPr>
          <p:nvPr/>
        </p:nvSpPr>
        <p:spPr bwMode="auto">
          <a:xfrm>
            <a:off x="1195388" y="-36513"/>
            <a:ext cx="184150" cy="457201"/>
          </a:xfrm>
          <a:prstGeom prst="rect">
            <a:avLst/>
          </a:prstGeom>
          <a:noFill/>
          <a:ln w="9525">
            <a:noFill/>
            <a:miter lim="800000"/>
            <a:headEnd/>
            <a:tailEnd/>
          </a:ln>
        </p:spPr>
        <p:txBody>
          <a:bodyPr wrap="none">
            <a:prstTxWarp prst="textNoShape">
              <a:avLst/>
            </a:prstTxWarp>
            <a:spAutoFit/>
          </a:bodyPr>
          <a:lstStyle/>
          <a:p>
            <a:endParaRPr lang="en-US" b="1"/>
          </a:p>
        </p:txBody>
      </p:sp>
      <p:sp>
        <p:nvSpPr>
          <p:cNvPr id="30724" name="Rectangle 4"/>
          <p:cNvSpPr>
            <a:spLocks noGrp="1" noChangeArrowheads="1"/>
          </p:cNvSpPr>
          <p:nvPr>
            <p:ph type="title" idx="4294967295"/>
          </p:nvPr>
        </p:nvSpPr>
        <p:spPr/>
        <p:txBody>
          <a:bodyPr/>
          <a:lstStyle/>
          <a:p>
            <a:pPr eaLnBrk="1" hangingPunct="1"/>
            <a:r>
              <a:rPr lang="en-US"/>
              <a:t>PSI BLAST and E-values!</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0" y="0"/>
            <a:ext cx="8915400" cy="2370138"/>
          </a:xfrm>
          <a:prstGeom prst="rect">
            <a:avLst/>
          </a:prstGeom>
          <a:noFill/>
          <a:ln w="9525">
            <a:noFill/>
            <a:miter lim="800000"/>
            <a:headEnd/>
            <a:tailEnd/>
          </a:ln>
        </p:spPr>
        <p:txBody>
          <a:bodyPr>
            <a:prstTxWarp prst="textNoShape">
              <a:avLst/>
            </a:prstTxWarp>
            <a:spAutoFit/>
          </a:bodyPr>
          <a:lstStyle/>
          <a:p>
            <a:r>
              <a:rPr lang="en-US" sz="2000"/>
              <a:t>The NCBI has released a  new version of blast.   The command line version is blast+ .   </a:t>
            </a:r>
          </a:p>
          <a:p>
            <a:r>
              <a:rPr lang="en-US" sz="2000"/>
              <a:t>The new version is faster and allows for more flexibility, but at present we still have problems with running it on the cluster. </a:t>
            </a:r>
            <a:br>
              <a:rPr lang="en-US" sz="2000"/>
            </a:br>
            <a:r>
              <a:rPr lang="en-US" sz="2000"/>
              <a:t> </a:t>
            </a:r>
          </a:p>
          <a:p>
            <a:r>
              <a:rPr lang="en-US" sz="2000"/>
              <a:t>The new commands are equivalent to the blastall commmands: </a:t>
            </a:r>
          </a:p>
          <a:p>
            <a:endParaRPr lang="en-US"/>
          </a:p>
          <a:p>
            <a:r>
              <a:rPr lang="en-US"/>
              <a:t> </a:t>
            </a:r>
          </a:p>
        </p:txBody>
      </p:sp>
      <p:pic>
        <p:nvPicPr>
          <p:cNvPr id="37891" name="Picture 2"/>
          <p:cNvPicPr>
            <a:picLocks noChangeAspect="1"/>
          </p:cNvPicPr>
          <p:nvPr/>
        </p:nvPicPr>
        <p:blipFill>
          <a:blip r:embed="rId2"/>
          <a:srcRect/>
          <a:stretch>
            <a:fillRect/>
          </a:stretch>
        </p:blipFill>
        <p:spPr bwMode="auto">
          <a:xfrm>
            <a:off x="0" y="2286000"/>
            <a:ext cx="8624888" cy="33528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0" y="381000"/>
            <a:ext cx="8763000" cy="3078163"/>
          </a:xfrm>
          <a:prstGeom prst="rect">
            <a:avLst/>
          </a:prstGeom>
          <a:noFill/>
          <a:ln w="9525">
            <a:noFill/>
            <a:miter lim="800000"/>
            <a:headEnd/>
            <a:tailEnd/>
          </a:ln>
        </p:spPr>
        <p:txBody>
          <a:bodyPr>
            <a:prstTxWarp prst="textNoShape">
              <a:avLst/>
            </a:prstTxWarp>
            <a:spAutoFit/>
          </a:bodyPr>
          <a:lstStyle/>
          <a:p>
            <a:r>
              <a:rPr lang="en-US" sz="2000"/>
              <a:t>The legacy_blast.pl script that is part of blast+ translates blastall commands into the blast+ syntax. E.g.: </a:t>
            </a:r>
          </a:p>
          <a:p>
            <a:r>
              <a:rPr lang="en-US" sz="1400">
                <a:latin typeface="Courier" pitchFamily="-105" charset="0"/>
                <a:ea typeface="Courier" pitchFamily="-105" charset="0"/>
                <a:cs typeface="Courier" pitchFamily="-105" charset="0"/>
              </a:rPr>
              <a:t>$ ./legacy_blast.pl megablast -i query.fsa -d nt -o mb.out --print_only </a:t>
            </a:r>
          </a:p>
          <a:p>
            <a:r>
              <a:rPr lang="en-US" sz="1600">
                <a:latin typeface="Courier" pitchFamily="-105" charset="0"/>
                <a:ea typeface="Courier" pitchFamily="-105" charset="0"/>
                <a:cs typeface="Courier" pitchFamily="-105" charset="0"/>
              </a:rPr>
              <a:t>/opt/ncbi/blast/bin/blastn -query query.fsa -db "nt" -out mb.out </a:t>
            </a:r>
            <a:br>
              <a:rPr lang="en-US" sz="1600">
                <a:latin typeface="Courier" pitchFamily="-105" charset="0"/>
                <a:ea typeface="Courier" pitchFamily="-105" charset="0"/>
                <a:cs typeface="Courier" pitchFamily="-105" charset="0"/>
              </a:rPr>
            </a:br>
            <a:r>
              <a:rPr lang="en-US" sz="1600">
                <a:latin typeface="Courier" pitchFamily="-105" charset="0"/>
                <a:ea typeface="Courier" pitchFamily="-105" charset="0"/>
                <a:cs typeface="Courier" pitchFamily="-105" charset="0"/>
              </a:rPr>
              <a:t>$   </a:t>
            </a:r>
          </a:p>
          <a:p>
            <a:endParaRPr lang="en-US" sz="1600">
              <a:latin typeface="Courier" pitchFamily="-105" charset="0"/>
              <a:ea typeface="Courier" pitchFamily="-105" charset="0"/>
              <a:cs typeface="Courier" pitchFamily="-105" charset="0"/>
            </a:endParaRPr>
          </a:p>
          <a:p>
            <a:endParaRPr lang="en-US" sz="1600">
              <a:latin typeface="Courier" pitchFamily="-105" charset="0"/>
              <a:ea typeface="Courier" pitchFamily="-105" charset="0"/>
              <a:cs typeface="Courier" pitchFamily="-105" charset="0"/>
            </a:endParaRPr>
          </a:p>
          <a:p>
            <a:r>
              <a:rPr lang="en-US" sz="2000"/>
              <a:t>From the blast+ manual: </a:t>
            </a:r>
          </a:p>
          <a:p>
            <a:endParaRPr lang="en-US" sz="2000"/>
          </a:p>
          <a:p>
            <a:endParaRPr lang="en-US" sz="2000"/>
          </a:p>
          <a:p>
            <a:endParaRPr lang="en-US" sz="1600">
              <a:latin typeface="Courier" pitchFamily="-105" charset="0"/>
              <a:ea typeface="Courier" pitchFamily="-105" charset="0"/>
              <a:cs typeface="Courier" pitchFamily="-105" charset="0"/>
            </a:endParaRPr>
          </a:p>
        </p:txBody>
      </p:sp>
      <p:pic>
        <p:nvPicPr>
          <p:cNvPr id="38915" name="Picture 2"/>
          <p:cNvPicPr>
            <a:picLocks noChangeAspect="1"/>
          </p:cNvPicPr>
          <p:nvPr/>
        </p:nvPicPr>
        <p:blipFill>
          <a:blip r:embed="rId2"/>
          <a:srcRect/>
          <a:stretch>
            <a:fillRect/>
          </a:stretch>
        </p:blipFill>
        <p:spPr bwMode="auto">
          <a:xfrm>
            <a:off x="152400" y="2514600"/>
            <a:ext cx="8910638" cy="34290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239713" y="914400"/>
            <a:ext cx="8217952" cy="5509199"/>
          </a:xfrm>
          <a:prstGeom prst="rect">
            <a:avLst/>
          </a:prstGeom>
          <a:noFill/>
          <a:ln w="9525">
            <a:noFill/>
            <a:miter lim="800000"/>
            <a:headEnd/>
            <a:tailEnd/>
          </a:ln>
        </p:spPr>
        <p:txBody>
          <a:bodyPr wrap="none">
            <a:prstTxWarp prst="textNoShape">
              <a:avLst/>
            </a:prstTxWarp>
            <a:spAutoFit/>
          </a:bodyPr>
          <a:lstStyle/>
          <a:p>
            <a:r>
              <a:rPr lang="en-US" sz="1900" dirty="0">
                <a:solidFill>
                  <a:srgbClr val="01DB70"/>
                </a:solidFill>
                <a:latin typeface="Times New Roman Bold" pitchFamily="-105" charset="0"/>
              </a:rPr>
              <a:t>Often you want to run a PSIBLAST search with two different databanks - </a:t>
            </a:r>
            <a:br>
              <a:rPr lang="en-US" sz="1900" dirty="0">
                <a:solidFill>
                  <a:srgbClr val="01DB70"/>
                </a:solidFill>
                <a:latin typeface="Times New Roman Bold" pitchFamily="-105" charset="0"/>
              </a:rPr>
            </a:br>
            <a:r>
              <a:rPr lang="en-US" sz="1900" dirty="0">
                <a:solidFill>
                  <a:srgbClr val="01DB70"/>
                </a:solidFill>
                <a:latin typeface="Times New Roman Bold" pitchFamily="-105" charset="0"/>
              </a:rPr>
              <a:t>one to create the PSSM, the other to get sequences:</a:t>
            </a:r>
            <a:br>
              <a:rPr lang="en-US" sz="1900" dirty="0">
                <a:solidFill>
                  <a:srgbClr val="01DB70"/>
                </a:solidFill>
                <a:latin typeface="Times New Roman Bold" pitchFamily="-105" charset="0"/>
              </a:rPr>
            </a:br>
            <a:r>
              <a:rPr lang="en-US" sz="1900" dirty="0">
                <a:solidFill>
                  <a:srgbClr val="01DB70"/>
                </a:solidFill>
                <a:latin typeface="Times New Roman Bold" pitchFamily="-105" charset="0"/>
              </a:rPr>
              <a:t>To create the PSSM: </a:t>
            </a:r>
          </a:p>
          <a:p>
            <a:endParaRPr lang="en-US" sz="1600" dirty="0">
              <a:solidFill>
                <a:srgbClr val="000000"/>
              </a:solidFill>
            </a:endParaRPr>
          </a:p>
          <a:p>
            <a:r>
              <a:rPr lang="en-US" sz="1600" dirty="0" err="1">
                <a:solidFill>
                  <a:srgbClr val="000000"/>
                </a:solidFill>
              </a:rPr>
              <a:t>blastpgp</a:t>
            </a:r>
            <a:r>
              <a:rPr lang="en-US" sz="1600" dirty="0">
                <a:solidFill>
                  <a:srgbClr val="000000"/>
                </a:solidFill>
              </a:rPr>
              <a:t> -d nr -</a:t>
            </a:r>
            <a:r>
              <a:rPr lang="en-US" sz="1600" dirty="0" err="1">
                <a:solidFill>
                  <a:srgbClr val="000000"/>
                </a:solidFill>
              </a:rPr>
              <a:t>i</a:t>
            </a:r>
            <a:r>
              <a:rPr lang="en-US" sz="1600" dirty="0">
                <a:solidFill>
                  <a:srgbClr val="000000"/>
                </a:solidFill>
              </a:rPr>
              <a:t> </a:t>
            </a:r>
            <a:r>
              <a:rPr lang="en-US" sz="1600" dirty="0" err="1">
                <a:solidFill>
                  <a:srgbClr val="000000"/>
                </a:solidFill>
              </a:rPr>
              <a:t>subI</a:t>
            </a:r>
            <a:r>
              <a:rPr lang="en-US" sz="1600" dirty="0">
                <a:solidFill>
                  <a:srgbClr val="000000"/>
                </a:solidFill>
              </a:rPr>
              <a:t> -j 5 -C </a:t>
            </a:r>
            <a:r>
              <a:rPr lang="en-US" sz="1600" dirty="0" err="1">
                <a:solidFill>
                  <a:srgbClr val="000000"/>
                </a:solidFill>
              </a:rPr>
              <a:t>subI.ckp</a:t>
            </a:r>
            <a:r>
              <a:rPr lang="en-US" sz="1600" dirty="0">
                <a:solidFill>
                  <a:srgbClr val="000000"/>
                </a:solidFill>
              </a:rPr>
              <a:t> -a 2 -o </a:t>
            </a:r>
            <a:r>
              <a:rPr lang="en-US" sz="1600" dirty="0" err="1">
                <a:solidFill>
                  <a:srgbClr val="000000"/>
                </a:solidFill>
              </a:rPr>
              <a:t>subI.out</a:t>
            </a:r>
            <a:r>
              <a:rPr lang="en-US" sz="1600" dirty="0">
                <a:solidFill>
                  <a:srgbClr val="000000"/>
                </a:solidFill>
              </a:rPr>
              <a:t> -h 0.00001 -F f</a:t>
            </a:r>
          </a:p>
          <a:p>
            <a:endParaRPr lang="en-US" sz="1600" dirty="0">
              <a:solidFill>
                <a:srgbClr val="000000"/>
              </a:solidFill>
            </a:endParaRPr>
          </a:p>
          <a:p>
            <a:r>
              <a:rPr lang="en-US" sz="1600" dirty="0" err="1">
                <a:solidFill>
                  <a:srgbClr val="000000"/>
                </a:solidFill>
              </a:rPr>
              <a:t>blastpgp</a:t>
            </a:r>
            <a:r>
              <a:rPr lang="en-US" sz="1600" dirty="0">
                <a:solidFill>
                  <a:srgbClr val="000000"/>
                </a:solidFill>
              </a:rPr>
              <a:t> -d </a:t>
            </a:r>
            <a:r>
              <a:rPr lang="en-US" sz="1600" dirty="0" err="1">
                <a:solidFill>
                  <a:srgbClr val="000000"/>
                </a:solidFill>
              </a:rPr>
              <a:t>swissprot</a:t>
            </a:r>
            <a:r>
              <a:rPr lang="en-US" sz="1600" dirty="0">
                <a:solidFill>
                  <a:srgbClr val="000000"/>
                </a:solidFill>
              </a:rPr>
              <a:t> -</a:t>
            </a:r>
            <a:r>
              <a:rPr lang="en-US" sz="1600" dirty="0" err="1">
                <a:solidFill>
                  <a:srgbClr val="000000"/>
                </a:solidFill>
              </a:rPr>
              <a:t>i</a:t>
            </a:r>
            <a:r>
              <a:rPr lang="en-US" sz="1600" dirty="0">
                <a:solidFill>
                  <a:srgbClr val="000000"/>
                </a:solidFill>
              </a:rPr>
              <a:t> gamma -j 5 -C </a:t>
            </a:r>
            <a:r>
              <a:rPr lang="en-US" sz="1600" dirty="0" err="1">
                <a:solidFill>
                  <a:srgbClr val="000000"/>
                </a:solidFill>
              </a:rPr>
              <a:t>gamma.ckp</a:t>
            </a:r>
            <a:r>
              <a:rPr lang="en-US" sz="1600" dirty="0">
                <a:solidFill>
                  <a:srgbClr val="000000"/>
                </a:solidFill>
              </a:rPr>
              <a:t> -a 2 -o </a:t>
            </a:r>
            <a:r>
              <a:rPr lang="en-US" sz="1600" dirty="0" err="1">
                <a:solidFill>
                  <a:srgbClr val="000000"/>
                </a:solidFill>
              </a:rPr>
              <a:t>gamma.out</a:t>
            </a:r>
            <a:r>
              <a:rPr lang="en-US" sz="1600" dirty="0">
                <a:solidFill>
                  <a:srgbClr val="000000"/>
                </a:solidFill>
              </a:rPr>
              <a:t> -h 0.00001 -F </a:t>
            </a:r>
            <a:r>
              <a:rPr lang="en-US" sz="1900" dirty="0">
                <a:latin typeface="Times New Roman Bold" pitchFamily="-105" charset="0"/>
              </a:rPr>
              <a:t>f</a:t>
            </a:r>
          </a:p>
          <a:p>
            <a:endParaRPr lang="en-US" sz="1900" dirty="0">
              <a:solidFill>
                <a:srgbClr val="01DB70"/>
              </a:solidFill>
              <a:latin typeface="Times New Roman Bold" pitchFamily="-105" charset="0"/>
            </a:endParaRPr>
          </a:p>
          <a:p>
            <a:r>
              <a:rPr lang="en-US" sz="1900" dirty="0">
                <a:solidFill>
                  <a:srgbClr val="01DB70"/>
                </a:solidFill>
                <a:latin typeface="Times New Roman Bold" pitchFamily="-105" charset="0"/>
              </a:rPr>
              <a:t>Runs a </a:t>
            </a:r>
            <a:r>
              <a:rPr lang="en-US" sz="1900" b="1" dirty="0">
                <a:solidFill>
                  <a:srgbClr val="01DB70"/>
                </a:solidFill>
                <a:latin typeface="Times New Roman Bold" pitchFamily="-105" charset="0"/>
              </a:rPr>
              <a:t>4 iterations </a:t>
            </a:r>
            <a:r>
              <a:rPr lang="en-US" sz="1900" dirty="0">
                <a:solidFill>
                  <a:srgbClr val="01DB70"/>
                </a:solidFill>
                <a:latin typeface="Times New Roman Bold" pitchFamily="-105" charset="0"/>
              </a:rPr>
              <a:t>of a </a:t>
            </a:r>
            <a:r>
              <a:rPr lang="en-US" sz="1900" dirty="0" err="1">
                <a:solidFill>
                  <a:srgbClr val="01DB70"/>
                </a:solidFill>
                <a:latin typeface="Times New Roman Bold" pitchFamily="-105" charset="0"/>
              </a:rPr>
              <a:t>PSIblast</a:t>
            </a:r>
            <a:endParaRPr lang="en-US" sz="1900" dirty="0">
              <a:solidFill>
                <a:srgbClr val="01DB70"/>
              </a:solidFill>
              <a:latin typeface="Times New Roman Bold" pitchFamily="-105" charset="0"/>
            </a:endParaRPr>
          </a:p>
          <a:p>
            <a:r>
              <a:rPr lang="en-US" sz="1900" dirty="0">
                <a:solidFill>
                  <a:srgbClr val="01DB70"/>
                </a:solidFill>
                <a:latin typeface="Times New Roman Bold" pitchFamily="-105" charset="0"/>
              </a:rPr>
              <a:t>the -h option tells the program to use matches with E &lt;10^-5 for the next iteration,</a:t>
            </a:r>
            <a:br>
              <a:rPr lang="en-US" sz="1900" dirty="0">
                <a:solidFill>
                  <a:srgbClr val="01DB70"/>
                </a:solidFill>
                <a:latin typeface="Times New Roman Bold" pitchFamily="-105" charset="0"/>
              </a:rPr>
            </a:br>
            <a:r>
              <a:rPr lang="en-US" sz="1900" dirty="0">
                <a:solidFill>
                  <a:srgbClr val="01DB70"/>
                </a:solidFill>
                <a:latin typeface="Times New Roman Bold" pitchFamily="-105" charset="0"/>
              </a:rPr>
              <a:t>   (the default is 10</a:t>
            </a:r>
            <a:r>
              <a:rPr lang="en-US" sz="1900" baseline="30000" dirty="0">
                <a:solidFill>
                  <a:srgbClr val="01DB70"/>
                </a:solidFill>
                <a:latin typeface="Times New Roman Bold" pitchFamily="-105" charset="0"/>
              </a:rPr>
              <a:t>-3 </a:t>
            </a:r>
            <a:r>
              <a:rPr lang="en-US" sz="1900" dirty="0">
                <a:solidFill>
                  <a:srgbClr val="01DB70"/>
                </a:solidFill>
                <a:latin typeface="Times New Roman Bold" pitchFamily="-105" charset="0"/>
              </a:rPr>
              <a:t>)</a:t>
            </a:r>
          </a:p>
          <a:p>
            <a:r>
              <a:rPr lang="en-US" sz="1900" dirty="0">
                <a:solidFill>
                  <a:srgbClr val="01DB70"/>
                </a:solidFill>
                <a:latin typeface="Times New Roman Bold" pitchFamily="-105" charset="0"/>
              </a:rPr>
              <a:t>-C creates a checkpoint (called </a:t>
            </a:r>
            <a:r>
              <a:rPr lang="en-US" sz="1900" dirty="0" err="1">
                <a:solidFill>
                  <a:srgbClr val="01DB70"/>
                </a:solidFill>
                <a:latin typeface="Times New Roman Bold" pitchFamily="-105" charset="0"/>
              </a:rPr>
              <a:t>subI.ckp</a:t>
            </a:r>
            <a:r>
              <a:rPr lang="en-US" sz="1900" dirty="0">
                <a:solidFill>
                  <a:srgbClr val="01DB70"/>
                </a:solidFill>
                <a:latin typeface="Times New Roman Bold" pitchFamily="-105" charset="0"/>
              </a:rPr>
              <a:t>),</a:t>
            </a:r>
          </a:p>
          <a:p>
            <a:r>
              <a:rPr lang="en-US" sz="1900" dirty="0">
                <a:solidFill>
                  <a:srgbClr val="01DB70"/>
                </a:solidFill>
                <a:latin typeface="Times New Roman Bold" pitchFamily="-105" charset="0"/>
              </a:rPr>
              <a:t>-o writes the output to </a:t>
            </a:r>
            <a:r>
              <a:rPr lang="en-US" sz="1900" dirty="0" err="1">
                <a:solidFill>
                  <a:srgbClr val="01DB70"/>
                </a:solidFill>
                <a:latin typeface="Times New Roman Bold" pitchFamily="-105" charset="0"/>
              </a:rPr>
              <a:t>subI.out</a:t>
            </a:r>
            <a:r>
              <a:rPr lang="en-US" sz="1900" dirty="0">
                <a:solidFill>
                  <a:srgbClr val="01DB70"/>
                </a:solidFill>
                <a:latin typeface="Times New Roman Bold" pitchFamily="-105" charset="0"/>
              </a:rPr>
              <a:t>,</a:t>
            </a:r>
          </a:p>
          <a:p>
            <a:r>
              <a:rPr lang="en-US" sz="1900" dirty="0">
                <a:solidFill>
                  <a:srgbClr val="01DB70"/>
                </a:solidFill>
                <a:latin typeface="Times New Roman Bold" pitchFamily="-105" charset="0"/>
              </a:rPr>
              <a:t>-</a:t>
            </a:r>
            <a:r>
              <a:rPr lang="en-US" sz="1900" dirty="0" err="1">
                <a:solidFill>
                  <a:srgbClr val="01DB70"/>
                </a:solidFill>
                <a:latin typeface="Times New Roman Bold" pitchFamily="-105" charset="0"/>
              </a:rPr>
              <a:t>i</a:t>
            </a:r>
            <a:r>
              <a:rPr lang="en-US" sz="1900" dirty="0">
                <a:solidFill>
                  <a:srgbClr val="01DB70"/>
                </a:solidFill>
                <a:latin typeface="Times New Roman Bold" pitchFamily="-105" charset="0"/>
              </a:rPr>
              <a:t> option specifies input as using </a:t>
            </a:r>
            <a:r>
              <a:rPr lang="en-US" sz="1900" dirty="0" err="1">
                <a:solidFill>
                  <a:srgbClr val="01DB70"/>
                </a:solidFill>
                <a:latin typeface="Times New Roman Bold" pitchFamily="-105" charset="0"/>
              </a:rPr>
              <a:t>subI</a:t>
            </a:r>
            <a:r>
              <a:rPr lang="en-US" sz="1900" dirty="0">
                <a:solidFill>
                  <a:srgbClr val="01DB70"/>
                </a:solidFill>
                <a:latin typeface="Times New Roman Bold" pitchFamily="-105" charset="0"/>
              </a:rPr>
              <a:t> as input (a </a:t>
            </a:r>
            <a:r>
              <a:rPr lang="en-US" sz="1900" dirty="0" err="1">
                <a:solidFill>
                  <a:srgbClr val="01DB70"/>
                </a:solidFill>
                <a:latin typeface="Times New Roman Bold" pitchFamily="-105" charset="0"/>
              </a:rPr>
              <a:t>fasta</a:t>
            </a:r>
            <a:r>
              <a:rPr lang="en-US" sz="1900" dirty="0">
                <a:solidFill>
                  <a:srgbClr val="01DB70"/>
                </a:solidFill>
                <a:latin typeface="Times New Roman Bold" pitchFamily="-105" charset="0"/>
              </a:rPr>
              <a:t> </a:t>
            </a:r>
            <a:r>
              <a:rPr lang="en-US" sz="1900" dirty="0" err="1">
                <a:solidFill>
                  <a:srgbClr val="01DB70"/>
                </a:solidFill>
                <a:latin typeface="Times New Roman Bold" pitchFamily="-105" charset="0"/>
              </a:rPr>
              <a:t>formated</a:t>
            </a:r>
            <a:r>
              <a:rPr lang="en-US" sz="1900" dirty="0">
                <a:solidFill>
                  <a:srgbClr val="01DB70"/>
                </a:solidFill>
                <a:latin typeface="Times New Roman Bold" pitchFamily="-105" charset="0"/>
              </a:rPr>
              <a:t> </a:t>
            </a:r>
            <a:r>
              <a:rPr lang="en-US" sz="1900" dirty="0" err="1">
                <a:solidFill>
                  <a:srgbClr val="01DB70"/>
                </a:solidFill>
                <a:latin typeface="Times New Roman Bold" pitchFamily="-105" charset="0"/>
              </a:rPr>
              <a:t>aa</a:t>
            </a:r>
            <a:r>
              <a:rPr lang="en-US" sz="1900" dirty="0">
                <a:solidFill>
                  <a:srgbClr val="01DB70"/>
                </a:solidFill>
                <a:latin typeface="Times New Roman Bold" pitchFamily="-105" charset="0"/>
              </a:rPr>
              <a:t> sequence). </a:t>
            </a:r>
          </a:p>
          <a:p>
            <a:r>
              <a:rPr lang="en-US" sz="1900" dirty="0">
                <a:solidFill>
                  <a:srgbClr val="01DB70"/>
                </a:solidFill>
                <a:latin typeface="Times New Roman Bold" pitchFamily="-105" charset="0"/>
              </a:rPr>
              <a:t>The nr databank used is stored </a:t>
            </a:r>
            <a:r>
              <a:rPr lang="en-US" sz="1900" dirty="0">
                <a:solidFill>
                  <a:srgbClr val="01DB70"/>
                </a:solidFill>
                <a:latin typeface="Courier New Bold" pitchFamily="-105" charset="0"/>
              </a:rPr>
              <a:t>in /common/dat</a:t>
            </a:r>
            <a:r>
              <a:rPr lang="en-US" sz="1900" dirty="0">
                <a:solidFill>
                  <a:srgbClr val="01DB70"/>
                </a:solidFill>
                <a:latin typeface="Times New Roman Bold" pitchFamily="-105" charset="0"/>
              </a:rPr>
              <a:t>a/</a:t>
            </a:r>
          </a:p>
          <a:p>
            <a:r>
              <a:rPr lang="en-US" sz="1900" dirty="0">
                <a:solidFill>
                  <a:srgbClr val="01DB70"/>
                </a:solidFill>
                <a:latin typeface="Times New Roman Bold" pitchFamily="-105" charset="0"/>
              </a:rPr>
              <a:t>-a 2 use two processors</a:t>
            </a:r>
          </a:p>
          <a:p>
            <a:endParaRPr lang="en-US" sz="1900" dirty="0">
              <a:solidFill>
                <a:srgbClr val="01DB70"/>
              </a:solidFill>
              <a:latin typeface="Times New Roman Bold" pitchFamily="-105" charset="0"/>
            </a:endParaRPr>
          </a:p>
          <a:p>
            <a:r>
              <a:rPr lang="en-US" sz="1900" dirty="0">
                <a:solidFill>
                  <a:srgbClr val="01DB70"/>
                </a:solidFill>
                <a:latin typeface="Times New Roman Bold" pitchFamily="-105" charset="0"/>
              </a:rPr>
              <a:t>(It might help to use the node with more memory (017) </a:t>
            </a:r>
          </a:p>
          <a:p>
            <a:r>
              <a:rPr lang="en-US" sz="1900" dirty="0">
                <a:solidFill>
                  <a:srgbClr val="01DB70"/>
                </a:solidFill>
                <a:latin typeface="Times New Roman Bold" pitchFamily="-105" charset="0"/>
              </a:rPr>
              <a:t>(command is </a:t>
            </a:r>
            <a:r>
              <a:rPr lang="en-US" sz="1900" dirty="0" err="1">
                <a:latin typeface="Courier" pitchFamily="-105" charset="0"/>
              </a:rPr>
              <a:t>ssh</a:t>
            </a:r>
            <a:r>
              <a:rPr lang="en-US" sz="1900" dirty="0">
                <a:latin typeface="Courier" pitchFamily="-105" charset="0"/>
              </a:rPr>
              <a:t> node017</a:t>
            </a:r>
            <a:r>
              <a:rPr lang="en-US" sz="1900" dirty="0">
                <a:solidFill>
                  <a:srgbClr val="01DB70"/>
                </a:solidFill>
                <a:latin typeface="Times New Roman Bold" pitchFamily="-105" charset="0"/>
              </a:rPr>
              <a:t>)</a:t>
            </a:r>
          </a:p>
        </p:txBody>
      </p:sp>
      <p:sp>
        <p:nvSpPr>
          <p:cNvPr id="32771" name="Rectangle 8"/>
          <p:cNvSpPr>
            <a:spLocks noGrp="1" noChangeArrowheads="1"/>
          </p:cNvSpPr>
          <p:nvPr>
            <p:ph type="title" idx="4294967295"/>
          </p:nvPr>
        </p:nvSpPr>
        <p:spPr>
          <a:xfrm>
            <a:off x="304800" y="0"/>
            <a:ext cx="7772400" cy="1143000"/>
          </a:xfrm>
        </p:spPr>
        <p:txBody>
          <a:bodyPr/>
          <a:lstStyle/>
          <a:p>
            <a:pPr algn="l" eaLnBrk="1" hangingPunct="1"/>
            <a:r>
              <a:rPr lang="en-GB" sz="2400" b="1" dirty="0">
                <a:solidFill>
                  <a:srgbClr val="003366"/>
                </a:solidFill>
                <a:latin typeface="Arial" pitchFamily="-105" charset="0"/>
              </a:rPr>
              <a:t>PSI Blast from the command line</a:t>
            </a:r>
            <a:endParaRPr lang="en-US" sz="2400" b="1" dirty="0">
              <a:solidFill>
                <a:srgbClr val="003366"/>
              </a:solidFill>
              <a:latin typeface="Arial" pitchFamily="-105" charset="0"/>
            </a:endParaRPr>
          </a:p>
        </p:txBody>
      </p:sp>
    </p:spTree>
    <p:extLst>
      <p:ext uri="{BB962C8B-B14F-4D97-AF65-F5344CB8AC3E}">
        <p14:creationId xmlns:p14="http://schemas.microsoft.com/office/powerpoint/2010/main" val="2517932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0" y="0"/>
            <a:ext cx="7772400" cy="1143000"/>
          </a:xfrm>
        </p:spPr>
        <p:txBody>
          <a:bodyPr/>
          <a:lstStyle/>
          <a:p>
            <a:pPr algn="l" eaLnBrk="1" hangingPunct="1"/>
            <a:r>
              <a:rPr lang="en-US" sz="2400" b="1">
                <a:solidFill>
                  <a:srgbClr val="003366"/>
                </a:solidFill>
                <a:latin typeface="Arial" pitchFamily="-105" charset="0"/>
              </a:rPr>
              <a:t>To use the PSSM:</a:t>
            </a:r>
            <a:endParaRPr lang="en-US"/>
          </a:p>
        </p:txBody>
      </p:sp>
      <p:sp>
        <p:nvSpPr>
          <p:cNvPr id="34819" name="Rectangle 3"/>
          <p:cNvSpPr>
            <a:spLocks noChangeArrowheads="1"/>
          </p:cNvSpPr>
          <p:nvPr/>
        </p:nvSpPr>
        <p:spPr bwMode="auto">
          <a:xfrm>
            <a:off x="914400" y="1219200"/>
            <a:ext cx="7543800" cy="3679825"/>
          </a:xfrm>
          <a:prstGeom prst="rect">
            <a:avLst/>
          </a:prstGeom>
          <a:noFill/>
          <a:ln w="9525">
            <a:noFill/>
            <a:miter lim="800000"/>
            <a:headEnd/>
            <a:tailEnd/>
          </a:ln>
        </p:spPr>
        <p:txBody>
          <a:bodyPr>
            <a:prstTxWarp prst="textNoShape">
              <a:avLst/>
            </a:prstTxWarp>
            <a:spAutoFit/>
          </a:bodyPr>
          <a:lstStyle/>
          <a:p>
            <a:r>
              <a:rPr lang="en-US" sz="1400" dirty="0" err="1">
                <a:solidFill>
                  <a:srgbClr val="000000"/>
                </a:solidFill>
                <a:latin typeface="Courier New" pitchFamily="-105" charset="0"/>
              </a:rPr>
              <a:t>blastpgp</a:t>
            </a:r>
            <a:r>
              <a:rPr lang="en-US" sz="1400" dirty="0">
                <a:solidFill>
                  <a:srgbClr val="000000"/>
                </a:solidFill>
                <a:latin typeface="Courier New" pitchFamily="-105" charset="0"/>
              </a:rPr>
              <a:t> -d /Users/</a:t>
            </a:r>
            <a:r>
              <a:rPr lang="en-US" sz="1400" dirty="0" err="1">
                <a:solidFill>
                  <a:srgbClr val="000000"/>
                </a:solidFill>
                <a:latin typeface="Courier New" pitchFamily="-105" charset="0"/>
              </a:rPr>
              <a:t>jpgogarten</a:t>
            </a:r>
            <a:r>
              <a:rPr lang="en-US" sz="1400" dirty="0">
                <a:solidFill>
                  <a:srgbClr val="000000"/>
                </a:solidFill>
                <a:latin typeface="Courier New" pitchFamily="-105" charset="0"/>
              </a:rPr>
              <a:t>/genomes/msb8.faa -</a:t>
            </a:r>
            <a:r>
              <a:rPr lang="en-US" sz="1400" dirty="0" err="1">
                <a:solidFill>
                  <a:srgbClr val="000000"/>
                </a:solidFill>
                <a:latin typeface="Courier New" pitchFamily="-105" charset="0"/>
              </a:rPr>
              <a:t>i</a:t>
            </a:r>
            <a:r>
              <a:rPr lang="en-US" sz="1400" dirty="0">
                <a:solidFill>
                  <a:srgbClr val="000000"/>
                </a:solidFill>
                <a:latin typeface="Courier New" pitchFamily="-105" charset="0"/>
              </a:rPr>
              <a:t> </a:t>
            </a:r>
            <a:r>
              <a:rPr lang="en-US" sz="1400" dirty="0" err="1">
                <a:solidFill>
                  <a:srgbClr val="000000"/>
                </a:solidFill>
                <a:latin typeface="Courier New" pitchFamily="-105" charset="0"/>
              </a:rPr>
              <a:t>subI</a:t>
            </a:r>
            <a:r>
              <a:rPr lang="en-US" sz="1400" dirty="0">
                <a:solidFill>
                  <a:srgbClr val="000000"/>
                </a:solidFill>
                <a:latin typeface="Courier New" pitchFamily="-105" charset="0"/>
              </a:rPr>
              <a:t> -a 2 -R </a:t>
            </a:r>
            <a:r>
              <a:rPr lang="en-US" sz="1400" dirty="0" err="1">
                <a:solidFill>
                  <a:srgbClr val="000000"/>
                </a:solidFill>
                <a:latin typeface="Courier New" pitchFamily="-105" charset="0"/>
              </a:rPr>
              <a:t>subI.ckp</a:t>
            </a:r>
            <a:r>
              <a:rPr lang="en-US" sz="1400" dirty="0">
                <a:solidFill>
                  <a:srgbClr val="000000"/>
                </a:solidFill>
                <a:latin typeface="Courier New" pitchFamily="-105" charset="0"/>
              </a:rPr>
              <a:t> -o subI.out3 -F f</a:t>
            </a:r>
          </a:p>
          <a:p>
            <a:endParaRPr lang="en-US" sz="1400" dirty="0">
              <a:solidFill>
                <a:srgbClr val="000000"/>
              </a:solidFill>
              <a:latin typeface="Courier New" pitchFamily="-105" charset="0"/>
            </a:endParaRPr>
          </a:p>
          <a:p>
            <a:r>
              <a:rPr lang="en-US" sz="1400" dirty="0" err="1">
                <a:solidFill>
                  <a:srgbClr val="000000"/>
                </a:solidFill>
                <a:latin typeface="Courier New" pitchFamily="-105" charset="0"/>
              </a:rPr>
              <a:t>blastpgp</a:t>
            </a:r>
            <a:r>
              <a:rPr lang="en-US" sz="1400" dirty="0">
                <a:solidFill>
                  <a:srgbClr val="000000"/>
                </a:solidFill>
                <a:latin typeface="Courier New" pitchFamily="-105" charset="0"/>
              </a:rPr>
              <a:t> -d /Users/</a:t>
            </a:r>
            <a:r>
              <a:rPr lang="en-US" sz="1400" dirty="0" err="1">
                <a:solidFill>
                  <a:srgbClr val="000000"/>
                </a:solidFill>
                <a:latin typeface="Courier New" pitchFamily="-105" charset="0"/>
              </a:rPr>
              <a:t>jpgogarten</a:t>
            </a:r>
            <a:r>
              <a:rPr lang="en-US" sz="1400" dirty="0">
                <a:solidFill>
                  <a:srgbClr val="000000"/>
                </a:solidFill>
                <a:latin typeface="Courier New" pitchFamily="-105" charset="0"/>
              </a:rPr>
              <a:t>/genomes/msb8.faa -</a:t>
            </a:r>
            <a:r>
              <a:rPr lang="en-US" sz="1400" dirty="0" err="1">
                <a:solidFill>
                  <a:srgbClr val="000000"/>
                </a:solidFill>
                <a:latin typeface="Courier New" pitchFamily="-105" charset="0"/>
              </a:rPr>
              <a:t>i</a:t>
            </a:r>
            <a:r>
              <a:rPr lang="en-US" sz="1400" dirty="0">
                <a:solidFill>
                  <a:srgbClr val="000000"/>
                </a:solidFill>
                <a:latin typeface="Courier New" pitchFamily="-105" charset="0"/>
              </a:rPr>
              <a:t> gamma -a 2 -R </a:t>
            </a:r>
            <a:r>
              <a:rPr lang="en-US" sz="1400" dirty="0" err="1">
                <a:solidFill>
                  <a:srgbClr val="000000"/>
                </a:solidFill>
                <a:latin typeface="Courier New" pitchFamily="-105" charset="0"/>
              </a:rPr>
              <a:t>gamma.ckp</a:t>
            </a:r>
            <a:r>
              <a:rPr lang="en-US" sz="1400" dirty="0">
                <a:solidFill>
                  <a:srgbClr val="000000"/>
                </a:solidFill>
                <a:latin typeface="Courier New" pitchFamily="-105" charset="0"/>
              </a:rPr>
              <a:t> -o gamma.out3 -F f</a:t>
            </a:r>
            <a:endParaRPr lang="en-US" sz="1400" dirty="0">
              <a:solidFill>
                <a:srgbClr val="01DB70"/>
              </a:solidFill>
              <a:latin typeface="Courier New" pitchFamily="-105" charset="0"/>
            </a:endParaRPr>
          </a:p>
          <a:p>
            <a:endParaRPr lang="en-US" sz="1400" dirty="0">
              <a:solidFill>
                <a:srgbClr val="01DB70"/>
              </a:solidFill>
              <a:latin typeface="Courier New" pitchFamily="-105" charset="0"/>
            </a:endParaRPr>
          </a:p>
          <a:p>
            <a:r>
              <a:rPr lang="en-US" sz="1900" b="1" dirty="0">
                <a:solidFill>
                  <a:srgbClr val="01DB70"/>
                </a:solidFill>
                <a:latin typeface="Arial" pitchFamily="-105" charset="0"/>
              </a:rPr>
              <a:t>Runs another iteration of the same blast search, but uses the databank</a:t>
            </a:r>
            <a:r>
              <a:rPr lang="en-US" sz="1900" dirty="0">
                <a:solidFill>
                  <a:srgbClr val="01DB70"/>
                </a:solidFill>
                <a:latin typeface="Courier New Bold" pitchFamily="-105" charset="0"/>
              </a:rPr>
              <a:t> /Users/</a:t>
            </a:r>
            <a:r>
              <a:rPr lang="en-US" sz="1900" dirty="0" err="1">
                <a:solidFill>
                  <a:srgbClr val="01DB70"/>
                </a:solidFill>
                <a:latin typeface="Courier New Bold" pitchFamily="-105" charset="0"/>
              </a:rPr>
              <a:t>jpgogarten</a:t>
            </a:r>
            <a:r>
              <a:rPr lang="en-US" sz="1900" dirty="0">
                <a:solidFill>
                  <a:srgbClr val="01DB70"/>
                </a:solidFill>
                <a:latin typeface="Courier New Bold" pitchFamily="-105" charset="0"/>
              </a:rPr>
              <a:t>/genomes/msb8.fa</a:t>
            </a:r>
            <a:r>
              <a:rPr lang="en-US" sz="1900" dirty="0">
                <a:solidFill>
                  <a:srgbClr val="01DB70"/>
                </a:solidFill>
                <a:latin typeface="Times New Roman Bold" pitchFamily="-105" charset="0"/>
              </a:rPr>
              <a:t>a</a:t>
            </a:r>
          </a:p>
          <a:p>
            <a:endParaRPr lang="en-US" sz="1900" dirty="0">
              <a:solidFill>
                <a:srgbClr val="01DB70"/>
              </a:solidFill>
              <a:latin typeface="Times New Roman Bold" pitchFamily="-105" charset="0"/>
            </a:endParaRPr>
          </a:p>
          <a:p>
            <a:r>
              <a:rPr lang="en-US" sz="1900" dirty="0">
                <a:solidFill>
                  <a:srgbClr val="01DB70"/>
                </a:solidFill>
                <a:latin typeface="Times New Roman Bold" pitchFamily="-105" charset="0"/>
              </a:rPr>
              <a:t>-R tells the program where to resume</a:t>
            </a:r>
          </a:p>
          <a:p>
            <a:r>
              <a:rPr lang="en-US" sz="1900" dirty="0">
                <a:solidFill>
                  <a:srgbClr val="01DB70"/>
                </a:solidFill>
                <a:latin typeface="Times New Roman Bold" pitchFamily="-105" charset="0"/>
              </a:rPr>
              <a:t>-d specifies a different databank</a:t>
            </a:r>
          </a:p>
          <a:p>
            <a:r>
              <a:rPr lang="en-US" sz="1900" dirty="0">
                <a:solidFill>
                  <a:srgbClr val="01DB70"/>
                </a:solidFill>
                <a:latin typeface="Times New Roman Bold" pitchFamily="-105" charset="0"/>
              </a:rPr>
              <a:t>-</a:t>
            </a:r>
            <a:r>
              <a:rPr lang="en-US" sz="1900" dirty="0" err="1">
                <a:solidFill>
                  <a:srgbClr val="01DB70"/>
                </a:solidFill>
                <a:latin typeface="Times New Roman Bold" pitchFamily="-105" charset="0"/>
              </a:rPr>
              <a:t>i</a:t>
            </a:r>
            <a:r>
              <a:rPr lang="en-US" sz="1900" dirty="0">
                <a:solidFill>
                  <a:srgbClr val="01DB70"/>
                </a:solidFill>
                <a:latin typeface="Times New Roman Bold" pitchFamily="-105" charset="0"/>
              </a:rPr>
              <a:t> input file - same sequence as before </a:t>
            </a:r>
          </a:p>
          <a:p>
            <a:r>
              <a:rPr lang="en-US" sz="1900" dirty="0">
                <a:solidFill>
                  <a:srgbClr val="01DB70"/>
                </a:solidFill>
                <a:latin typeface="Times New Roman Bold" pitchFamily="-105" charset="0"/>
              </a:rPr>
              <a:t>-o </a:t>
            </a:r>
            <a:r>
              <a:rPr lang="en-US" sz="1900" dirty="0" err="1">
                <a:solidFill>
                  <a:srgbClr val="01DB70"/>
                </a:solidFill>
                <a:latin typeface="Times New Roman Bold" pitchFamily="-105" charset="0"/>
              </a:rPr>
              <a:t>output_filename</a:t>
            </a:r>
            <a:endParaRPr lang="en-US" sz="1900" dirty="0">
              <a:solidFill>
                <a:srgbClr val="01DB70"/>
              </a:solidFill>
              <a:latin typeface="Times New Roman Bold" pitchFamily="-105" charset="0"/>
            </a:endParaRPr>
          </a:p>
          <a:p>
            <a:r>
              <a:rPr lang="en-US" sz="1900" dirty="0">
                <a:solidFill>
                  <a:srgbClr val="01DB70"/>
                </a:solidFill>
                <a:latin typeface="Times New Roman Bold" pitchFamily="-105" charset="0"/>
              </a:rPr>
              <a:t>-a 2 use two processors</a:t>
            </a:r>
          </a:p>
        </p:txBody>
      </p:sp>
    </p:spTree>
    <p:extLst>
      <p:ext uri="{BB962C8B-B14F-4D97-AF65-F5344CB8AC3E}">
        <p14:creationId xmlns:p14="http://schemas.microsoft.com/office/powerpoint/2010/main" val="2683793213"/>
      </p:ext>
    </p:extLst>
  </p:cSld>
  <p:clrMapOvr>
    <a:masterClrMapping/>
  </p:clrMapOvr>
</p:sld>
</file>

<file path=ppt/theme/theme1.xml><?xml version="1.0" encoding="utf-8"?>
<a:theme xmlns:a="http://schemas.openxmlformats.org/drawingml/2006/main" name="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6812</TotalTime>
  <Words>1055</Words>
  <Application>Microsoft Macintosh PowerPoint</Application>
  <PresentationFormat>On-screen Show (4:3)</PresentationFormat>
  <Paragraphs>184</Paragraphs>
  <Slides>32</Slides>
  <Notes>11</Notes>
  <HiddenSlides>1</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35" baseType="lpstr">
      <vt:lpstr>Default Design</vt:lpstr>
      <vt:lpstr>1_Default Design</vt:lpstr>
      <vt:lpstr>Photo Editor Photo</vt:lpstr>
      <vt:lpstr>MCB 5472</vt:lpstr>
      <vt:lpstr>PowerPoint Presentation</vt:lpstr>
      <vt:lpstr>PSI BLAST scheme</vt:lpstr>
      <vt:lpstr>Psi-Blast Results</vt:lpstr>
      <vt:lpstr>PSI BLAST and E-values!</vt:lpstr>
      <vt:lpstr>PowerPoint Presentation</vt:lpstr>
      <vt:lpstr>PowerPoint Presentation</vt:lpstr>
      <vt:lpstr>PSI Blast from the command line</vt:lpstr>
      <vt:lpstr>To use the PSSM:</vt:lpstr>
      <vt:lpstr>PSI Blast and finding gene families within genomes </vt:lpstr>
      <vt:lpstr>PowerPoint Presentation</vt:lpstr>
      <vt:lpstr>PowerPoint Presentation</vt:lpstr>
      <vt:lpstr>PowerPoint Presentation</vt:lpstr>
      <vt:lpstr>PowerPoint Presentation</vt:lpstr>
      <vt:lpstr>Old Assignment for Monday  </vt:lpstr>
      <vt:lpstr>PowerPoint Presentation</vt:lpstr>
      <vt:lpstr>PowerPoint Presentation</vt:lpstr>
      <vt:lpstr>PowerPoint Presentation</vt:lpstr>
      <vt:lpstr>Old Assignment for Monday  </vt:lpstr>
      <vt:lpstr>Control structures:  Sum 1..50 </vt:lpstr>
      <vt:lpstr>Control structures:  Sum 1..50 </vt:lpstr>
      <vt:lpstr>Control structures:  Sum 1..50 </vt:lpstr>
      <vt:lpstr>PowerPoint Presentation</vt:lpstr>
      <vt:lpstr>%GC counter, part A: read in seqs</vt:lpstr>
      <vt:lpstr>%GC counter, part B: move seqs to array</vt:lpstr>
      <vt:lpstr>%GC counter, part B: calculate %GC</vt:lpstr>
      <vt:lpstr>Challenge: GC counter in rolling window</vt:lpstr>
      <vt:lpstr>For Next Monday</vt:lpstr>
      <vt:lpstr>For Monday</vt:lpstr>
      <vt:lpstr>PowerPoint Presentation</vt:lpstr>
      <vt:lpstr>PowerPoint Presentation</vt:lpstr>
      <vt:lpstr>PowerPoint Presentation</vt:lpstr>
    </vt:vector>
  </TitlesOfParts>
  <Manager/>
  <Company> UConn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MCB 5472</dc:title>
  <dc:subject/>
  <dc:creator>J Peter Gogarten</dc:creator>
  <cp:keywords/>
  <dc:description/>
  <cp:lastModifiedBy>J. Peter Gogarten</cp:lastModifiedBy>
  <cp:revision>78</cp:revision>
  <cp:lastPrinted>2008-02-04T16:55:09Z</cp:lastPrinted>
  <dcterms:created xsi:type="dcterms:W3CDTF">2010-02-17T13:05:09Z</dcterms:created>
  <dcterms:modified xsi:type="dcterms:W3CDTF">2012-02-06T17:07:24Z</dcterms:modified>
  <cp:category/>
</cp:coreProperties>
</file>