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314" r:id="rId3"/>
    <p:sldId id="315" r:id="rId4"/>
    <p:sldId id="317" r:id="rId5"/>
    <p:sldId id="318" r:id="rId6"/>
    <p:sldId id="328" r:id="rId7"/>
    <p:sldId id="258" r:id="rId8"/>
    <p:sldId id="278" r:id="rId9"/>
    <p:sldId id="284" r:id="rId10"/>
    <p:sldId id="316" r:id="rId11"/>
    <p:sldId id="280" r:id="rId12"/>
    <p:sldId id="329" r:id="rId13"/>
    <p:sldId id="330" r:id="rId14"/>
    <p:sldId id="313" r:id="rId15"/>
    <p:sldId id="285" r:id="rId16"/>
    <p:sldId id="286" r:id="rId17"/>
    <p:sldId id="288" r:id="rId18"/>
    <p:sldId id="287" r:id="rId19"/>
    <p:sldId id="292" r:id="rId20"/>
    <p:sldId id="293" r:id="rId21"/>
    <p:sldId id="331" r:id="rId22"/>
    <p:sldId id="332" r:id="rId23"/>
    <p:sldId id="333" r:id="rId24"/>
    <p:sldId id="334" r:id="rId25"/>
    <p:sldId id="335" r:id="rId26"/>
    <p:sldId id="31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4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5854"/>
    <p:restoredTop sz="94700"/>
  </p:normalViewPr>
  <p:slideViewPr>
    <p:cSldViewPr snapToGrid="0" snapToObjects="1">
      <p:cViewPr>
        <p:scale>
          <a:sx n="135" d="100"/>
          <a:sy n="135" d="100"/>
        </p:scale>
        <p:origin x="232" y="-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4E7B6-9956-BB45-9D00-E3C78E6C5BB8}" type="datetimeFigureOut">
              <a:rPr lang="en-US" smtClean="0"/>
              <a:t>1/29/18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7AF24-3EAE-DC4A-9F36-A88674A25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41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855C7-B3D2-534D-AE38-F6EA7847056A}" type="datetimeFigureOut">
              <a:rPr lang="en-US" smtClean="0"/>
              <a:t>1/29/18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E47DF-A28B-F841-99C8-0C83B7FC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06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69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5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21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94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6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1/29/18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20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1/29/18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9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1/29/18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47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1/29/18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69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1/29/18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E45-2879-D04D-9B91-02F5CE9DAB98}" type="datetimeFigureOut">
              <a:rPr lang="en-US" smtClean="0"/>
              <a:t>1/29/18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EBE45-2879-D04D-9B91-02F5CE9DAB98}" type="datetimeFigureOut">
              <a:rPr lang="en-US" smtClean="0"/>
              <a:t>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23BD-BC81-004E-A9DC-DBF963A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9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Vijender.singh@uconn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hyperlink" Target="mailto:username@xanadu-submit-ext.cam.uchc.edu" TargetMode="External"/><Relationship Id="rId6" Type="http://schemas.openxmlformats.org/officeDocument/2006/relationships/image" Target="../media/image1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0871" y="1056937"/>
            <a:ext cx="5190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132B49"/>
                </a:solidFill>
              </a:rPr>
              <a:t>Bioinformatics Resources at UCONN</a:t>
            </a:r>
            <a:endParaRPr lang="en-US" sz="3000" b="1" dirty="0">
              <a:solidFill>
                <a:srgbClr val="132B4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1271" y="3083377"/>
            <a:ext cx="288945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32B49"/>
                </a:solidFill>
              </a:rPr>
              <a:t>Vijender </a:t>
            </a:r>
            <a:r>
              <a:rPr lang="en-US" sz="2000" dirty="0" smtClean="0">
                <a:solidFill>
                  <a:srgbClr val="132B49"/>
                </a:solidFill>
              </a:rPr>
              <a:t>Singh</a:t>
            </a:r>
          </a:p>
          <a:p>
            <a:pPr algn="ctr"/>
            <a:endParaRPr lang="en-US" dirty="0">
              <a:solidFill>
                <a:schemeClr val="accent5"/>
              </a:solidFill>
            </a:endParaRPr>
          </a:p>
          <a:p>
            <a:pPr algn="ctr"/>
            <a:r>
              <a:rPr lang="en-US" dirty="0">
                <a:solidFill>
                  <a:schemeClr val="accent5"/>
                </a:solidFill>
                <a:hlinkClick r:id="rId2"/>
              </a:rPr>
              <a:t>v</a:t>
            </a:r>
            <a:r>
              <a:rPr lang="en-US" dirty="0" smtClean="0">
                <a:solidFill>
                  <a:schemeClr val="accent5"/>
                </a:solidFill>
                <a:hlinkClick r:id="rId2"/>
              </a:rPr>
              <a:t>ijender.singh@uconn.edu</a:t>
            </a:r>
            <a:endParaRPr lang="en-US" dirty="0" smtClean="0">
              <a:solidFill>
                <a:schemeClr val="accent5"/>
              </a:solidFill>
            </a:endParaRPr>
          </a:p>
          <a:p>
            <a:pPr algn="ctr"/>
            <a:r>
              <a:rPr lang="en-US" dirty="0" err="1">
                <a:solidFill>
                  <a:schemeClr val="accent5"/>
                </a:solidFill>
              </a:rPr>
              <a:t>c</a:t>
            </a:r>
            <a:r>
              <a:rPr lang="en-US" dirty="0" err="1" smtClean="0">
                <a:solidFill>
                  <a:schemeClr val="accent5"/>
                </a:solidFill>
              </a:rPr>
              <a:t>bcsupport.uconn.edu</a:t>
            </a:r>
            <a:endParaRPr lang="en-US" dirty="0" smtClean="0">
              <a:solidFill>
                <a:schemeClr val="accent5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91040" y="4382022"/>
            <a:ext cx="1609920" cy="1293667"/>
            <a:chOff x="7723452" y="2224898"/>
            <a:chExt cx="4172750" cy="33238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94"/>
            <a:stretch/>
          </p:blipFill>
          <p:spPr>
            <a:xfrm>
              <a:off x="7723452" y="3657599"/>
              <a:ext cx="4172750" cy="96911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5757" y="4626712"/>
              <a:ext cx="3088140" cy="92203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7092" y="2224898"/>
              <a:ext cx="4045470" cy="1431422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0" y="5928004"/>
            <a:ext cx="12192000" cy="927884"/>
            <a:chOff x="0" y="5928004"/>
            <a:chExt cx="12192000" cy="927884"/>
          </a:xfrm>
        </p:grpSpPr>
        <p:sp>
          <p:nvSpPr>
            <p:cNvPr id="15" name="Rectangle 14"/>
            <p:cNvSpPr/>
            <p:nvPr/>
          </p:nvSpPr>
          <p:spPr>
            <a:xfrm>
              <a:off x="0" y="5928004"/>
              <a:ext cx="12192000" cy="927884"/>
            </a:xfrm>
            <a:prstGeom prst="rect">
              <a:avLst/>
            </a:prstGeom>
            <a:solidFill>
              <a:srgbClr val="132B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88963" y="5992774"/>
              <a:ext cx="4010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EAEAEA"/>
                  </a:solidFill>
                  <a:latin typeface="DINPro-Regular" panose="02000503030000020004" pitchFamily="50" charset="0"/>
                </a:rPr>
                <a:t>Institute for Systems Genomics: </a:t>
              </a:r>
            </a:p>
            <a:p>
              <a:pPr algn="r"/>
              <a:r>
                <a:rPr lang="en-US" sz="1400" dirty="0" smtClean="0">
                  <a:solidFill>
                    <a:srgbClr val="EAEAEA"/>
                  </a:solidFill>
                  <a:latin typeface="DINPro-Regular" panose="02000503030000020004" pitchFamily="50" charset="0"/>
                </a:rPr>
                <a:t>Computational Biology Core</a:t>
              </a:r>
              <a:endParaRPr lang="en-US" sz="1400" dirty="0">
                <a:solidFill>
                  <a:srgbClr val="EAEAEA"/>
                </a:solidFill>
                <a:latin typeface="DINPro-Regular" panose="02000503030000020004" pitchFamily="50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88963" y="6422909"/>
              <a:ext cx="40108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DINPro-Regular" panose="02000503030000020004" pitchFamily="50" charset="0"/>
                </a:rPr>
                <a:t>b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DINPro-Regular" panose="02000503030000020004" pitchFamily="50" charset="0"/>
                </a:rPr>
                <a:t>ioinformatics.uconn.edu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9854" y="6079342"/>
              <a:ext cx="1189168" cy="420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20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5928004"/>
            <a:ext cx="12192000" cy="927884"/>
            <a:chOff x="0" y="5928004"/>
            <a:chExt cx="12192000" cy="927884"/>
          </a:xfrm>
        </p:grpSpPr>
        <p:sp>
          <p:nvSpPr>
            <p:cNvPr id="11" name="Rectangle 10"/>
            <p:cNvSpPr/>
            <p:nvPr/>
          </p:nvSpPr>
          <p:spPr>
            <a:xfrm>
              <a:off x="0" y="5928004"/>
              <a:ext cx="12192000" cy="927884"/>
            </a:xfrm>
            <a:prstGeom prst="rect">
              <a:avLst/>
            </a:prstGeom>
            <a:solidFill>
              <a:srgbClr val="132B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88963" y="5992774"/>
              <a:ext cx="4010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EAEAEA"/>
                  </a:solidFill>
                  <a:latin typeface="DINPro-Regular" panose="02000503030000020004" pitchFamily="50" charset="0"/>
                </a:rPr>
                <a:t>Institute for Systems Genomics: </a:t>
              </a:r>
            </a:p>
            <a:p>
              <a:pPr algn="r"/>
              <a:r>
                <a:rPr lang="en-US" sz="1400" dirty="0" smtClean="0">
                  <a:solidFill>
                    <a:srgbClr val="EAEAEA"/>
                  </a:solidFill>
                  <a:latin typeface="DINPro-Regular" panose="02000503030000020004" pitchFamily="50" charset="0"/>
                </a:rPr>
                <a:t>Computational Biology Core</a:t>
              </a:r>
              <a:endParaRPr lang="en-US" sz="1400" dirty="0">
                <a:solidFill>
                  <a:srgbClr val="EAEAEA"/>
                </a:solidFill>
                <a:latin typeface="DINPro-Regular" panose="02000503030000020004" pitchFamily="50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88963" y="6422909"/>
              <a:ext cx="40108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DINPro-Regular" panose="02000503030000020004" pitchFamily="50" charset="0"/>
                </a:rPr>
                <a:t>b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DINPro-Regular" panose="02000503030000020004" pitchFamily="50" charset="0"/>
                </a:rPr>
                <a:t>ioinformatics.uconn.edu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9854" y="6079342"/>
              <a:ext cx="1189168" cy="420767"/>
            </a:xfrm>
            <a:prstGeom prst="rect">
              <a:avLst/>
            </a:prstGeom>
          </p:spPr>
        </p:pic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18371" y="0"/>
            <a:ext cx="2136003" cy="65128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CBC: </a:t>
            </a:r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Hardware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36999"/>
            <a:ext cx="6030986" cy="6321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0530" y="1344722"/>
            <a:ext cx="340584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Clusters (Free Accounts)</a:t>
            </a:r>
          </a:p>
          <a:p>
            <a:endParaRPr lang="en-US" dirty="0"/>
          </a:p>
          <a:p>
            <a:r>
              <a:rPr lang="en-US" sz="1500" dirty="0"/>
              <a:t>BBC </a:t>
            </a:r>
            <a:r>
              <a:rPr lang="mr-IN" sz="1500" dirty="0"/>
              <a:t>–</a:t>
            </a:r>
            <a:r>
              <a:rPr lang="en-US" sz="1500" dirty="0"/>
              <a:t> Research and Teaching</a:t>
            </a:r>
          </a:p>
          <a:p>
            <a:endParaRPr lang="en-US" sz="1500" dirty="0"/>
          </a:p>
          <a:p>
            <a:r>
              <a:rPr lang="en-US" sz="1500" dirty="0"/>
              <a:t>Xanadu </a:t>
            </a:r>
            <a:r>
              <a:rPr lang="mr-IN" sz="1500" dirty="0"/>
              <a:t>–</a:t>
            </a:r>
            <a:r>
              <a:rPr lang="en-US" sz="1500" dirty="0"/>
              <a:t> </a:t>
            </a:r>
            <a:r>
              <a:rPr lang="en-US" sz="1500" dirty="0" smtClean="0"/>
              <a:t>Research and Advance analytics	</a:t>
            </a:r>
          </a:p>
          <a:p>
            <a:r>
              <a:rPr lang="en-US" sz="1500" dirty="0" smtClean="0"/>
              <a:t>                 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253939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513" y="5916609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15087" y="5994886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5087" y="6425021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978" y="6081454"/>
            <a:ext cx="1189168" cy="4207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92" y="758281"/>
            <a:ext cx="7652294" cy="4649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6568" y="5222665"/>
            <a:ext cx="259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84EFF"/>
                </a:solidFill>
              </a:rPr>
              <a:t>/$HOME</a:t>
            </a:r>
          </a:p>
          <a:p>
            <a:r>
              <a:rPr lang="en-US" dirty="0" smtClean="0">
                <a:solidFill>
                  <a:srgbClr val="584EFF"/>
                </a:solidFill>
              </a:rPr>
              <a:t>/storage / System files </a:t>
            </a:r>
            <a:r>
              <a:rPr lang="en-US" dirty="0" err="1" smtClean="0">
                <a:solidFill>
                  <a:srgbClr val="584EFF"/>
                </a:solidFill>
              </a:rPr>
              <a:t>etc</a:t>
            </a:r>
            <a:endParaRPr lang="en-US" dirty="0">
              <a:solidFill>
                <a:srgbClr val="584E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5263" y="2119147"/>
            <a:ext cx="1610139" cy="357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41066" y="1817154"/>
            <a:ext cx="7157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SGE</a:t>
            </a:r>
          </a:p>
          <a:p>
            <a:r>
              <a:rPr lang="en-US" sz="1400" b="1" dirty="0" smtClean="0">
                <a:solidFill>
                  <a:schemeClr val="accent1"/>
                </a:solidFill>
              </a:rPr>
              <a:t>PBS</a:t>
            </a:r>
          </a:p>
          <a:p>
            <a:r>
              <a:rPr lang="en-US" sz="1400" b="1" dirty="0" smtClean="0">
                <a:solidFill>
                  <a:schemeClr val="accent1"/>
                </a:solidFill>
              </a:rPr>
              <a:t>SLURM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61566" y="1515291"/>
            <a:ext cx="27301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SGE:</a:t>
            </a:r>
          </a:p>
          <a:p>
            <a:r>
              <a:rPr lang="en-US" dirty="0" smtClean="0"/>
              <a:t>Sun Grid Engine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PBS:</a:t>
            </a:r>
          </a:p>
          <a:p>
            <a:r>
              <a:rPr lang="en-US" dirty="0" smtClean="0"/>
              <a:t>Portable Batch System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SLURM:</a:t>
            </a:r>
          </a:p>
          <a:p>
            <a:r>
              <a:rPr lang="en-US" dirty="0"/>
              <a:t>Simple Linux Utility for </a:t>
            </a:r>
            <a:endParaRPr lang="en-US" dirty="0" smtClean="0"/>
          </a:p>
          <a:p>
            <a:r>
              <a:rPr lang="en-US" dirty="0" smtClean="0"/>
              <a:t>Resource </a:t>
            </a:r>
            <a:r>
              <a:rPr lang="en-US" dirty="0"/>
              <a:t>Management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03052" y="65897"/>
            <a:ext cx="2636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C00000"/>
                </a:solidFill>
              </a:rPr>
              <a:t>HPC architecture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2893" y="677688"/>
            <a:ext cx="3759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Head Node/Submit Node /Login Node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15087" y="4250148"/>
            <a:ext cx="16987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Compute Nodes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6124" y="5930116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15087" y="5994886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5087" y="6425021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978" y="6081454"/>
            <a:ext cx="1189168" cy="4207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60" y="777134"/>
            <a:ext cx="7652294" cy="4649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89498" y="5195214"/>
            <a:ext cx="565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84EFF"/>
                </a:solidFill>
              </a:rPr>
              <a:t>/$HOME (</a:t>
            </a:r>
            <a:r>
              <a:rPr lang="en-US" dirty="0" smtClean="0">
                <a:solidFill>
                  <a:srgbClr val="FF0000"/>
                </a:solidFill>
              </a:rPr>
              <a:t>Only for very small files)</a:t>
            </a:r>
          </a:p>
          <a:p>
            <a:r>
              <a:rPr lang="en-US" dirty="0" smtClean="0">
                <a:solidFill>
                  <a:srgbClr val="584EFF"/>
                </a:solidFill>
              </a:rPr>
              <a:t>/tempdata3 (</a:t>
            </a:r>
            <a:r>
              <a:rPr lang="en-US" dirty="0" err="1" smtClean="0">
                <a:solidFill>
                  <a:srgbClr val="FF0000"/>
                </a:solidFill>
              </a:rPr>
              <a:t>Ananlyse</a:t>
            </a:r>
            <a:r>
              <a:rPr lang="en-US" dirty="0" smtClean="0">
                <a:solidFill>
                  <a:srgbClr val="FF0000"/>
                </a:solidFill>
              </a:rPr>
              <a:t> and store data here for short term 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5263" y="2119147"/>
            <a:ext cx="1610139" cy="357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40926" y="2143680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>
                <a:solidFill>
                  <a:schemeClr val="accent1"/>
                </a:solidFill>
              </a:rPr>
              <a:t>SGE</a:t>
            </a:r>
            <a:endParaRPr lang="en-US" sz="1400" b="1" dirty="0" smtClean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61566" y="1515291"/>
            <a:ext cx="2730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SGE:</a:t>
            </a:r>
          </a:p>
          <a:p>
            <a:r>
              <a:rPr lang="en-US" dirty="0" smtClean="0"/>
              <a:t>Sun Grid Engine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03052" y="65897"/>
            <a:ext cx="3478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HPC architecture : BBC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2893" y="677688"/>
            <a:ext cx="3909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Head Node: bbcsrv3.biotech.uconn.edu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15087" y="4250148"/>
            <a:ext cx="16987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Compute Nodes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7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6124" y="5930116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15087" y="5994886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5087" y="6425021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978" y="6081454"/>
            <a:ext cx="1189168" cy="420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84" y="589117"/>
            <a:ext cx="8121585" cy="490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9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895985" y="787087"/>
            <a:ext cx="10899242" cy="4925850"/>
            <a:chOff x="877131" y="149831"/>
            <a:chExt cx="10899242" cy="4925850"/>
          </a:xfrm>
        </p:grpSpPr>
        <p:sp>
          <p:nvSpPr>
            <p:cNvPr id="65" name="TextBox 64"/>
            <p:cNvSpPr txBox="1"/>
            <p:nvPr/>
          </p:nvSpPr>
          <p:spPr>
            <a:xfrm>
              <a:off x="10522504" y="149831"/>
              <a:ext cx="1253869" cy="452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584EFF"/>
                  </a:solidFill>
                </a:rPr>
                <a:t>Queue</a:t>
              </a:r>
            </a:p>
            <a:p>
              <a:endParaRPr lang="en-US" dirty="0">
                <a:solidFill>
                  <a:srgbClr val="C00000"/>
                </a:solidFill>
              </a:endParaRPr>
            </a:p>
            <a:p>
              <a:r>
                <a:rPr lang="en-US" dirty="0" err="1" smtClean="0">
                  <a:solidFill>
                    <a:srgbClr val="C00000"/>
                  </a:solidFill>
                </a:rPr>
                <a:t>course.q</a:t>
              </a:r>
              <a:endParaRPr lang="en-US" dirty="0">
                <a:solidFill>
                  <a:srgbClr val="C00000"/>
                </a:solidFill>
              </a:endParaRPr>
            </a:p>
            <a:p>
              <a:endParaRPr lang="en-US" dirty="0" smtClean="0">
                <a:solidFill>
                  <a:srgbClr val="C00000"/>
                </a:solidFill>
              </a:endParaRPr>
            </a:p>
            <a:p>
              <a:endParaRPr lang="en-US" dirty="0">
                <a:solidFill>
                  <a:srgbClr val="C00000"/>
                </a:solidFill>
              </a:endParaRPr>
            </a:p>
            <a:p>
              <a:r>
                <a:rPr lang="en-US" dirty="0" err="1" smtClean="0">
                  <a:solidFill>
                    <a:srgbClr val="C00000"/>
                  </a:solidFill>
                </a:rPr>
                <a:t>all.q</a:t>
              </a:r>
              <a:endParaRPr lang="en-US" dirty="0" smtClean="0">
                <a:solidFill>
                  <a:srgbClr val="C00000"/>
                </a:solidFill>
              </a:endParaRPr>
            </a:p>
            <a:p>
              <a:endParaRPr lang="en-US" dirty="0" smtClean="0">
                <a:solidFill>
                  <a:srgbClr val="C00000"/>
                </a:solidFill>
              </a:endParaRPr>
            </a:p>
            <a:p>
              <a:endParaRPr lang="en-US" dirty="0" smtClean="0">
                <a:solidFill>
                  <a:srgbClr val="C00000"/>
                </a:solidFill>
              </a:endParaRPr>
            </a:p>
            <a:p>
              <a:r>
                <a:rPr lang="en-US" dirty="0" err="1" smtClean="0">
                  <a:solidFill>
                    <a:srgbClr val="C00000"/>
                  </a:solidFill>
                </a:rPr>
                <a:t>highpri.q</a:t>
              </a:r>
              <a:endParaRPr lang="en-US" dirty="0" smtClean="0">
                <a:solidFill>
                  <a:srgbClr val="C00000"/>
                </a:solidFill>
              </a:endParaRPr>
            </a:p>
            <a:p>
              <a:r>
                <a:rPr lang="en-US" dirty="0" err="1" smtClean="0">
                  <a:solidFill>
                    <a:srgbClr val="C00000"/>
                  </a:solidFill>
                </a:rPr>
                <a:t>lowpri.q</a:t>
              </a:r>
              <a:endParaRPr lang="en-US" dirty="0" smtClean="0">
                <a:solidFill>
                  <a:srgbClr val="C00000"/>
                </a:solidFill>
              </a:endParaRPr>
            </a:p>
            <a:p>
              <a:endParaRPr lang="en-US" dirty="0">
                <a:solidFill>
                  <a:srgbClr val="C00000"/>
                </a:solidFill>
              </a:endParaRPr>
            </a:p>
            <a:p>
              <a:endParaRPr lang="en-US" dirty="0" smtClean="0">
                <a:solidFill>
                  <a:srgbClr val="C00000"/>
                </a:solidFill>
              </a:endParaRPr>
            </a:p>
            <a:p>
              <a:r>
                <a:rPr lang="en-US" dirty="0" err="1" smtClean="0">
                  <a:solidFill>
                    <a:srgbClr val="C00000"/>
                  </a:solidFill>
                </a:rPr>
                <a:t>highmem.q</a:t>
              </a:r>
              <a:endParaRPr lang="en-US" dirty="0" smtClean="0">
                <a:solidFill>
                  <a:srgbClr val="C00000"/>
                </a:solidFill>
              </a:endParaRPr>
            </a:p>
            <a:p>
              <a:endParaRPr lang="en-US" dirty="0">
                <a:solidFill>
                  <a:srgbClr val="C00000"/>
                </a:solidFill>
              </a:endParaRPr>
            </a:p>
            <a:p>
              <a:endParaRPr lang="en-US" dirty="0" smtClean="0">
                <a:solidFill>
                  <a:srgbClr val="C00000"/>
                </a:solidFill>
              </a:endParaRPr>
            </a:p>
            <a:p>
              <a:r>
                <a:rPr lang="en-US" dirty="0" err="1">
                  <a:solidFill>
                    <a:srgbClr val="C00000"/>
                  </a:solidFill>
                </a:rPr>
                <a:t>m</a:t>
              </a:r>
              <a:r>
                <a:rPr lang="en-US" dirty="0" err="1" smtClean="0">
                  <a:solidFill>
                    <a:srgbClr val="C00000"/>
                  </a:solidFill>
                </a:rPr>
                <a:t>olfind.q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744671" y="792297"/>
              <a:ext cx="3368188" cy="4184923"/>
              <a:chOff x="2539082" y="1419983"/>
              <a:chExt cx="3368188" cy="4184923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539082" y="1419983"/>
                <a:ext cx="3368188" cy="729329"/>
                <a:chOff x="1030794" y="1533104"/>
                <a:chExt cx="3368188" cy="729329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4054260" y="1533104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3766334" y="1533104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3459771" y="1533104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3146334" y="1533104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2839772" y="1533104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2551845" y="1533104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2245283" y="1533104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1931845" y="1533104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1625283" y="1533104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1337357" y="1533104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1030794" y="1533104"/>
                  <a:ext cx="344722" cy="729329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2539082" y="2283881"/>
                <a:ext cx="1865773" cy="729329"/>
                <a:chOff x="7390142" y="215368"/>
                <a:chExt cx="1865773" cy="729329"/>
              </a:xfrm>
            </p:grpSpPr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8911193" y="215368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8604631" y="215368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8291193" y="215368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7984631" y="215368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7696705" y="215368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7390142" y="215368"/>
                  <a:ext cx="344722" cy="729329"/>
                </a:xfrm>
                <a:prstGeom prst="rect">
                  <a:avLst/>
                </a:prstGeom>
              </p:spPr>
            </p:pic>
          </p:grpSp>
          <p:grpSp>
            <p:nvGrpSpPr>
              <p:cNvPr id="5" name="Group 4"/>
              <p:cNvGrpSpPr/>
              <p:nvPr/>
            </p:nvGrpSpPr>
            <p:grpSpPr>
              <a:xfrm>
                <a:off x="2539082" y="3147779"/>
                <a:ext cx="1245773" cy="729329"/>
                <a:chOff x="7390142" y="215368"/>
                <a:chExt cx="1245773" cy="729329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8291193" y="215368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7984631" y="215368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7696705" y="215368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7390142" y="215368"/>
                  <a:ext cx="344722" cy="729329"/>
                </a:xfrm>
                <a:prstGeom prst="rect">
                  <a:avLst/>
                </a:prstGeom>
              </p:spPr>
            </p:pic>
          </p:grpSp>
          <p:pic>
            <p:nvPicPr>
              <p:cNvPr id="79" name="Picture 78"/>
              <p:cNvPicPr>
                <a:picLocks noChangeAspect="1"/>
              </p:cNvPicPr>
              <p:nvPr/>
            </p:nvPicPr>
            <p:blipFill rotWithShape="1">
              <a:blip r:embed="rId3"/>
              <a:srcRect l="1733" t="9434" r="71069" b="15346"/>
              <a:stretch/>
            </p:blipFill>
            <p:spPr>
              <a:xfrm>
                <a:off x="2539082" y="4011677"/>
                <a:ext cx="344722" cy="729329"/>
              </a:xfrm>
              <a:prstGeom prst="rect">
                <a:avLst/>
              </a:prstGeom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2539082" y="4875577"/>
                <a:ext cx="3080262" cy="729329"/>
                <a:chOff x="2539082" y="4875577"/>
                <a:chExt cx="3080262" cy="729329"/>
              </a:xfrm>
            </p:grpSpPr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5274622" y="4875577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4968059" y="4875577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4654622" y="4875577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4348060" y="4875577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4060133" y="4875577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3753571" y="4875577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3440133" y="4875577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3133571" y="4875577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2845645" y="4875577"/>
                  <a:ext cx="344722" cy="729329"/>
                </a:xfrm>
                <a:prstGeom prst="rect">
                  <a:avLst/>
                </a:prstGeom>
              </p:spPr>
            </p:pic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733" t="9434" r="71069" b="15346"/>
                <a:stretch/>
              </p:blipFill>
              <p:spPr>
                <a:xfrm>
                  <a:off x="2539082" y="4875577"/>
                  <a:ext cx="344722" cy="729329"/>
                </a:xfrm>
                <a:prstGeom prst="rect">
                  <a:avLst/>
                </a:prstGeom>
              </p:spPr>
            </p:pic>
          </p:grpSp>
        </p:grpSp>
        <p:pic>
          <p:nvPicPr>
            <p:cNvPr id="92" name="Picture 91"/>
            <p:cNvPicPr>
              <a:picLocks noChangeAspect="1"/>
            </p:cNvPicPr>
            <p:nvPr/>
          </p:nvPicPr>
          <p:blipFill rotWithShape="1">
            <a:blip r:embed="rId3"/>
            <a:srcRect l="1733" t="9434" r="71069" b="15346"/>
            <a:stretch/>
          </p:blipFill>
          <p:spPr>
            <a:xfrm>
              <a:off x="1328708" y="2520093"/>
              <a:ext cx="344722" cy="72932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3744671" y="716439"/>
              <a:ext cx="3702504" cy="852323"/>
            </a:xfrm>
            <a:prstGeom prst="rect">
              <a:avLst/>
            </a:prstGeom>
            <a:solidFill>
              <a:schemeClr val="accent1">
                <a:alpha val="1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3740338" y="1586396"/>
              <a:ext cx="3702504" cy="852323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2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740105" y="2469898"/>
              <a:ext cx="3702504" cy="852323"/>
            </a:xfrm>
            <a:prstGeom prst="rect">
              <a:avLst/>
            </a:prstGeom>
            <a:solidFill>
              <a:srgbClr val="FFFF00">
                <a:alpha val="2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755669" y="3338662"/>
              <a:ext cx="3702504" cy="852323"/>
            </a:xfrm>
            <a:prstGeom prst="rect">
              <a:avLst/>
            </a:prstGeom>
            <a:solidFill>
              <a:srgbClr val="92D050">
                <a:alpha val="1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754580" y="4216598"/>
              <a:ext cx="3702504" cy="852323"/>
            </a:xfrm>
            <a:prstGeom prst="rect">
              <a:avLst/>
            </a:prstGeom>
            <a:solidFill>
              <a:srgbClr val="FF0000">
                <a:alpha val="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511770" y="3355483"/>
              <a:ext cx="338808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Helvetica Neue" charset="0"/>
                </a:rPr>
                <a:t>16 x Quad-core =</a:t>
              </a:r>
              <a:r>
                <a:rPr lang="en-US" sz="1400" dirty="0" smtClean="0">
                  <a:solidFill>
                    <a:srgbClr val="000000"/>
                  </a:solidFill>
                  <a:latin typeface="Helvetica Neue" charset="0"/>
                </a:rPr>
                <a:t> 64 cores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Helvetica Neue" charset="0"/>
                </a:rPr>
                <a:t>2.5 </a:t>
              </a:r>
              <a:r>
                <a:rPr lang="en-US" sz="1400" dirty="0" err="1">
                  <a:solidFill>
                    <a:srgbClr val="000000"/>
                  </a:solidFill>
                  <a:latin typeface="Helvetica Neue" charset="0"/>
                </a:rPr>
                <a:t>Ghz</a:t>
              </a:r>
              <a:r>
                <a:rPr lang="en-US" sz="1400" dirty="0">
                  <a:solidFill>
                    <a:srgbClr val="000000"/>
                  </a:solidFill>
                  <a:latin typeface="Helvetica Neue" charset="0"/>
                </a:rPr>
                <a:t> AMD 6370P processors </a:t>
              </a:r>
              <a:r>
                <a:rPr lang="en-US" sz="1400" dirty="0" smtClean="0">
                  <a:solidFill>
                    <a:srgbClr val="000000"/>
                  </a:solidFill>
                  <a:latin typeface="Helvetica Neue" charset="0"/>
                </a:rPr>
                <a:t> 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Helvetica Neue" charset="0"/>
                </a:rPr>
                <a:t>512 </a:t>
              </a:r>
              <a:r>
                <a:rPr lang="en-US" sz="1400" dirty="0">
                  <a:solidFill>
                    <a:srgbClr val="000000"/>
                  </a:solidFill>
                  <a:latin typeface="Helvetica Neue" charset="0"/>
                </a:rPr>
                <a:t>GB RAM</a:t>
              </a:r>
              <a:endParaRPr lang="en-US" sz="14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511770" y="2469898"/>
              <a:ext cx="350816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Helvetica Neue" charset="0"/>
                </a:rPr>
                <a:t>4 x 8-core </a:t>
              </a:r>
              <a:endParaRPr lang="en-US" sz="1400" dirty="0" smtClean="0">
                <a:solidFill>
                  <a:srgbClr val="000000"/>
                </a:solidFill>
                <a:latin typeface="Helvetica Neue" charset="0"/>
              </a:endParaRPr>
            </a:p>
            <a:p>
              <a:r>
                <a:rPr lang="en-US" sz="1400" dirty="0" smtClean="0">
                  <a:solidFill>
                    <a:srgbClr val="000000"/>
                  </a:solidFill>
                  <a:latin typeface="Helvetica Neue" charset="0"/>
                </a:rPr>
                <a:t>2.00 </a:t>
              </a:r>
              <a:r>
                <a:rPr lang="en-US" sz="1400" dirty="0">
                  <a:solidFill>
                    <a:srgbClr val="000000"/>
                  </a:solidFill>
                  <a:latin typeface="Helvetica Neue" charset="0"/>
                </a:rPr>
                <a:t>GHz Intel Xeon processors </a:t>
              </a:r>
              <a:endParaRPr lang="en-US" sz="1400" dirty="0" smtClean="0">
                <a:solidFill>
                  <a:srgbClr val="000000"/>
                </a:solidFill>
                <a:latin typeface="Helvetica Neue" charset="0"/>
              </a:endParaRPr>
            </a:p>
            <a:p>
              <a:r>
                <a:rPr lang="en-US" sz="1400" dirty="0" smtClean="0">
                  <a:solidFill>
                    <a:srgbClr val="000000"/>
                  </a:solidFill>
                  <a:latin typeface="Helvetica Neue" charset="0"/>
                </a:rPr>
                <a:t>64 </a:t>
              </a:r>
              <a:r>
                <a:rPr lang="en-US" sz="1400" dirty="0">
                  <a:solidFill>
                    <a:srgbClr val="000000"/>
                  </a:solidFill>
                  <a:latin typeface="Helvetica Neue" charset="0"/>
                </a:rPr>
                <a:t>GB RAM</a:t>
              </a:r>
              <a:endParaRPr lang="en-US" sz="14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511769" y="761275"/>
              <a:ext cx="294614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Helvetica Neue" charset="0"/>
                </a:rPr>
                <a:t>2 x Quad-core </a:t>
              </a:r>
              <a:endParaRPr lang="en-US" sz="1400" dirty="0" smtClean="0">
                <a:solidFill>
                  <a:srgbClr val="000000"/>
                </a:solidFill>
                <a:latin typeface="Helvetica Neue" charset="0"/>
              </a:endParaRPr>
            </a:p>
            <a:p>
              <a:r>
                <a:rPr lang="en-US" sz="1400" dirty="0" smtClean="0">
                  <a:solidFill>
                    <a:srgbClr val="000000"/>
                  </a:solidFill>
                  <a:latin typeface="Helvetica Neue" charset="0"/>
                </a:rPr>
                <a:t>2.53 </a:t>
              </a:r>
              <a:r>
                <a:rPr lang="en-US" sz="1400" dirty="0">
                  <a:solidFill>
                    <a:srgbClr val="000000"/>
                  </a:solidFill>
                  <a:latin typeface="Helvetica Neue" charset="0"/>
                </a:rPr>
                <a:t>GHz Intel Xeon processors </a:t>
              </a:r>
              <a:endParaRPr lang="en-US" sz="1400" dirty="0" smtClean="0">
                <a:solidFill>
                  <a:srgbClr val="000000"/>
                </a:solidFill>
                <a:latin typeface="Helvetica Neue" charset="0"/>
              </a:endParaRPr>
            </a:p>
            <a:p>
              <a:r>
                <a:rPr lang="en-US" sz="1400" dirty="0" smtClean="0">
                  <a:solidFill>
                    <a:srgbClr val="000000"/>
                  </a:solidFill>
                  <a:latin typeface="Helvetica Neue" charset="0"/>
                </a:rPr>
                <a:t>32 </a:t>
              </a:r>
              <a:r>
                <a:rPr lang="en-US" sz="1400" dirty="0">
                  <a:solidFill>
                    <a:srgbClr val="000000"/>
                  </a:solidFill>
                  <a:latin typeface="Helvetica Neue" charset="0"/>
                </a:rPr>
                <a:t>GB RAM</a:t>
              </a:r>
              <a:endParaRPr lang="en-US" sz="1400" dirty="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7511770" y="1642419"/>
              <a:ext cx="294614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Helvetica Neue" charset="0"/>
                </a:rPr>
                <a:t>2 x Quad-core </a:t>
              </a:r>
              <a:endParaRPr lang="en-US" sz="1400" dirty="0" smtClean="0">
                <a:solidFill>
                  <a:srgbClr val="000000"/>
                </a:solidFill>
                <a:latin typeface="Helvetica Neue" charset="0"/>
              </a:endParaRPr>
            </a:p>
            <a:p>
              <a:r>
                <a:rPr lang="en-US" sz="1400" dirty="0" smtClean="0">
                  <a:solidFill>
                    <a:srgbClr val="000000"/>
                  </a:solidFill>
                  <a:latin typeface="Helvetica Neue" charset="0"/>
                </a:rPr>
                <a:t>2.53 </a:t>
              </a:r>
              <a:r>
                <a:rPr lang="en-US" sz="1400" dirty="0">
                  <a:solidFill>
                    <a:srgbClr val="000000"/>
                  </a:solidFill>
                  <a:latin typeface="Helvetica Neue" charset="0"/>
                </a:rPr>
                <a:t>GHz Intel Xeon processors </a:t>
              </a:r>
              <a:endParaRPr lang="en-US" sz="1400" dirty="0" smtClean="0">
                <a:solidFill>
                  <a:srgbClr val="000000"/>
                </a:solidFill>
                <a:latin typeface="Helvetica Neue" charset="0"/>
              </a:endParaRPr>
            </a:p>
            <a:p>
              <a:r>
                <a:rPr lang="en-US" sz="1400" dirty="0" smtClean="0">
                  <a:solidFill>
                    <a:srgbClr val="000000"/>
                  </a:solidFill>
                  <a:latin typeface="Helvetica Neue" charset="0"/>
                </a:rPr>
                <a:t>32 </a:t>
              </a:r>
              <a:r>
                <a:rPr lang="en-US" sz="1400" dirty="0">
                  <a:solidFill>
                    <a:srgbClr val="000000"/>
                  </a:solidFill>
                  <a:latin typeface="Helvetica Neue" charset="0"/>
                </a:rPr>
                <a:t>GB RAM</a:t>
              </a:r>
              <a:endParaRPr lang="en-US" sz="14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466993" y="4337017"/>
              <a:ext cx="2273379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Helvetica Neue" charset="0"/>
                </a:rPr>
                <a:t>2 x Dual-core </a:t>
              </a:r>
              <a:endParaRPr lang="en-US" sz="1400" dirty="0" smtClean="0">
                <a:solidFill>
                  <a:srgbClr val="000000"/>
                </a:solidFill>
                <a:latin typeface="Helvetica Neue" charset="0"/>
              </a:endParaRPr>
            </a:p>
            <a:p>
              <a:r>
                <a:rPr lang="en-US" sz="1400" dirty="0" smtClean="0">
                  <a:solidFill>
                    <a:srgbClr val="000000"/>
                  </a:solidFill>
                  <a:latin typeface="Helvetica Neue" charset="0"/>
                </a:rPr>
                <a:t>2.8 </a:t>
              </a:r>
              <a:r>
                <a:rPr lang="en-US" sz="1400" dirty="0">
                  <a:solidFill>
                    <a:srgbClr val="000000"/>
                  </a:solidFill>
                  <a:latin typeface="Helvetica Neue" charset="0"/>
                </a:rPr>
                <a:t>GHz AMD processors </a:t>
              </a:r>
              <a:endParaRPr lang="en-US" sz="1400" dirty="0" smtClean="0">
                <a:solidFill>
                  <a:srgbClr val="000000"/>
                </a:solidFill>
                <a:latin typeface="Helvetica Neue" charset="0"/>
              </a:endParaRPr>
            </a:p>
            <a:p>
              <a:r>
                <a:rPr lang="en-US" sz="1400" dirty="0" smtClean="0">
                  <a:solidFill>
                    <a:srgbClr val="000000"/>
                  </a:solidFill>
                  <a:latin typeface="Helvetica Neue" charset="0"/>
                </a:rPr>
                <a:t>16 GB RAM</a:t>
              </a:r>
              <a:endParaRPr lang="en-US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2363" y="2011751"/>
              <a:ext cx="1237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Head Node</a:t>
              </a:r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734532" y="1216058"/>
              <a:ext cx="2017336" cy="1602556"/>
            </a:xfrm>
            <a:custGeom>
              <a:avLst/>
              <a:gdLst>
                <a:gd name="connsiteX0" fmla="*/ 0 w 2017336"/>
                <a:gd name="connsiteY0" fmla="*/ 1583703 h 1602556"/>
                <a:gd name="connsiteX1" fmla="*/ 1065229 w 2017336"/>
                <a:gd name="connsiteY1" fmla="*/ 1602556 h 1602556"/>
                <a:gd name="connsiteX2" fmla="*/ 1055802 w 2017336"/>
                <a:gd name="connsiteY2" fmla="*/ 0 h 1602556"/>
                <a:gd name="connsiteX3" fmla="*/ 2017336 w 2017336"/>
                <a:gd name="connsiteY3" fmla="*/ 0 h 1602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7336" h="1602556">
                  <a:moveTo>
                    <a:pt x="0" y="1583703"/>
                  </a:moveTo>
                  <a:lnTo>
                    <a:pt x="1065229" y="1602556"/>
                  </a:lnTo>
                  <a:cubicBezTo>
                    <a:pt x="1062087" y="1068371"/>
                    <a:pt x="1058944" y="534185"/>
                    <a:pt x="1055802" y="0"/>
                  </a:cubicBezTo>
                  <a:lnTo>
                    <a:pt x="2017336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1734532" y="1998482"/>
              <a:ext cx="1989056" cy="867266"/>
            </a:xfrm>
            <a:custGeom>
              <a:avLst/>
              <a:gdLst>
                <a:gd name="connsiteX0" fmla="*/ 0 w 1989056"/>
                <a:gd name="connsiteY0" fmla="*/ 867266 h 867266"/>
                <a:gd name="connsiteX1" fmla="*/ 1112363 w 1989056"/>
                <a:gd name="connsiteY1" fmla="*/ 867266 h 867266"/>
                <a:gd name="connsiteX2" fmla="*/ 1112363 w 1989056"/>
                <a:gd name="connsiteY2" fmla="*/ 0 h 867266"/>
                <a:gd name="connsiteX3" fmla="*/ 1989056 w 1989056"/>
                <a:gd name="connsiteY3" fmla="*/ 0 h 86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9056" h="867266">
                  <a:moveTo>
                    <a:pt x="0" y="867266"/>
                  </a:moveTo>
                  <a:lnTo>
                    <a:pt x="1112363" y="867266"/>
                  </a:lnTo>
                  <a:lnTo>
                    <a:pt x="1112363" y="0"/>
                  </a:lnTo>
                  <a:lnTo>
                    <a:pt x="1989056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734532" y="2931736"/>
              <a:ext cx="2017336" cy="9427"/>
            </a:xfrm>
            <a:custGeom>
              <a:avLst/>
              <a:gdLst>
                <a:gd name="connsiteX0" fmla="*/ 0 w 2017336"/>
                <a:gd name="connsiteY0" fmla="*/ 0 h 9427"/>
                <a:gd name="connsiteX1" fmla="*/ 0 w 2017336"/>
                <a:gd name="connsiteY1" fmla="*/ 0 h 9427"/>
                <a:gd name="connsiteX2" fmla="*/ 2017336 w 2017336"/>
                <a:gd name="connsiteY2" fmla="*/ 9427 h 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17336" h="9427">
                  <a:moveTo>
                    <a:pt x="0" y="0"/>
                  </a:moveTo>
                  <a:lnTo>
                    <a:pt x="0" y="0"/>
                  </a:lnTo>
                  <a:lnTo>
                    <a:pt x="2017336" y="9427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1725105" y="2997724"/>
              <a:ext cx="2045617" cy="772998"/>
            </a:xfrm>
            <a:custGeom>
              <a:avLst/>
              <a:gdLst>
                <a:gd name="connsiteX0" fmla="*/ 0 w 2045617"/>
                <a:gd name="connsiteY0" fmla="*/ 0 h 772998"/>
                <a:gd name="connsiteX1" fmla="*/ 0 w 2045617"/>
                <a:gd name="connsiteY1" fmla="*/ 0 h 772998"/>
                <a:gd name="connsiteX2" fmla="*/ 1121790 w 2045617"/>
                <a:gd name="connsiteY2" fmla="*/ 18853 h 772998"/>
                <a:gd name="connsiteX3" fmla="*/ 1168924 w 2045617"/>
                <a:gd name="connsiteY3" fmla="*/ 772998 h 772998"/>
                <a:gd name="connsiteX4" fmla="*/ 2045617 w 2045617"/>
                <a:gd name="connsiteY4" fmla="*/ 754144 h 77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5617" h="772998">
                  <a:moveTo>
                    <a:pt x="0" y="0"/>
                  </a:moveTo>
                  <a:lnTo>
                    <a:pt x="0" y="0"/>
                  </a:lnTo>
                  <a:lnTo>
                    <a:pt x="1121790" y="18853"/>
                  </a:lnTo>
                  <a:lnTo>
                    <a:pt x="1168924" y="772998"/>
                  </a:lnTo>
                  <a:lnTo>
                    <a:pt x="2045617" y="75414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1715678" y="3073138"/>
              <a:ext cx="2026763" cy="1489435"/>
            </a:xfrm>
            <a:custGeom>
              <a:avLst/>
              <a:gdLst>
                <a:gd name="connsiteX0" fmla="*/ 0 w 2026763"/>
                <a:gd name="connsiteY0" fmla="*/ 0 h 1489435"/>
                <a:gd name="connsiteX1" fmla="*/ 0 w 2026763"/>
                <a:gd name="connsiteY1" fmla="*/ 0 h 1489435"/>
                <a:gd name="connsiteX2" fmla="*/ 1055802 w 2026763"/>
                <a:gd name="connsiteY2" fmla="*/ 18854 h 1489435"/>
                <a:gd name="connsiteX3" fmla="*/ 1055802 w 2026763"/>
                <a:gd name="connsiteY3" fmla="*/ 1461155 h 1489435"/>
                <a:gd name="connsiteX4" fmla="*/ 2026763 w 2026763"/>
                <a:gd name="connsiteY4" fmla="*/ 1489435 h 148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763" h="1489435">
                  <a:moveTo>
                    <a:pt x="0" y="0"/>
                  </a:moveTo>
                  <a:lnTo>
                    <a:pt x="0" y="0"/>
                  </a:lnTo>
                  <a:lnTo>
                    <a:pt x="1055802" y="18854"/>
                  </a:lnTo>
                  <a:lnTo>
                    <a:pt x="1055802" y="1461155"/>
                  </a:lnTo>
                  <a:lnTo>
                    <a:pt x="2026763" y="1489435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877131" y="3258645"/>
              <a:ext cx="294614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Helvetica Neue" charset="0"/>
                </a:rPr>
                <a:t>2 x Quad-core </a:t>
              </a:r>
              <a:endParaRPr lang="en-US" sz="1400" dirty="0" smtClean="0">
                <a:solidFill>
                  <a:srgbClr val="000000"/>
                </a:solidFill>
                <a:latin typeface="Helvetica Neue" charset="0"/>
              </a:endParaRPr>
            </a:p>
            <a:p>
              <a:r>
                <a:rPr lang="en-US" sz="1400" dirty="0" smtClean="0">
                  <a:solidFill>
                    <a:srgbClr val="000000"/>
                  </a:solidFill>
                  <a:latin typeface="Helvetica Neue" charset="0"/>
                </a:rPr>
                <a:t>2.53 </a:t>
              </a:r>
              <a:r>
                <a:rPr lang="en-US" sz="1400" dirty="0">
                  <a:solidFill>
                    <a:srgbClr val="000000"/>
                  </a:solidFill>
                  <a:latin typeface="Helvetica Neue" charset="0"/>
                </a:rPr>
                <a:t>GHz Intel Xeon processors </a:t>
              </a:r>
              <a:endParaRPr lang="en-US" sz="1400" dirty="0" smtClean="0">
                <a:solidFill>
                  <a:srgbClr val="000000"/>
                </a:solidFill>
                <a:latin typeface="Helvetica Neue" charset="0"/>
              </a:endParaRPr>
            </a:p>
            <a:p>
              <a:r>
                <a:rPr lang="en-US" sz="1400" dirty="0" smtClean="0">
                  <a:solidFill>
                    <a:srgbClr val="000000"/>
                  </a:solidFill>
                  <a:latin typeface="Helvetica Neue" charset="0"/>
                </a:rPr>
                <a:t>36 GB </a:t>
              </a:r>
              <a:r>
                <a:rPr lang="en-US" sz="1400" dirty="0">
                  <a:solidFill>
                    <a:srgbClr val="000000"/>
                  </a:solidFill>
                  <a:latin typeface="Helvetica Neue" charset="0"/>
                </a:rPr>
                <a:t>RAM</a:t>
              </a:r>
              <a:endParaRPr lang="en-US" sz="1400" dirty="0"/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3545382" y="136114"/>
            <a:ext cx="547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HPC architecture : BBC (Queue info )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34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33549" y="294504"/>
            <a:ext cx="2043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HPC at UCONN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047" y="2234462"/>
            <a:ext cx="43511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BBC   (Storrs): SGE    - Research and Teaching</a:t>
            </a:r>
          </a:p>
          <a:p>
            <a:endParaRPr lang="en-US" dirty="0" smtClean="0"/>
          </a:p>
          <a:p>
            <a:r>
              <a:rPr lang="en-US" dirty="0" smtClean="0"/>
              <a:t>Xanadu (UCH): SLURM  - Advanced research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69" y="907507"/>
            <a:ext cx="6239125" cy="482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27365" y="271456"/>
            <a:ext cx="2493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Connecting to BBC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1433" y="897148"/>
            <a:ext cx="5899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 </a:t>
            </a:r>
            <a:r>
              <a:rPr lang="en-US" dirty="0"/>
              <a:t>:  Terminal  : </a:t>
            </a:r>
            <a:r>
              <a:rPr lang="en-US" dirty="0" err="1">
                <a:solidFill>
                  <a:srgbClr val="584EFF"/>
                </a:solidFill>
              </a:rPr>
              <a:t>ssh</a:t>
            </a:r>
            <a:r>
              <a:rPr lang="en-US" dirty="0">
                <a:solidFill>
                  <a:srgbClr val="584EFF"/>
                </a:solidFill>
              </a:rPr>
              <a:t> </a:t>
            </a:r>
            <a:r>
              <a:rPr lang="en-US" dirty="0" smtClean="0">
                <a:solidFill>
                  <a:srgbClr val="584EFF"/>
                </a:solidFill>
                <a:hlinkClick r:id="rId5"/>
              </a:rPr>
              <a:t>username@bbcsrv3.biotech.uconn.edu</a:t>
            </a:r>
            <a:endParaRPr lang="en-US" dirty="0" smtClean="0">
              <a:solidFill>
                <a:srgbClr val="584EFF"/>
              </a:solidFill>
            </a:endParaRPr>
          </a:p>
          <a:p>
            <a:r>
              <a:rPr lang="en-US" dirty="0" smtClean="0">
                <a:solidFill>
                  <a:srgbClr val="584EFF"/>
                </a:solidFill>
              </a:rPr>
              <a:t> </a:t>
            </a:r>
            <a:endParaRPr lang="en-US" dirty="0">
              <a:solidFill>
                <a:srgbClr val="584E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1433" y="1358813"/>
            <a:ext cx="1724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Windows : Putty</a:t>
            </a:r>
            <a:endParaRPr lang="en-US" dirty="0"/>
          </a:p>
        </p:txBody>
      </p:sp>
      <p:pic>
        <p:nvPicPr>
          <p:cNvPr id="9" name="putt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1721" y="1887046"/>
            <a:ext cx="6632869" cy="37309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316313" y="1687191"/>
            <a:ext cx="4772709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Helvetica Neue" charset="0"/>
              </a:rPr>
              <a:t>Open Putty it will open window1.</a:t>
            </a:r>
          </a:p>
          <a:p>
            <a:r>
              <a:rPr lang="en-US" sz="1400" dirty="0" smtClean="0">
                <a:solidFill>
                  <a:srgbClr val="333333"/>
                </a:solidFill>
                <a:latin typeface="Helvetica Neue" charset="0"/>
              </a:rPr>
              <a:t>Provide host name e.g. </a:t>
            </a:r>
            <a:r>
              <a:rPr lang="en-US" sz="1400" dirty="0">
                <a:solidFill>
                  <a:srgbClr val="584EFF"/>
                </a:solidFill>
                <a:hlinkClick r:id="rId5"/>
              </a:rPr>
              <a:t>username@bbcsrv3.biotech.uconn.edu</a:t>
            </a:r>
            <a:endParaRPr lang="en-US" sz="1400" dirty="0">
              <a:solidFill>
                <a:srgbClr val="584E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333333"/>
                </a:solidFill>
                <a:latin typeface="Helvetica Neue" charset="0"/>
              </a:rPr>
              <a:t>Expand </a:t>
            </a:r>
            <a:r>
              <a:rPr lang="en-US" sz="1400" dirty="0">
                <a:solidFill>
                  <a:srgbClr val="333333"/>
                </a:solidFill>
                <a:latin typeface="Helvetica Neue" charset="0"/>
              </a:rPr>
              <a:t>SSH tab and select X11 (shown in </a:t>
            </a:r>
            <a:r>
              <a:rPr lang="en-US" sz="1400" dirty="0" smtClean="0">
                <a:solidFill>
                  <a:srgbClr val="333333"/>
                </a:solidFill>
                <a:latin typeface="Helvetica Neue" charset="0"/>
              </a:rPr>
              <a:t>window2)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333333"/>
                </a:solidFill>
                <a:latin typeface="Helvetica Neue" charset="0"/>
              </a:rPr>
              <a:t>Enable </a:t>
            </a:r>
            <a:r>
              <a:rPr lang="en-US" sz="1400" dirty="0">
                <a:solidFill>
                  <a:srgbClr val="333333"/>
                </a:solidFill>
                <a:latin typeface="Helvetica Neue" charset="0"/>
              </a:rPr>
              <a:t>X11 forwarding by selecting it. (</a:t>
            </a:r>
            <a:r>
              <a:rPr lang="en-US" sz="1400" dirty="0" smtClean="0">
                <a:solidFill>
                  <a:srgbClr val="333333"/>
                </a:solidFill>
                <a:latin typeface="Helvetica Neue" charset="0"/>
              </a:rPr>
              <a:t>window2)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333333"/>
                </a:solidFill>
                <a:latin typeface="Helvetica Neue" charset="0"/>
              </a:rPr>
              <a:t>Scroll </a:t>
            </a:r>
            <a:r>
              <a:rPr lang="en-US" sz="1400" dirty="0">
                <a:solidFill>
                  <a:srgbClr val="333333"/>
                </a:solidFill>
                <a:latin typeface="Helvetica Neue" charset="0"/>
              </a:rPr>
              <a:t>up the left panel and select Session.(</a:t>
            </a:r>
            <a:r>
              <a:rPr lang="en-US" sz="1400" dirty="0" smtClean="0">
                <a:solidFill>
                  <a:srgbClr val="333333"/>
                </a:solidFill>
                <a:latin typeface="Helvetica Neue" charset="0"/>
              </a:rPr>
              <a:t>window1)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333333"/>
                </a:solidFill>
                <a:latin typeface="Helvetica Neue" charset="0"/>
              </a:rPr>
              <a:t>Name </a:t>
            </a:r>
            <a:r>
              <a:rPr lang="en-US" sz="1400" dirty="0">
                <a:solidFill>
                  <a:srgbClr val="333333"/>
                </a:solidFill>
                <a:latin typeface="Helvetica Neue" charset="0"/>
              </a:rPr>
              <a:t>your session e.g. </a:t>
            </a:r>
            <a:r>
              <a:rPr lang="en-US" sz="1400" dirty="0" err="1">
                <a:solidFill>
                  <a:srgbClr val="333333"/>
                </a:solidFill>
                <a:latin typeface="Helvetica Neue" charset="0"/>
              </a:rPr>
              <a:t>BBC_cluster</a:t>
            </a:r>
            <a:r>
              <a:rPr lang="en-US" sz="1400" dirty="0">
                <a:solidFill>
                  <a:srgbClr val="333333"/>
                </a:solidFill>
                <a:latin typeface="Helvetica Neue" charset="0"/>
              </a:rPr>
              <a:t> and click save tab to </a:t>
            </a:r>
            <a:r>
              <a:rPr lang="en-US" sz="1400" dirty="0" smtClean="0">
                <a:solidFill>
                  <a:srgbClr val="333333"/>
                </a:solidFill>
                <a:latin typeface="Helvetica Neue" charset="0"/>
              </a:rPr>
              <a:t>save.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333333"/>
                </a:solidFill>
                <a:latin typeface="Helvetica Neue" charset="0"/>
              </a:rPr>
              <a:t>Your </a:t>
            </a:r>
            <a:r>
              <a:rPr lang="en-US" sz="1400" dirty="0">
                <a:solidFill>
                  <a:srgbClr val="333333"/>
                </a:solidFill>
                <a:latin typeface="Helvetica Neue" charset="0"/>
              </a:rPr>
              <a:t>session name should appear in saved sessions.</a:t>
            </a:r>
          </a:p>
          <a:p>
            <a:r>
              <a:rPr lang="en-US" sz="1400" dirty="0">
                <a:solidFill>
                  <a:srgbClr val="333333"/>
                </a:solidFill>
                <a:latin typeface="Helvetica Neue" charset="0"/>
              </a:rPr>
              <a:t>Double click on your session name to connect to server with SSH session.</a:t>
            </a:r>
            <a:endParaRPr lang="en-US" sz="1400" b="0" i="0" dirty="0">
              <a:solidFill>
                <a:srgbClr val="333333"/>
              </a:solidFill>
              <a:effectLst/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13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349" y="1244360"/>
            <a:ext cx="500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Login: From outside the network (submit-</a:t>
            </a:r>
            <a:r>
              <a:rPr lang="en-US" dirty="0" err="1" smtClean="0">
                <a:solidFill>
                  <a:srgbClr val="C00000"/>
                </a:solidFill>
              </a:rPr>
              <a:t>ext</a:t>
            </a:r>
            <a:r>
              <a:rPr lang="en-US" dirty="0" smtClean="0">
                <a:solidFill>
                  <a:srgbClr val="C00000"/>
                </a:solidFill>
              </a:rPr>
              <a:t> node)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349" y="1778298"/>
            <a:ext cx="2916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VPN (Open Pulse secure)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443" y="1613692"/>
            <a:ext cx="1371241" cy="1371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0351" y="2410875"/>
            <a:ext cx="44398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Open Pulse secure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Add new connection	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 Server URL to : </a:t>
            </a:r>
            <a:r>
              <a:rPr lang="en-US" dirty="0" err="1" smtClean="0"/>
              <a:t>sslvpn.uconn.edu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Save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Connect and login with </a:t>
            </a:r>
            <a:r>
              <a:rPr lang="en-US" dirty="0" err="1" smtClean="0"/>
              <a:t>NetID</a:t>
            </a:r>
            <a:r>
              <a:rPr lang="en-US" dirty="0" smtClean="0"/>
              <a:t> and </a:t>
            </a:r>
            <a:r>
              <a:rPr lang="en-US" dirty="0" err="1" smtClean="0"/>
              <a:t>Passwd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87" y="429551"/>
            <a:ext cx="3299811" cy="25853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87" y="3196434"/>
            <a:ext cx="3381554" cy="22017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219668" y="-32114"/>
            <a:ext cx="2493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Connecting </a:t>
            </a:r>
            <a:r>
              <a:rPr lang="en-US" sz="2400" smtClean="0">
                <a:solidFill>
                  <a:srgbClr val="C00000"/>
                </a:solidFill>
              </a:rPr>
              <a:t>to BBC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79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6106" y="1739037"/>
            <a:ext cx="3027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Login: (using terminal on mac)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9282" y="900786"/>
            <a:ext cx="7491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Head Node: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ssh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&lt;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user_name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&gt;@bbcsrv3.biotech.uconn.edu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9614" y="222433"/>
            <a:ext cx="1923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Connecting to BBC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95" y="2108369"/>
            <a:ext cx="4796519" cy="9489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345" y="1459745"/>
            <a:ext cx="5555525" cy="4253191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5634087" y="2337847"/>
            <a:ext cx="480767" cy="333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7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58175" y="261258"/>
            <a:ext cx="447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Software/tool/packages </a:t>
            </a:r>
            <a:r>
              <a:rPr lang="en-US" sz="2400" smtClean="0">
                <a:solidFill>
                  <a:srgbClr val="C00000"/>
                </a:solidFill>
              </a:rPr>
              <a:t>on cluster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4035" y="966652"/>
            <a:ext cx="80831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Environment Modules:</a:t>
            </a:r>
          </a:p>
          <a:p>
            <a:r>
              <a:rPr lang="en-US" dirty="0"/>
              <a:t>	The Environment Modules package provides for the dynamic modification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of </a:t>
            </a:r>
            <a:r>
              <a:rPr lang="en-US" dirty="0"/>
              <a:t>a user's environment via </a:t>
            </a:r>
            <a:r>
              <a:rPr lang="en-US" dirty="0" smtClean="0"/>
              <a:t>module files.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1155" y="2233549"/>
            <a:ext cx="1052403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module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avail			: List modules that are available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module load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module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file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: Loads the module to user environment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module list			: List modules that are loaded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module unload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module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file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	: unloads module from user environment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module display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modulefile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: Displays information on module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swap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[modulefile1] modulefile2 :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Switch loaded 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modulefile1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 with 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modulefile2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8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5928004"/>
            <a:ext cx="12192000" cy="927884"/>
            <a:chOff x="0" y="5928004"/>
            <a:chExt cx="12192000" cy="927884"/>
          </a:xfrm>
        </p:grpSpPr>
        <p:sp>
          <p:nvSpPr>
            <p:cNvPr id="6" name="Rectangle 5"/>
            <p:cNvSpPr/>
            <p:nvPr/>
          </p:nvSpPr>
          <p:spPr>
            <a:xfrm>
              <a:off x="0" y="5928004"/>
              <a:ext cx="12192000" cy="927884"/>
            </a:xfrm>
            <a:prstGeom prst="rect">
              <a:avLst/>
            </a:prstGeom>
            <a:solidFill>
              <a:srgbClr val="132B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88963" y="5992774"/>
              <a:ext cx="4010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EAEAEA"/>
                  </a:solidFill>
                  <a:latin typeface="DINPro-Regular" panose="02000503030000020004" pitchFamily="50" charset="0"/>
                </a:rPr>
                <a:t>Institute for Systems Genomics: </a:t>
              </a:r>
            </a:p>
            <a:p>
              <a:pPr algn="r"/>
              <a:r>
                <a:rPr lang="en-US" sz="1400" dirty="0" smtClean="0">
                  <a:solidFill>
                    <a:srgbClr val="EAEAEA"/>
                  </a:solidFill>
                  <a:latin typeface="DINPro-Regular" panose="02000503030000020004" pitchFamily="50" charset="0"/>
                </a:rPr>
                <a:t>Computational Biology Core</a:t>
              </a:r>
              <a:endParaRPr lang="en-US" sz="1400" dirty="0">
                <a:solidFill>
                  <a:srgbClr val="EAEAEA"/>
                </a:solidFill>
                <a:latin typeface="DINPro-Regular" panose="02000503030000020004" pitchFamily="50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88963" y="6422909"/>
              <a:ext cx="40108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DINPro-Regular" panose="02000503030000020004" pitchFamily="50" charset="0"/>
                </a:rPr>
                <a:t>b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DINPro-Regular" panose="02000503030000020004" pitchFamily="50" charset="0"/>
                </a:rPr>
                <a:t>ioinformatics.uconn.edu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9854" y="6079342"/>
              <a:ext cx="1189168" cy="420767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536402" y="259998"/>
            <a:ext cx="5390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High-performance computing (HPC)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68716" y="1528604"/>
            <a:ext cx="69788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,Helvetica,sans-serif,Helvetica,EmojiFont,Apple Color Emoji,Segoe UI Emoji,NotoColorEmoji,Segoe UI Symbol,Android Emoji,EmojiSymbols" charset="0"/>
              </a:rPr>
              <a:t>HPC/Cluster</a:t>
            </a: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 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</a:rPr>
              <a:t>Introduction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 charset="0"/>
              </a:rPr>
              <a:t>HPC/Cluster architecture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,Helvetica,sans-serif,Helvetica,EmojiFont,Apple Color Emoji,Segoe UI Emoji,NotoColorEmoji,Segoe UI Symbol,Android Emoji,EmojiSymbols" charset="0"/>
              </a:rPr>
              <a:t>HPC/Cluster resources for bioinformatics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,Helvetica,sans-serif,Helvetica,EmojiFont,Apple Color Emoji,Segoe UI Emoji,NotoColorEmoji,Segoe UI Symbol,Android Emoji,EmojiSymbols" charset="0"/>
              </a:rPr>
              <a:t>Getting an account and Connecting to cluster</a:t>
            </a:r>
            <a:endParaRPr lang="en-US" sz="2400" dirty="0" smtClean="0">
              <a:solidFill>
                <a:srgbClr val="000000"/>
              </a:solidFill>
              <a:latin typeface="Calibri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,Helvetica,sans-serif,Helvetica,EmojiFont,Apple Color Emoji,Segoe UI Emoji,NotoColorEmoji,Segoe UI Symbol,Android Emoji,EmojiSymbols" charset="0"/>
              </a:rPr>
              <a:t>Batch jobs vs interactive jobs</a:t>
            </a:r>
            <a:endParaRPr lang="en-US" sz="2400" dirty="0" smtClean="0">
              <a:solidFill>
                <a:srgbClr val="000000"/>
              </a:solidFill>
              <a:latin typeface="Calibri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,Helvetica,sans-serif,Helvetica,EmojiFont,Apple Color Emoji,Segoe UI Emoji,NotoColorEmoji,Segoe UI Symbol,Android Emoji,EmojiSymbols" charset="0"/>
              </a:rPr>
              <a:t>Cluster etiquette. Troubleshooting/getting help</a:t>
            </a:r>
            <a:endParaRPr lang="en-US" sz="2400" dirty="0" smtClean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0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5502" y="182880"/>
            <a:ext cx="2016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BBC Resources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438" y="1312875"/>
            <a:ext cx="8582057" cy="222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5502" y="182880"/>
            <a:ext cx="2016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BBC Resources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489" y="577394"/>
            <a:ext cx="7038499" cy="53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3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5502" y="182880"/>
            <a:ext cx="2016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BBC Resources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38" y="1006966"/>
            <a:ext cx="9514753" cy="4824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75" y="2042343"/>
            <a:ext cx="9666454" cy="28124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5996" y="644545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84EFF"/>
                </a:solidFill>
              </a:rPr>
              <a:t>Head Node</a:t>
            </a:r>
            <a:endParaRPr lang="en-US" dirty="0">
              <a:solidFill>
                <a:srgbClr val="584E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0049" y="1715678"/>
            <a:ext cx="962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584EFF"/>
                </a:solidFill>
              </a:rPr>
              <a:t>Interactive session : Compute Node</a:t>
            </a:r>
            <a:endParaRPr lang="en-US">
              <a:solidFill>
                <a:srgbClr val="584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8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5502" y="182880"/>
            <a:ext cx="2016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BBC Resources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1984" y="1140643"/>
            <a:ext cx="2091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Batch job/ Script job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4" y="1602308"/>
            <a:ext cx="4716023" cy="3788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81" y="1511403"/>
            <a:ext cx="3637849" cy="198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2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5502" y="182880"/>
            <a:ext cx="1898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BBC Etiquette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67612" y="1298072"/>
            <a:ext cx="78518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333333"/>
                </a:solidFill>
                <a:latin typeface="Helvetica Neue" charset="0"/>
              </a:rPr>
              <a:t>Never run anything on the head node of a cluster</a:t>
            </a:r>
            <a:r>
              <a:rPr lang="en-US" dirty="0" smtClean="0">
                <a:solidFill>
                  <a:srgbClr val="333333"/>
                </a:solidFill>
                <a:latin typeface="Helvetica Neue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333333"/>
              </a:solidFill>
              <a:latin typeface="Helvetica Neu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333333"/>
                </a:solidFill>
                <a:latin typeface="Helvetica Neue" charset="0"/>
              </a:rPr>
              <a:t>Keep track of what you are running and refrain from using all nodes at the same time</a:t>
            </a:r>
            <a:r>
              <a:rPr lang="en-US" dirty="0" smtClean="0">
                <a:solidFill>
                  <a:srgbClr val="333333"/>
                </a:solidFill>
                <a:latin typeface="Helvetica Neue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333333"/>
              </a:solidFill>
              <a:latin typeface="Helvetica Neu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333333"/>
                </a:solidFill>
                <a:latin typeface="Helvetica Neue" charset="0"/>
              </a:rPr>
              <a:t>Run and write your output files on scratch drive or /tempdata3. Then copy the file back to your home directory or /archive.</a:t>
            </a:r>
            <a:endParaRPr lang="en-US" b="0" i="0" dirty="0">
              <a:solidFill>
                <a:srgbClr val="333333"/>
              </a:solidFill>
              <a:effectLst/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1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4603" y="154599"/>
            <a:ext cx="4878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C00000"/>
                </a:solidFill>
              </a:rPr>
              <a:t>BBC Troubleshooting and getting help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8" y="681034"/>
            <a:ext cx="4267885" cy="484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90" y="4379755"/>
            <a:ext cx="3096497" cy="15482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94548" y="1440598"/>
            <a:ext cx="32993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Email: </a:t>
            </a:r>
            <a:r>
              <a:rPr lang="en-US" dirty="0" err="1" smtClean="0">
                <a:solidFill>
                  <a:srgbClr val="584EFF"/>
                </a:solidFill>
              </a:rPr>
              <a:t>cbcsupport.uconn.edu</a:t>
            </a:r>
            <a:endParaRPr lang="en-US" dirty="0" smtClean="0">
              <a:solidFill>
                <a:srgbClr val="584EFF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Package info (version)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Command or script location</a:t>
            </a:r>
            <a:endParaRPr lang="en-US" dirty="0">
              <a:solidFill>
                <a:srgbClr val="C0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Error report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Associated </a:t>
            </a:r>
            <a:r>
              <a:rPr lang="en-US" dirty="0" err="1" smtClean="0">
                <a:solidFill>
                  <a:srgbClr val="C00000"/>
                </a:solidFill>
              </a:rPr>
              <a:t>datafile</a:t>
            </a:r>
            <a:r>
              <a:rPr lang="en-US" dirty="0" smtClean="0">
                <a:solidFill>
                  <a:srgbClr val="C00000"/>
                </a:solidFill>
              </a:rPr>
              <a:t> location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2"/>
          <a:stretch/>
        </p:blipFill>
        <p:spPr>
          <a:xfrm>
            <a:off x="7732467" y="852792"/>
            <a:ext cx="4459533" cy="4068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128" y="294779"/>
            <a:ext cx="100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</a:t>
            </a:r>
            <a:r>
              <a:rPr lang="en-US" smtClean="0"/>
              <a:t>ption 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10040" y="522593"/>
            <a:ext cx="1146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ption 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834567" y="431598"/>
            <a:ext cx="100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ption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133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83085" y="2488676"/>
            <a:ext cx="2630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/>
              <a:t>Questions ?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128813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5928004"/>
            <a:ext cx="12192000" cy="927884"/>
            <a:chOff x="0" y="5928004"/>
            <a:chExt cx="12192000" cy="927884"/>
          </a:xfrm>
        </p:grpSpPr>
        <p:sp>
          <p:nvSpPr>
            <p:cNvPr id="9" name="Rectangle 8"/>
            <p:cNvSpPr/>
            <p:nvPr/>
          </p:nvSpPr>
          <p:spPr>
            <a:xfrm>
              <a:off x="0" y="5928004"/>
              <a:ext cx="12192000" cy="927884"/>
            </a:xfrm>
            <a:prstGeom prst="rect">
              <a:avLst/>
            </a:prstGeom>
            <a:solidFill>
              <a:srgbClr val="132B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88963" y="5992774"/>
              <a:ext cx="4010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EAEAEA"/>
                  </a:solidFill>
                  <a:latin typeface="DINPro-Regular" panose="02000503030000020004" pitchFamily="50" charset="0"/>
                </a:rPr>
                <a:t>Institute for Systems Genomics: </a:t>
              </a:r>
            </a:p>
            <a:p>
              <a:pPr algn="r"/>
              <a:r>
                <a:rPr lang="en-US" sz="1400" dirty="0" smtClean="0">
                  <a:solidFill>
                    <a:srgbClr val="EAEAEA"/>
                  </a:solidFill>
                  <a:latin typeface="DINPro-Regular" panose="02000503030000020004" pitchFamily="50" charset="0"/>
                </a:rPr>
                <a:t>Computational Biology Core</a:t>
              </a:r>
              <a:endParaRPr lang="en-US" sz="1400" dirty="0">
                <a:solidFill>
                  <a:srgbClr val="EAEAEA"/>
                </a:solidFill>
                <a:latin typeface="DINPro-Regular" panose="02000503030000020004" pitchFamily="50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88963" y="6422909"/>
              <a:ext cx="40108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DINPro-Regular" panose="02000503030000020004" pitchFamily="50" charset="0"/>
                </a:rPr>
                <a:t>b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DINPro-Regular" panose="02000503030000020004" pitchFamily="50" charset="0"/>
                </a:rPr>
                <a:t>ioinformatics.uconn.edu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9854" y="6079342"/>
              <a:ext cx="1189168" cy="4207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26" y="822373"/>
            <a:ext cx="5002676" cy="5677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627" y="3173409"/>
            <a:ext cx="3629613" cy="18148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45544" y="2016715"/>
            <a:ext cx="46215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bioinformatics.uconn.edu</a:t>
            </a:r>
            <a:r>
              <a:rPr lang="en-US" sz="2400" dirty="0"/>
              <a:t>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2807" y="224320"/>
            <a:ext cx="3673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Computational Biology Core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5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1980" y="-229106"/>
            <a:ext cx="2648040" cy="99417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CBC: Software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21" y="649235"/>
            <a:ext cx="8883353" cy="5972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974644" y="3198702"/>
            <a:ext cx="50899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Two Clusters (Free Accounts)</a:t>
            </a:r>
          </a:p>
          <a:p>
            <a:endParaRPr lang="en-US" sz="2000" dirty="0"/>
          </a:p>
          <a:p>
            <a:r>
              <a:rPr lang="en-US" sz="2000" dirty="0"/>
              <a:t>BBC and HPC1 with core Bioinformatics Applications</a:t>
            </a:r>
          </a:p>
          <a:p>
            <a:pPr marL="257175" indent="-257175">
              <a:buFont typeface="Wingdings" charset="2"/>
              <a:buChar char="Ø"/>
            </a:pPr>
            <a:r>
              <a:rPr lang="en-US" sz="2000" dirty="0"/>
              <a:t>300 Applications Supported on BBC</a:t>
            </a:r>
          </a:p>
          <a:p>
            <a:pPr marL="257175" indent="-257175">
              <a:buFont typeface="Wingdings" charset="2"/>
              <a:buChar char="Ø"/>
            </a:pPr>
            <a:endParaRPr lang="en-US" sz="2000" dirty="0"/>
          </a:p>
          <a:p>
            <a:pPr marL="257175" indent="-257175">
              <a:buFont typeface="Wingdings" charset="2"/>
              <a:buChar char="Ø"/>
            </a:pPr>
            <a:r>
              <a:rPr lang="en-US" sz="2000" dirty="0"/>
              <a:t>Open Source </a:t>
            </a:r>
          </a:p>
          <a:p>
            <a:pPr marL="257175" indent="-257175">
              <a:buFont typeface="Wingdings" charset="2"/>
              <a:buChar char="Ø"/>
            </a:pPr>
            <a:r>
              <a:rPr lang="en-US" sz="2000" dirty="0"/>
              <a:t>Variety of Genetics, Genomics, and Proteomics Analysis</a:t>
            </a:r>
          </a:p>
        </p:txBody>
      </p:sp>
    </p:spTree>
    <p:extLst>
      <p:ext uri="{BB962C8B-B14F-4D97-AF65-F5344CB8AC3E}">
        <p14:creationId xmlns:p14="http://schemas.microsoft.com/office/powerpoint/2010/main" val="170139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80097" y="474592"/>
            <a:ext cx="2621821" cy="66132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CBC: Tutorials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1102" y="1872267"/>
            <a:ext cx="30761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Custom Guides:</a:t>
            </a:r>
          </a:p>
          <a:p>
            <a:endParaRPr lang="en-US" dirty="0"/>
          </a:p>
          <a:p>
            <a:r>
              <a:rPr lang="en-US" dirty="0"/>
              <a:t>Interacting with the Cluster</a:t>
            </a:r>
          </a:p>
          <a:p>
            <a:r>
              <a:rPr lang="en-US" dirty="0"/>
              <a:t>Analysis and </a:t>
            </a:r>
            <a:r>
              <a:rPr lang="en-US" dirty="0" err="1"/>
              <a:t>Viz</a:t>
            </a:r>
            <a:r>
              <a:rPr lang="en-US" dirty="0"/>
              <a:t> with R!</a:t>
            </a:r>
          </a:p>
          <a:p>
            <a:r>
              <a:rPr lang="en-US" dirty="0"/>
              <a:t>RNA-</a:t>
            </a:r>
            <a:r>
              <a:rPr lang="en-US" dirty="0" err="1"/>
              <a:t>Seq</a:t>
            </a:r>
            <a:endParaRPr lang="en-US" dirty="0"/>
          </a:p>
          <a:p>
            <a:r>
              <a:rPr lang="en-US" dirty="0"/>
              <a:t>Genome </a:t>
            </a:r>
            <a:r>
              <a:rPr lang="en-US" dirty="0" smtClean="0"/>
              <a:t>Assembly</a:t>
            </a:r>
            <a:endParaRPr lang="en-US" dirty="0"/>
          </a:p>
          <a:p>
            <a:r>
              <a:rPr lang="en-US" dirty="0"/>
              <a:t>More on the way!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517" y="12138"/>
            <a:ext cx="5403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5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3356" y="2139885"/>
            <a:ext cx="5390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High-performance computing (HPC)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84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5928004"/>
            <a:ext cx="12192000" cy="927884"/>
            <a:chOff x="0" y="5928004"/>
            <a:chExt cx="12192000" cy="927884"/>
          </a:xfrm>
        </p:grpSpPr>
        <p:sp>
          <p:nvSpPr>
            <p:cNvPr id="7" name="Rectangle 6"/>
            <p:cNvSpPr/>
            <p:nvPr/>
          </p:nvSpPr>
          <p:spPr>
            <a:xfrm>
              <a:off x="0" y="5928004"/>
              <a:ext cx="12192000" cy="927884"/>
            </a:xfrm>
            <a:prstGeom prst="rect">
              <a:avLst/>
            </a:prstGeom>
            <a:solidFill>
              <a:srgbClr val="132B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88963" y="5992774"/>
              <a:ext cx="4010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EAEAEA"/>
                  </a:solidFill>
                  <a:latin typeface="DINPro-Regular" panose="02000503030000020004" pitchFamily="50" charset="0"/>
                </a:rPr>
                <a:t>Institute for Systems Genomics: </a:t>
              </a:r>
            </a:p>
            <a:p>
              <a:pPr algn="r"/>
              <a:r>
                <a:rPr lang="en-US" sz="1400" dirty="0" smtClean="0">
                  <a:solidFill>
                    <a:srgbClr val="EAEAEA"/>
                  </a:solidFill>
                  <a:latin typeface="DINPro-Regular" panose="02000503030000020004" pitchFamily="50" charset="0"/>
                </a:rPr>
                <a:t>Computational Biology Core</a:t>
              </a:r>
              <a:endParaRPr lang="en-US" sz="1400" dirty="0">
                <a:solidFill>
                  <a:srgbClr val="EAEAEA"/>
                </a:solidFill>
                <a:latin typeface="DINPro-Regular" panose="02000503030000020004" pitchFamily="50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88963" y="6422909"/>
              <a:ext cx="40108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DINPro-Regular" panose="02000503030000020004" pitchFamily="50" charset="0"/>
                </a:rPr>
                <a:t>b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DINPro-Regular" panose="02000503030000020004" pitchFamily="50" charset="0"/>
                </a:rPr>
                <a:t>ioinformatics.uconn.edu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9854" y="6079342"/>
              <a:ext cx="1189168" cy="42076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422731" y="697327"/>
            <a:ext cx="60140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Development of models begins at small scale.</a:t>
            </a:r>
          </a:p>
          <a:p>
            <a:endParaRPr lang="en-US" sz="2000" dirty="0"/>
          </a:p>
          <a:p>
            <a:r>
              <a:rPr lang="en-US" sz="2000" dirty="0" smtClean="0"/>
              <a:t>Working on your laptop is convenient, simple.</a:t>
            </a:r>
          </a:p>
          <a:p>
            <a:endParaRPr lang="en-US" sz="2000" dirty="0"/>
          </a:p>
          <a:p>
            <a:r>
              <a:rPr lang="en-US" sz="2000" dirty="0" smtClean="0"/>
              <a:t>Actual analysis, however is slow.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63" y="594852"/>
            <a:ext cx="2267169" cy="194864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62943" y="2502650"/>
            <a:ext cx="9802431" cy="3175000"/>
            <a:chOff x="810391" y="2310591"/>
            <a:chExt cx="9802431" cy="3175000"/>
          </a:xfrm>
        </p:grpSpPr>
        <p:sp>
          <p:nvSpPr>
            <p:cNvPr id="14" name="TextBox 13"/>
            <p:cNvSpPr txBox="1"/>
            <p:nvPr/>
          </p:nvSpPr>
          <p:spPr>
            <a:xfrm>
              <a:off x="4598780" y="2878234"/>
              <a:ext cx="60140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“Scaling up” typically means a small server or fast multi-core desktop.</a:t>
              </a:r>
            </a:p>
            <a:p>
              <a:endParaRPr lang="en-US" sz="2000" dirty="0" smtClean="0"/>
            </a:p>
            <a:p>
              <a:r>
                <a:rPr lang="en-US" sz="2000" dirty="0" smtClean="0"/>
                <a:t>Speed exists, but for very large models, not significant.</a:t>
              </a:r>
            </a:p>
            <a:p>
              <a:endParaRPr lang="en-US" sz="2000" dirty="0"/>
            </a:p>
            <a:p>
              <a:r>
                <a:rPr lang="en-US" sz="2000" dirty="0" smtClean="0"/>
                <a:t>Single machines don’t scale up forever.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0391" y="2310591"/>
              <a:ext cx="3035300" cy="317500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538462" y="18127"/>
            <a:ext cx="5390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High-performance computing (HPC)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1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8004"/>
            <a:ext cx="12192000" cy="927884"/>
          </a:xfrm>
          <a:prstGeom prst="rect">
            <a:avLst/>
          </a:prstGeom>
          <a:solidFill>
            <a:srgbClr val="13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963" y="5992774"/>
            <a:ext cx="401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Institute for Systems Genomics: </a:t>
            </a:r>
          </a:p>
          <a:p>
            <a:pPr algn="r"/>
            <a:r>
              <a:rPr lang="en-US" sz="1400" dirty="0" smtClean="0">
                <a:solidFill>
                  <a:srgbClr val="EAEAEA"/>
                </a:solidFill>
                <a:latin typeface="DINPro-Regular" panose="02000503030000020004" pitchFamily="50" charset="0"/>
              </a:rPr>
              <a:t>Computational Biology Core</a:t>
            </a:r>
            <a:endParaRPr lang="en-US" sz="1400" dirty="0">
              <a:solidFill>
                <a:srgbClr val="EAEAEA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8963" y="6422909"/>
            <a:ext cx="401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rPr>
              <a:t>ioinformatics.uconn.edu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54" y="6079342"/>
            <a:ext cx="1189168" cy="4207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788" y="1229710"/>
            <a:ext cx="4810299" cy="33672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1495" y="4907244"/>
            <a:ext cx="6911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For the larger problems/models, a different approach is required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1825821" y="1229710"/>
            <a:ext cx="2638101" cy="3367209"/>
            <a:chOff x="378368" y="465826"/>
            <a:chExt cx="3653043" cy="413109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1733" t="9434" r="71069" b="15346"/>
            <a:stretch/>
          </p:blipFill>
          <p:spPr>
            <a:xfrm>
              <a:off x="2579298" y="533357"/>
              <a:ext cx="842028" cy="195819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l="1733" t="9434" r="71069" b="15346"/>
            <a:stretch/>
          </p:blipFill>
          <p:spPr>
            <a:xfrm>
              <a:off x="1830481" y="533357"/>
              <a:ext cx="842028" cy="195819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l="1733" t="9434" r="71069" b="15346"/>
            <a:stretch/>
          </p:blipFill>
          <p:spPr>
            <a:xfrm>
              <a:off x="1127185" y="544590"/>
              <a:ext cx="842028" cy="195819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1733" t="9434" r="71069" b="15346"/>
            <a:stretch/>
          </p:blipFill>
          <p:spPr>
            <a:xfrm>
              <a:off x="378368" y="544590"/>
              <a:ext cx="842028" cy="195819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l="1733" t="9434" r="71069" b="15346"/>
            <a:stretch/>
          </p:blipFill>
          <p:spPr>
            <a:xfrm>
              <a:off x="2579298" y="2627490"/>
              <a:ext cx="842028" cy="195819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1733" t="9434" r="71069" b="15346"/>
            <a:stretch/>
          </p:blipFill>
          <p:spPr>
            <a:xfrm>
              <a:off x="1830481" y="2627490"/>
              <a:ext cx="842028" cy="195819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l="1733" t="9434" r="71069" b="15346"/>
            <a:stretch/>
          </p:blipFill>
          <p:spPr>
            <a:xfrm>
              <a:off x="1127185" y="2638723"/>
              <a:ext cx="842028" cy="195819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l="1733" t="9434" r="71069" b="15346"/>
            <a:stretch/>
          </p:blipFill>
          <p:spPr>
            <a:xfrm>
              <a:off x="378368" y="2638723"/>
              <a:ext cx="842028" cy="1958196"/>
            </a:xfrm>
            <a:prstGeom prst="rect">
              <a:avLst/>
            </a:prstGeom>
          </p:spPr>
        </p:pic>
        <p:sp>
          <p:nvSpPr>
            <p:cNvPr id="5" name="Right Brace 4"/>
            <p:cNvSpPr/>
            <p:nvPr/>
          </p:nvSpPr>
          <p:spPr>
            <a:xfrm>
              <a:off x="3640347" y="465826"/>
              <a:ext cx="391064" cy="4002657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704569" y="52549"/>
            <a:ext cx="5390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High-performance computing (HPC)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98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801769"/>
            <a:ext cx="12192000" cy="6054119"/>
            <a:chOff x="0" y="801769"/>
            <a:chExt cx="12192000" cy="6054119"/>
          </a:xfrm>
        </p:grpSpPr>
        <p:sp>
          <p:nvSpPr>
            <p:cNvPr id="7" name="Rectangle 6"/>
            <p:cNvSpPr/>
            <p:nvPr/>
          </p:nvSpPr>
          <p:spPr>
            <a:xfrm>
              <a:off x="0" y="5928004"/>
              <a:ext cx="12192000" cy="927884"/>
            </a:xfrm>
            <a:prstGeom prst="rect">
              <a:avLst/>
            </a:prstGeom>
            <a:solidFill>
              <a:srgbClr val="132B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88963" y="5992774"/>
              <a:ext cx="4010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EAEAEA"/>
                  </a:solidFill>
                  <a:latin typeface="DINPro-Regular" panose="02000503030000020004" pitchFamily="50" charset="0"/>
                </a:rPr>
                <a:t>Institute for Systems Genomics: </a:t>
              </a:r>
            </a:p>
            <a:p>
              <a:pPr algn="r"/>
              <a:r>
                <a:rPr lang="en-US" sz="1400" dirty="0" smtClean="0">
                  <a:solidFill>
                    <a:srgbClr val="EAEAEA"/>
                  </a:solidFill>
                  <a:latin typeface="DINPro-Regular" panose="02000503030000020004" pitchFamily="50" charset="0"/>
                </a:rPr>
                <a:t>Computational Biology Core</a:t>
              </a:r>
              <a:endParaRPr lang="en-US" sz="1400" dirty="0">
                <a:solidFill>
                  <a:srgbClr val="EAEAEA"/>
                </a:solidFill>
                <a:latin typeface="DINPro-Regular" panose="02000503030000020004" pitchFamily="50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88963" y="6422909"/>
              <a:ext cx="40108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DINPro-Regular" panose="02000503030000020004" pitchFamily="50" charset="0"/>
                </a:rPr>
                <a:t>b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DINPro-Regular" panose="02000503030000020004" pitchFamily="50" charset="0"/>
                </a:rPr>
                <a:t>ioinformatics.uconn.edu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DINPro-Regular" panose="02000503030000020004" pitchFamily="50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9854" y="6079342"/>
              <a:ext cx="1189168" cy="420767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1675681" y="801769"/>
              <a:ext cx="7390682" cy="4594353"/>
              <a:chOff x="1675681" y="801769"/>
              <a:chExt cx="7390682" cy="459435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5681" y="801769"/>
                <a:ext cx="7390682" cy="4594353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1675681" y="2139351"/>
                <a:ext cx="2188953" cy="1595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136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6053</TotalTime>
  <Words>740</Words>
  <Application>Microsoft Macintosh PowerPoint</Application>
  <PresentationFormat>Widescreen</PresentationFormat>
  <Paragraphs>237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Calibri</vt:lpstr>
      <vt:lpstr>Calibri Light</vt:lpstr>
      <vt:lpstr>Calibri,Helvetica,sans-serif,Helvetica,EmojiFont,Apple Color Emoji,Segoe UI Emoji,NotoColorEmoji,Segoe UI Symbol,Android Emoji,EmojiSymbols</vt:lpstr>
      <vt:lpstr>Courier</vt:lpstr>
      <vt:lpstr>DINPro-Regular</vt:lpstr>
      <vt:lpstr>Helvetica Neue</vt:lpstr>
      <vt:lpstr>Mangal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CBC: Software</vt:lpstr>
      <vt:lpstr>CBC: Tutorials</vt:lpstr>
      <vt:lpstr>PowerPoint Presentation</vt:lpstr>
      <vt:lpstr>PowerPoint Presentation</vt:lpstr>
      <vt:lpstr>PowerPoint Presentation</vt:lpstr>
      <vt:lpstr>PowerPoint Presentation</vt:lpstr>
      <vt:lpstr>CBC: Hardware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Singh, Vijender</cp:lastModifiedBy>
  <cp:revision>77</cp:revision>
  <dcterms:created xsi:type="dcterms:W3CDTF">2017-05-19T15:22:56Z</dcterms:created>
  <dcterms:modified xsi:type="dcterms:W3CDTF">2018-01-29T18:17:24Z</dcterms:modified>
</cp:coreProperties>
</file>