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3.xml" ContentType="application/vnd.openxmlformats-officedocument.themeOverride+xml"/>
  <Override PartName="/ppt/notesSlides/notesSlide39.xml" ContentType="application/vnd.openxmlformats-officedocument.presentationml.notesSl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6" r:id="rId3"/>
    <p:sldMasterId id="2147483698" r:id="rId4"/>
    <p:sldMasterId id="2147483722" r:id="rId5"/>
    <p:sldMasterId id="2147483726" r:id="rId6"/>
    <p:sldMasterId id="2147483728" r:id="rId7"/>
    <p:sldMasterId id="2147483731" r:id="rId8"/>
  </p:sldMasterIdLst>
  <p:notesMasterIdLst>
    <p:notesMasterId r:id="rId109"/>
  </p:notesMasterIdLst>
  <p:sldIdLst>
    <p:sldId id="932" r:id="rId9"/>
    <p:sldId id="941" r:id="rId10"/>
    <p:sldId id="257" r:id="rId11"/>
    <p:sldId id="890" r:id="rId12"/>
    <p:sldId id="891" r:id="rId13"/>
    <p:sldId id="258" r:id="rId14"/>
    <p:sldId id="260" r:id="rId15"/>
    <p:sldId id="261" r:id="rId16"/>
    <p:sldId id="259" r:id="rId17"/>
    <p:sldId id="262" r:id="rId18"/>
    <p:sldId id="889" r:id="rId19"/>
    <p:sldId id="893" r:id="rId20"/>
    <p:sldId id="894" r:id="rId21"/>
    <p:sldId id="895" r:id="rId22"/>
    <p:sldId id="896" r:id="rId23"/>
    <p:sldId id="897" r:id="rId24"/>
    <p:sldId id="898" r:id="rId25"/>
    <p:sldId id="899" r:id="rId26"/>
    <p:sldId id="900" r:id="rId27"/>
    <p:sldId id="892" r:id="rId28"/>
    <p:sldId id="935" r:id="rId29"/>
    <p:sldId id="939" r:id="rId30"/>
    <p:sldId id="901" r:id="rId31"/>
    <p:sldId id="902" r:id="rId32"/>
    <p:sldId id="903" r:id="rId33"/>
    <p:sldId id="904" r:id="rId34"/>
    <p:sldId id="905" r:id="rId35"/>
    <p:sldId id="906" r:id="rId36"/>
    <p:sldId id="907" r:id="rId37"/>
    <p:sldId id="908" r:id="rId38"/>
    <p:sldId id="909" r:id="rId39"/>
    <p:sldId id="910" r:id="rId40"/>
    <p:sldId id="911" r:id="rId41"/>
    <p:sldId id="912" r:id="rId42"/>
    <p:sldId id="913" r:id="rId43"/>
    <p:sldId id="940" r:id="rId44"/>
    <p:sldId id="914" r:id="rId45"/>
    <p:sldId id="915" r:id="rId46"/>
    <p:sldId id="916" r:id="rId47"/>
    <p:sldId id="917" r:id="rId48"/>
    <p:sldId id="918" r:id="rId49"/>
    <p:sldId id="919" r:id="rId50"/>
    <p:sldId id="921" r:id="rId51"/>
    <p:sldId id="922" r:id="rId52"/>
    <p:sldId id="923" r:id="rId53"/>
    <p:sldId id="924" r:id="rId54"/>
    <p:sldId id="256" r:id="rId55"/>
    <p:sldId id="934" r:id="rId56"/>
    <p:sldId id="925" r:id="rId57"/>
    <p:sldId id="926" r:id="rId58"/>
    <p:sldId id="927" r:id="rId59"/>
    <p:sldId id="933" r:id="rId60"/>
    <p:sldId id="942" r:id="rId61"/>
    <p:sldId id="680" r:id="rId62"/>
    <p:sldId id="358" r:id="rId63"/>
    <p:sldId id="429" r:id="rId64"/>
    <p:sldId id="330" r:id="rId65"/>
    <p:sldId id="331" r:id="rId66"/>
    <p:sldId id="333" r:id="rId67"/>
    <p:sldId id="386" r:id="rId68"/>
    <p:sldId id="387" r:id="rId69"/>
    <p:sldId id="404" r:id="rId70"/>
    <p:sldId id="326" r:id="rId71"/>
    <p:sldId id="936" r:id="rId72"/>
    <p:sldId id="928" r:id="rId73"/>
    <p:sldId id="929" r:id="rId74"/>
    <p:sldId id="930" r:id="rId75"/>
    <p:sldId id="931" r:id="rId76"/>
    <p:sldId id="441" r:id="rId77"/>
    <p:sldId id="442" r:id="rId78"/>
    <p:sldId id="443" r:id="rId79"/>
    <p:sldId id="444" r:id="rId80"/>
    <p:sldId id="412" r:id="rId81"/>
    <p:sldId id="686" r:id="rId82"/>
    <p:sldId id="685" r:id="rId83"/>
    <p:sldId id="687" r:id="rId84"/>
    <p:sldId id="689" r:id="rId85"/>
    <p:sldId id="690" r:id="rId86"/>
    <p:sldId id="413" r:id="rId87"/>
    <p:sldId id="414" r:id="rId88"/>
    <p:sldId id="392" r:id="rId89"/>
    <p:sldId id="325" r:id="rId90"/>
    <p:sldId id="454" r:id="rId91"/>
    <p:sldId id="466" r:id="rId92"/>
    <p:sldId id="415" r:id="rId93"/>
    <p:sldId id="421" r:id="rId94"/>
    <p:sldId id="417" r:id="rId95"/>
    <p:sldId id="323" r:id="rId96"/>
    <p:sldId id="380" r:id="rId97"/>
    <p:sldId id="381" r:id="rId98"/>
    <p:sldId id="379" r:id="rId99"/>
    <p:sldId id="389" r:id="rId100"/>
    <p:sldId id="390" r:id="rId101"/>
    <p:sldId id="391" r:id="rId102"/>
    <p:sldId id="938" r:id="rId103"/>
    <p:sldId id="937" r:id="rId104"/>
    <p:sldId id="394" r:id="rId105"/>
    <p:sldId id="395" r:id="rId106"/>
    <p:sldId id="431" r:id="rId107"/>
    <p:sldId id="432"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9"/>
    <p:restoredTop sz="94637"/>
  </p:normalViewPr>
  <p:slideViewPr>
    <p:cSldViewPr snapToGrid="0" snapToObjects="1">
      <p:cViewPr varScale="1">
        <p:scale>
          <a:sx n="186" d="100"/>
          <a:sy n="186" d="100"/>
        </p:scale>
        <p:origin x="248" y="1064"/>
      </p:cViewPr>
      <p:guideLst/>
    </p:cSldViewPr>
  </p:slideViewPr>
  <p:notesTextViewPr>
    <p:cViewPr>
      <p:scale>
        <a:sx n="1" d="1"/>
        <a:sy n="1" d="1"/>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AC3F7-E8AE-8541-A46A-AE007E16B452}" type="datetimeFigureOut">
              <a:rPr lang="en-US" smtClean="0"/>
              <a:t>4/2/18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2DA32-5D7C-F045-A4A4-24F809512B7C}" type="slidenum">
              <a:rPr lang="en-US" smtClean="0"/>
              <a:t>‹#›</a:t>
            </a:fld>
            <a:endParaRPr lang="en-US"/>
          </a:p>
        </p:txBody>
      </p:sp>
    </p:spTree>
    <p:extLst>
      <p:ext uri="{BB962C8B-B14F-4D97-AF65-F5344CB8AC3E}">
        <p14:creationId xmlns:p14="http://schemas.microsoft.com/office/powerpoint/2010/main" val="58784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4AD27C16-7052-3348-8190-02BC9C3E63B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434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B583EB0-21B3-2941-9284-52D1FCDC68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66318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Goldschmitdt,R. (1940). </a:t>
            </a:r>
            <a:r>
              <a:rPr lang="en-US" i="1">
                <a:latin typeface="Times New Roman" charset="0"/>
                <a:ea typeface="ＭＳ Ｐゴシック" charset="0"/>
                <a:cs typeface="ＭＳ Ｐゴシック" charset="0"/>
              </a:rPr>
              <a:t>The Material Basis of Evolution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Mayr, Ernst (1942). </a:t>
            </a:r>
            <a:r>
              <a:rPr lang="en-US" i="1">
                <a:latin typeface="Times New Roman" charset="0"/>
                <a:ea typeface="ＭＳ Ｐゴシック" charset="0"/>
                <a:cs typeface="ＭＳ Ｐゴシック" charset="0"/>
              </a:rPr>
              <a:t>Systematics and the origin of species, from the viewpoint of a zoologist</a:t>
            </a: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77064FF7-EB8C-0F42-B68A-C62C70024445}"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16560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3BDE6-B45D-504A-805A-CFBB3C42E346}" type="slidenum">
              <a:rPr lang="en-US" smtClean="0"/>
              <a:t>47</a:t>
            </a:fld>
            <a:endParaRPr lang="en-US"/>
          </a:p>
        </p:txBody>
      </p:sp>
    </p:spTree>
    <p:extLst>
      <p:ext uri="{BB962C8B-B14F-4D97-AF65-F5344CB8AC3E}">
        <p14:creationId xmlns:p14="http://schemas.microsoft.com/office/powerpoint/2010/main" val="230380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DFC373-4A62-D640-B284-498E7079E7B2}" type="slidenum">
              <a:rPr lang="en-US" smtClean="0"/>
              <a:t>48</a:t>
            </a:fld>
            <a:endParaRPr lang="en-US"/>
          </a:p>
        </p:txBody>
      </p:sp>
    </p:spTree>
    <p:extLst>
      <p:ext uri="{BB962C8B-B14F-4D97-AF65-F5344CB8AC3E}">
        <p14:creationId xmlns:p14="http://schemas.microsoft.com/office/powerpoint/2010/main" val="138210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C449364A-173E-FA42-A09E-E6D3E1E7C221}" type="slidenum">
              <a:rPr lang="en-US">
                <a:solidFill>
                  <a:prstClr val="black"/>
                </a:solidFill>
              </a:rPr>
              <a:pPr>
                <a:defRPr/>
              </a:pPr>
              <a:t>55</a:t>
            </a:fld>
            <a:endParaRPr lang="en-US">
              <a:solidFill>
                <a:prstClr val="black"/>
              </a:solidFill>
            </a:endParaRPr>
          </a:p>
        </p:txBody>
      </p:sp>
      <p:sp>
        <p:nvSpPr>
          <p:cNvPr id="32771" name="Rectangle 2"/>
          <p:cNvSpPr>
            <a:spLocks noGrp="1" noRot="1" noChangeAspect="1" noChangeArrowheads="1" noTextEdit="1"/>
          </p:cNvSpPr>
          <p:nvPr>
            <p:ph type="sldImg"/>
          </p:nvPr>
        </p:nvSpPr>
        <p:spPr>
          <a:xfrm>
            <a:off x="2857500" y="514350"/>
            <a:ext cx="3429000" cy="2571750"/>
          </a:xfrm>
          <a:ln/>
        </p:spPr>
      </p:sp>
      <p:sp>
        <p:nvSpPr>
          <p:cNvPr id="3277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151105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43E62D4-4C9B-3E4D-A2A1-C4E963216B30}" type="slidenum">
              <a:rPr lang="en-US">
                <a:solidFill>
                  <a:prstClr val="black"/>
                </a:solidFill>
              </a:rPr>
              <a:pPr/>
              <a:t>57</a:t>
            </a:fld>
            <a:endParaRPr lang="en-US">
              <a:solidFill>
                <a:prstClr val="black"/>
              </a:solidFill>
            </a:endParaRPr>
          </a:p>
        </p:txBody>
      </p:sp>
      <p:sp>
        <p:nvSpPr>
          <p:cNvPr id="77827" name="Rectangle 2"/>
          <p:cNvSpPr>
            <a:spLocks noGrp="1" noRot="1" noChangeAspect="1" noChangeArrowheads="1"/>
          </p:cNvSpPr>
          <p:nvPr>
            <p:ph type="sldImg"/>
          </p:nvPr>
        </p:nvSpPr>
        <p:spPr>
          <a:xfrm>
            <a:off x="382588" y="685800"/>
            <a:ext cx="6096000" cy="3429000"/>
          </a:xfrm>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lIns="90435" tIns="45218" rIns="90435" bIns="45218"/>
          <a:lstStyle/>
          <a:p>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27418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87029C6-1128-CF44-9BF9-71F1A2D6B649}" type="slidenum">
              <a:rPr lang="en-US">
                <a:solidFill>
                  <a:prstClr val="black"/>
                </a:solidFill>
              </a:rPr>
              <a:pPr/>
              <a:t>58</a:t>
            </a:fld>
            <a:endParaRPr lang="en-US">
              <a:solidFill>
                <a:prstClr val="black"/>
              </a:solidFill>
            </a:endParaRPr>
          </a:p>
        </p:txBody>
      </p:sp>
      <p:sp>
        <p:nvSpPr>
          <p:cNvPr id="79875" name="Rectangle 2"/>
          <p:cNvSpPr>
            <a:spLocks noGrp="1" noRot="1" noChangeAspect="1" noChangeArrowheads="1"/>
          </p:cNvSpPr>
          <p:nvPr>
            <p:ph type="sldImg"/>
          </p:nvPr>
        </p:nvSpPr>
        <p:spPr>
          <a:xfrm>
            <a:off x="382588" y="685800"/>
            <a:ext cx="6096000" cy="3429000"/>
          </a:xfrm>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lIns="90435" tIns="45218" rIns="90435" bIns="45218"/>
          <a:lstStyle/>
          <a:p>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682935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100">
                <a:latin typeface="Arial" charset="0"/>
                <a:ea typeface="ＭＳ Ｐゴシック" charset="0"/>
                <a:cs typeface="ＭＳ Ｐゴシック" charset="0"/>
              </a:rPr>
              <a:t>The two TyrRS enzymes can be seen as variants similar to alleles in a population.  Individual lines of descent possess one or the other of these variants, and in rare instances, they can possess both.  We propose to call these variants homeoalleles.  Like alleles, they have the same general function, but can have distinct characteristics.   As is the case for homeologs in polypoids, homeoalleles cannot be considered orthologs, even though they are homologs with the same function.  The line of descent has access to a gene pool that contains both TyrRS homeoalleles, whereas individual strains and species usually contain only one of the alleles.  Genes in the accessible gene pool have different propensity to be swapped into an individual line of decent.  Genes present in members of the same strain in the same environment likely have the highest propensity of being acquired, genes from organisms with similar regulatory promoter sequences and similar composition will be more frequently acquired than genes with less similar composition and promoters.  Genes from divergent organisms will frequently fall in the latter category, and may contain sequence motifs incompatible with the genome organization of the recipient (36).  </a:t>
            </a:r>
          </a:p>
          <a:p>
            <a:pPr eaLnBrk="1" hangingPunct="1">
              <a:spcBef>
                <a:spcPct val="0"/>
              </a:spcBef>
            </a:pPr>
            <a:endParaRPr lang="en-US" sz="1100">
              <a:latin typeface="Arial" charset="0"/>
              <a:ea typeface="ＭＳ Ｐゴシック" charset="0"/>
              <a:cs typeface="ＭＳ Ｐゴシック" charset="0"/>
            </a:endParaRPr>
          </a:p>
          <a:p>
            <a:pPr eaLnBrk="1" hangingPunct="1">
              <a:spcBef>
                <a:spcPct val="0"/>
              </a:spcBef>
            </a:pPr>
            <a:r>
              <a:rPr lang="en-US" sz="1100">
                <a:latin typeface="Arial" charset="0"/>
                <a:ea typeface="ＭＳ Ｐゴシック" charset="0"/>
                <a:cs typeface="ＭＳ Ｐゴシック" charset="0"/>
              </a:rPr>
              <a:t>The two TyrRS types are so divergent (approximately 28 % identity between the two </a:t>
            </a:r>
            <a:r>
              <a:rPr lang="en-US" sz="1100" i="1">
                <a:latin typeface="Arial" charset="0"/>
                <a:ea typeface="ＭＳ Ｐゴシック" charset="0"/>
                <a:cs typeface="ＭＳ Ｐゴシック" charset="0"/>
              </a:rPr>
              <a:t>Pseudomonas</a:t>
            </a:r>
            <a:r>
              <a:rPr lang="en-US" sz="1100">
                <a:latin typeface="Arial" charset="0"/>
                <a:ea typeface="ＭＳ Ｐゴシック" charset="0"/>
                <a:cs typeface="ＭＳ Ｐゴシック" charset="0"/>
              </a:rPr>
              <a:t> TyrRS types) that the possibility of homologous recombination between the TyrRS homeoalleles is unlikely.  Consequently, in case of TyrRS homeoalleles we expect that the unit of successful horizontal gene transfer includes at least the complete </a:t>
            </a:r>
            <a:r>
              <a:rPr lang="en-US" sz="1100" i="1">
                <a:latin typeface="Arial" charset="0"/>
                <a:ea typeface="ＭＳ Ｐゴシック" charset="0"/>
                <a:cs typeface="ＭＳ Ｐゴシック" charset="0"/>
              </a:rPr>
              <a:t>tyrRS</a:t>
            </a:r>
            <a:r>
              <a:rPr lang="en-US" sz="1100">
                <a:latin typeface="Arial" charset="0"/>
                <a:ea typeface="ＭＳ Ｐゴシック" charset="0"/>
                <a:cs typeface="ＭＳ Ｐゴシック" charset="0"/>
              </a:rPr>
              <a:t> gene.  Homeoalelles can then be brought together temporarily in a lineage following horizontal transfer, but due to largely overlapping function, only one of the alleles is likely to survive in a lineage on the long run.  The surviving allele may be selected due to an adaptive advantage under prevailing conditions. </a:t>
            </a:r>
          </a:p>
          <a:p>
            <a:pPr eaLnBrk="1" hangingPunct="1">
              <a:spcBef>
                <a:spcPct val="0"/>
              </a:spcBef>
            </a:pPr>
            <a:endParaRPr lang="en-US" sz="1100">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06" eaLnBrk="0" hangingPunct="0">
              <a:defRPr sz="2400">
                <a:solidFill>
                  <a:schemeClr val="tx1"/>
                </a:solidFill>
                <a:latin typeface="Calibri" charset="0"/>
                <a:ea typeface="ＭＳ Ｐゴシック" charset="0"/>
                <a:cs typeface="ＭＳ Ｐゴシック" charset="0"/>
              </a:defRPr>
            </a:lvl1pPr>
            <a:lvl2pPr marL="742935" indent="-285744" defTabSz="923906" eaLnBrk="0" hangingPunct="0">
              <a:defRPr sz="2400">
                <a:solidFill>
                  <a:schemeClr val="tx1"/>
                </a:solidFill>
                <a:latin typeface="Calibri" charset="0"/>
                <a:ea typeface="ＭＳ Ｐゴシック" charset="0"/>
              </a:defRPr>
            </a:lvl2pPr>
            <a:lvl3pPr marL="1142977" indent="-228596" defTabSz="923906" eaLnBrk="0" hangingPunct="0">
              <a:defRPr sz="2400">
                <a:solidFill>
                  <a:schemeClr val="tx1"/>
                </a:solidFill>
                <a:latin typeface="Calibri" charset="0"/>
                <a:ea typeface="ＭＳ Ｐゴシック" charset="0"/>
              </a:defRPr>
            </a:lvl3pPr>
            <a:lvl4pPr marL="1600168" indent="-228596" defTabSz="923906" eaLnBrk="0" hangingPunct="0">
              <a:defRPr sz="2400">
                <a:solidFill>
                  <a:schemeClr val="tx1"/>
                </a:solidFill>
                <a:latin typeface="Calibri" charset="0"/>
                <a:ea typeface="ＭＳ Ｐゴシック" charset="0"/>
              </a:defRPr>
            </a:lvl4pPr>
            <a:lvl5pPr marL="2057359" indent="-228596" defTabSz="923906" eaLnBrk="0" hangingPunct="0">
              <a:defRPr sz="2400">
                <a:solidFill>
                  <a:schemeClr val="tx1"/>
                </a:solidFill>
                <a:latin typeface="Calibri" charset="0"/>
                <a:ea typeface="ＭＳ Ｐゴシック" charset="0"/>
              </a:defRPr>
            </a:lvl5pPr>
            <a:lvl6pPr marL="2514550" indent="-228596" defTabSz="923906" eaLnBrk="0" fontAlgn="base" hangingPunct="0">
              <a:spcBef>
                <a:spcPct val="0"/>
              </a:spcBef>
              <a:spcAft>
                <a:spcPct val="0"/>
              </a:spcAft>
              <a:defRPr sz="2400">
                <a:solidFill>
                  <a:schemeClr val="tx1"/>
                </a:solidFill>
                <a:latin typeface="Calibri" charset="0"/>
                <a:ea typeface="ＭＳ Ｐゴシック" charset="0"/>
              </a:defRPr>
            </a:lvl6pPr>
            <a:lvl7pPr marL="2971741" indent="-228596" defTabSz="923906" eaLnBrk="0" fontAlgn="base" hangingPunct="0">
              <a:spcBef>
                <a:spcPct val="0"/>
              </a:spcBef>
              <a:spcAft>
                <a:spcPct val="0"/>
              </a:spcAft>
              <a:defRPr sz="2400">
                <a:solidFill>
                  <a:schemeClr val="tx1"/>
                </a:solidFill>
                <a:latin typeface="Calibri" charset="0"/>
                <a:ea typeface="ＭＳ Ｐゴシック" charset="0"/>
              </a:defRPr>
            </a:lvl7pPr>
            <a:lvl8pPr marL="3428932" indent="-228596" defTabSz="923906" eaLnBrk="0" fontAlgn="base" hangingPunct="0">
              <a:spcBef>
                <a:spcPct val="0"/>
              </a:spcBef>
              <a:spcAft>
                <a:spcPct val="0"/>
              </a:spcAft>
              <a:defRPr sz="2400">
                <a:solidFill>
                  <a:schemeClr val="tx1"/>
                </a:solidFill>
                <a:latin typeface="Calibri" charset="0"/>
                <a:ea typeface="ＭＳ Ｐゴシック" charset="0"/>
              </a:defRPr>
            </a:lvl8pPr>
            <a:lvl9pPr marL="3886122" indent="-228596" defTabSz="923906"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3A08C85-DDFF-4C40-B47D-7B84D41DF310}" type="slidenum">
              <a:rPr lang="en-US" sz="1200">
                <a:solidFill>
                  <a:srgbClr val="000000"/>
                </a:solidFill>
                <a:latin typeface="Arial" charset="0"/>
              </a:rPr>
              <a:pPr eaLnBrk="1" hangingPunct="1"/>
              <a:t>59</a:t>
            </a:fld>
            <a:endParaRPr lang="en-US" sz="1200">
              <a:solidFill>
                <a:srgbClr val="000000"/>
              </a:solidFill>
              <a:latin typeface="Arial" charset="0"/>
            </a:endParaRPr>
          </a:p>
        </p:txBody>
      </p:sp>
    </p:spTree>
    <p:extLst>
      <p:ext uri="{BB962C8B-B14F-4D97-AF65-F5344CB8AC3E}">
        <p14:creationId xmlns:p14="http://schemas.microsoft.com/office/powerpoint/2010/main" val="399445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US"/>
              <a:t>similar neighboring gene identity and order for both </a:t>
            </a:r>
            <a:r>
              <a:rPr lang="en-US" i="1"/>
              <a:t>tyrRS</a:t>
            </a:r>
            <a:r>
              <a:rPr lang="en-US"/>
              <a:t> types A and B</a:t>
            </a:r>
          </a:p>
          <a:p>
            <a:pPr eaLnBrk="1" hangingPunct="1">
              <a:spcBef>
                <a:spcPct val="0"/>
              </a:spcBef>
            </a:pPr>
            <a:endParaRPr lang="en-US"/>
          </a:p>
          <a:p>
            <a:pPr eaLnBrk="1" hangingPunct="1">
              <a:spcBef>
                <a:spcPct val="0"/>
              </a:spcBef>
            </a:pPr>
            <a:r>
              <a:rPr lang="en-US"/>
              <a:t>The similarities in </a:t>
            </a:r>
            <a:r>
              <a:rPr lang="en-US" i="1"/>
              <a:t>tyrRS</a:t>
            </a:r>
            <a:r>
              <a:rPr lang="en-US"/>
              <a:t> region but differences in </a:t>
            </a:r>
            <a:r>
              <a:rPr lang="en-US" i="1"/>
              <a:t>tyrRS</a:t>
            </a:r>
            <a:r>
              <a:rPr lang="en-US"/>
              <a:t> type imply that transfer of </a:t>
            </a:r>
            <a:r>
              <a:rPr lang="en-US" i="1"/>
              <a:t>tyrRS </a:t>
            </a:r>
            <a:r>
              <a:rPr lang="en-US"/>
              <a:t>types among these genomes followed by homologous recombination.  Although the two </a:t>
            </a:r>
            <a:r>
              <a:rPr lang="en-US" i="1"/>
              <a:t>tyrRS</a:t>
            </a:r>
            <a:r>
              <a:rPr lang="en-US"/>
              <a:t> types have low identity, homologous replacement with breakpoints in the neighboring genes may have facilitated the switching between TyrRS types.  </a:t>
            </a:r>
            <a:r>
              <a:rPr lang="en-US" i="1"/>
              <a:t>P. aeruginosa</a:t>
            </a:r>
            <a:r>
              <a:rPr lang="en-US"/>
              <a:t> also carries </a:t>
            </a:r>
            <a:r>
              <a:rPr lang="en-US" i="1"/>
              <a:t>tyrRS</a:t>
            </a:r>
            <a:r>
              <a:rPr lang="en-US"/>
              <a:t> type A, but the genomic neighborhood of this gene does not show synteny with that of the </a:t>
            </a:r>
            <a:r>
              <a:rPr lang="en-US" i="1"/>
              <a:t>tyrRS</a:t>
            </a:r>
            <a:r>
              <a:rPr lang="en-US"/>
              <a:t> type A of other closely related taxa.</a:t>
            </a:r>
          </a:p>
          <a:p>
            <a:pPr eaLnBrk="1" hangingPunct="1">
              <a:spcBef>
                <a:spcPct val="0"/>
              </a:spcBef>
            </a:pPr>
            <a:endParaRPr lang="en-US"/>
          </a:p>
          <a:p>
            <a:pPr eaLnBrk="1" hangingPunct="1">
              <a:spcBef>
                <a:spcPct val="0"/>
              </a:spcBef>
            </a:pPr>
            <a:r>
              <a:rPr lang="en-US"/>
              <a:t>The finding of similar </a:t>
            </a:r>
            <a:r>
              <a:rPr lang="en-US" i="1"/>
              <a:t>tyrRS </a:t>
            </a:r>
            <a:r>
              <a:rPr lang="en-US"/>
              <a:t>gene neighborhoods in close relatives carrying either type A or type B provides evidence for the replacement of one form of </a:t>
            </a:r>
            <a:r>
              <a:rPr lang="en-US" i="1"/>
              <a:t>tyrRS</a:t>
            </a:r>
            <a:r>
              <a:rPr lang="en-US"/>
              <a:t> with another.  Significantly, this rejects the differential loss hypothesis for these organisms.  If the last common ancestor possessed both types of enzymes, we would expect the genes coding for each type of </a:t>
            </a:r>
            <a:r>
              <a:rPr lang="en-US" i="1"/>
              <a:t>tyrRS</a:t>
            </a:r>
            <a:r>
              <a:rPr lang="en-US"/>
              <a:t> to possess dissimilar genes flanking them. </a:t>
            </a:r>
          </a:p>
          <a:p>
            <a:pPr eaLnBrk="1" hangingPunct="1">
              <a:spcBef>
                <a:spcPct val="0"/>
              </a:spcBef>
            </a:pPr>
            <a:endParaRPr lang="en-US"/>
          </a:p>
          <a:p>
            <a:pPr eaLnBrk="1" hangingPunct="1">
              <a:spcBef>
                <a:spcPct val="0"/>
              </a:spcBef>
            </a:pPr>
            <a:r>
              <a:rPr lang="en-US"/>
              <a:t>The two TyrRS types are so divergent (approximately 28 % identity between the two </a:t>
            </a:r>
            <a:r>
              <a:rPr lang="en-US" i="1"/>
              <a:t>Pseudomonas</a:t>
            </a:r>
            <a:r>
              <a:rPr lang="en-US"/>
              <a:t> TyrRS types) that the possibility of homologous recombination within the TyrRS homeoalleles is unlikely.  Consequently, in case of TyrRS homeoalleles, we expect that the unit of successful horizontal gene transfer includes at least the complete </a:t>
            </a:r>
            <a:r>
              <a:rPr lang="en-US" i="1"/>
              <a:t>tyrRS</a:t>
            </a:r>
            <a:r>
              <a:rPr lang="en-US"/>
              <a:t> gene. </a:t>
            </a:r>
          </a:p>
        </p:txBody>
      </p:sp>
      <p:sp>
        <p:nvSpPr>
          <p:cNvPr id="72708" name="Slide Number Placeholder 3"/>
          <p:cNvSpPr>
            <a:spLocks noGrp="1"/>
          </p:cNvSpPr>
          <p:nvPr>
            <p:ph type="sldNum" sz="quarter" idx="5"/>
          </p:nvPr>
        </p:nvSpPr>
        <p:spPr bwMode="auto">
          <a:noFill/>
          <a:ln>
            <a:miter lim="800000"/>
            <a:headEnd/>
            <a:tailEnd/>
          </a:ln>
        </p:spPr>
        <p:txBody>
          <a:bodyPr/>
          <a:lstStyle/>
          <a:p>
            <a:fld id="{11215066-CED3-4F8C-BCFA-2594586457E1}" type="slidenum">
              <a:rPr lang="en-US">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62214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9112D6-0D97-6A41-8B0D-F9247DE8164B}" type="slidenum">
              <a:rPr lang="en-US">
                <a:solidFill>
                  <a:prstClr val="black"/>
                </a:solidFill>
                <a:latin typeface="Calibri"/>
              </a:rPr>
              <a:pPr>
                <a:defRPr/>
              </a:pPr>
              <a:t>63</a:t>
            </a:fld>
            <a:endParaRPr lang="en-US">
              <a:solidFill>
                <a:prstClr val="black"/>
              </a:solidFill>
              <a:latin typeface="Calibri"/>
            </a:endParaRPr>
          </a:p>
        </p:txBody>
      </p:sp>
      <p:sp>
        <p:nvSpPr>
          <p:cNvPr id="40963" name="Rectangle 2"/>
          <p:cNvSpPr>
            <a:spLocks noGrp="1" noRot="1" noChangeAspect="1" noChangeArrowheads="1"/>
          </p:cNvSpPr>
          <p:nvPr>
            <p:ph type="sldImg"/>
          </p:nvPr>
        </p:nvSpPr>
        <p:spPr>
          <a:xfrm>
            <a:off x="1144588" y="685800"/>
            <a:ext cx="4572000" cy="3429000"/>
          </a:xfrm>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lIns="90435" tIns="45218" rIns="90435" bIns="45218"/>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9218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74EE8DA-81B8-3443-9913-6A5A87434D2E}"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03834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2A820-25A1-CB49-B203-AF2A711E8DF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bwMode="auto">
          <a:xfrm>
            <a:off x="914635" y="4343137"/>
            <a:ext cx="5028732" cy="4115326"/>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92446" tIns="46223" rIns="92446" bIns="46223"/>
          <a:lstStyle/>
          <a:p>
            <a:endParaRPr lang="en-US"/>
          </a:p>
        </p:txBody>
      </p:sp>
    </p:spTree>
    <p:extLst>
      <p:ext uri="{BB962C8B-B14F-4D97-AF65-F5344CB8AC3E}">
        <p14:creationId xmlns:p14="http://schemas.microsoft.com/office/powerpoint/2010/main" val="480543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BBD8FC9A-F53D-FA49-B851-6E5E53A31B44}"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27549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B769FD5E-86BE-B347-8618-D1332E2118A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6964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1053877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DC1BA076-8B84-D54A-82EC-AE43D4FF0262}" type="slidenum">
              <a:rPr lang="en-US" sz="1200">
                <a:solidFill>
                  <a:prstClr val="black"/>
                </a:solidFill>
              </a:rPr>
              <a:pPr eaLnBrk="1" hangingPunct="1"/>
              <a:t>73</a:t>
            </a:fld>
            <a:endParaRPr lang="en-US" sz="1200">
              <a:solidFill>
                <a:prstClr val="black"/>
              </a:solidFill>
            </a:endParaRPr>
          </a:p>
        </p:txBody>
      </p:sp>
      <p:sp>
        <p:nvSpPr>
          <p:cNvPr id="332802" name="Rectangle 2"/>
          <p:cNvSpPr>
            <a:spLocks noGrp="1" noRot="1" noChangeAspect="1" noChangeArrowheads="1"/>
          </p:cNvSpPr>
          <p:nvPr>
            <p:ph type="sldImg"/>
          </p:nvPr>
        </p:nvSpPr>
        <p:spPr>
          <a:xfrm>
            <a:off x="2286000" y="514350"/>
            <a:ext cx="4572000" cy="2571750"/>
          </a:xfrm>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31510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37931725" indent="-37474525">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marL="457200" fontAlgn="base">
              <a:spcBef>
                <a:spcPct val="0"/>
              </a:spcBef>
              <a:spcAft>
                <a:spcPct val="0"/>
              </a:spcAft>
              <a:defRPr>
                <a:solidFill>
                  <a:schemeClr val="tx1"/>
                </a:solidFill>
                <a:latin typeface="Arial" charset="0"/>
                <a:ea typeface="ＭＳ Ｐゴシック" charset="-128"/>
              </a:defRPr>
            </a:lvl6pPr>
            <a:lvl7pPr marL="914400" fontAlgn="base">
              <a:spcBef>
                <a:spcPct val="0"/>
              </a:spcBef>
              <a:spcAft>
                <a:spcPct val="0"/>
              </a:spcAft>
              <a:defRPr>
                <a:solidFill>
                  <a:schemeClr val="tx1"/>
                </a:solidFill>
                <a:latin typeface="Arial" charset="0"/>
                <a:ea typeface="ＭＳ Ｐゴシック" charset="-128"/>
              </a:defRPr>
            </a:lvl7pPr>
            <a:lvl8pPr marL="1371600" fontAlgn="base">
              <a:spcBef>
                <a:spcPct val="0"/>
              </a:spcBef>
              <a:spcAft>
                <a:spcPct val="0"/>
              </a:spcAft>
              <a:defRPr>
                <a:solidFill>
                  <a:schemeClr val="tx1"/>
                </a:solidFill>
                <a:latin typeface="Arial" charset="0"/>
                <a:ea typeface="ＭＳ Ｐゴシック" charset="-128"/>
              </a:defRPr>
            </a:lvl8pPr>
            <a:lvl9pPr marL="1828800" fontAlgn="base">
              <a:spcBef>
                <a:spcPct val="0"/>
              </a:spcBef>
              <a:spcAft>
                <a:spcPct val="0"/>
              </a:spcAft>
              <a:defRPr>
                <a:solidFill>
                  <a:schemeClr val="tx1"/>
                </a:solidFill>
                <a:latin typeface="Arial" charset="0"/>
                <a:ea typeface="ＭＳ Ｐゴシック"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DA815C57-2B42-ED4D-AC17-B3C76580E1A5}"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74</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
        <p:nvSpPr>
          <p:cNvPr id="15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x-none" altLang="x-none">
              <a:latin typeface="Arial" charset="0"/>
            </a:endParaRPr>
          </a:p>
        </p:txBody>
      </p:sp>
    </p:spTree>
    <p:extLst>
      <p:ext uri="{BB962C8B-B14F-4D97-AF65-F5344CB8AC3E}">
        <p14:creationId xmlns:p14="http://schemas.microsoft.com/office/powerpoint/2010/main" val="2560645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37931725" indent="-37474525">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marL="457200" fontAlgn="base">
              <a:spcBef>
                <a:spcPct val="0"/>
              </a:spcBef>
              <a:spcAft>
                <a:spcPct val="0"/>
              </a:spcAft>
              <a:defRPr>
                <a:solidFill>
                  <a:schemeClr val="tx1"/>
                </a:solidFill>
                <a:latin typeface="Arial" charset="0"/>
                <a:ea typeface="ＭＳ Ｐゴシック" charset="-128"/>
              </a:defRPr>
            </a:lvl6pPr>
            <a:lvl7pPr marL="914400" fontAlgn="base">
              <a:spcBef>
                <a:spcPct val="0"/>
              </a:spcBef>
              <a:spcAft>
                <a:spcPct val="0"/>
              </a:spcAft>
              <a:defRPr>
                <a:solidFill>
                  <a:schemeClr val="tx1"/>
                </a:solidFill>
                <a:latin typeface="Arial" charset="0"/>
                <a:ea typeface="ＭＳ Ｐゴシック" charset="-128"/>
              </a:defRPr>
            </a:lvl7pPr>
            <a:lvl8pPr marL="1371600" fontAlgn="base">
              <a:spcBef>
                <a:spcPct val="0"/>
              </a:spcBef>
              <a:spcAft>
                <a:spcPct val="0"/>
              </a:spcAft>
              <a:defRPr>
                <a:solidFill>
                  <a:schemeClr val="tx1"/>
                </a:solidFill>
                <a:latin typeface="Arial" charset="0"/>
                <a:ea typeface="ＭＳ Ｐゴシック" charset="-128"/>
              </a:defRPr>
            </a:lvl8pPr>
            <a:lvl9pPr marL="1828800" fontAlgn="base">
              <a:spcBef>
                <a:spcPct val="0"/>
              </a:spcBef>
              <a:spcAft>
                <a:spcPct val="0"/>
              </a:spcAft>
              <a:defRPr>
                <a:solidFill>
                  <a:schemeClr val="tx1"/>
                </a:solidFill>
                <a:latin typeface="Arial" charset="0"/>
                <a:ea typeface="ＭＳ Ｐゴシック"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4A498E6-B190-064A-852D-AF4532468157}" type="slidenum">
              <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75</a:t>
            </a:fld>
            <a:endParaRPr kumimoji="0" lang="en-US"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
        <p:nvSpPr>
          <p:cNvPr id="1741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x-none" altLang="x-none">
              <a:latin typeface="Arial" charset="0"/>
            </a:endParaRPr>
          </a:p>
        </p:txBody>
      </p:sp>
    </p:spTree>
    <p:extLst>
      <p:ext uri="{BB962C8B-B14F-4D97-AF65-F5344CB8AC3E}">
        <p14:creationId xmlns:p14="http://schemas.microsoft.com/office/powerpoint/2010/main" val="4026064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B583EB0-21B3-2941-9284-52D1FCDC68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55026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F982F4EC-15AB-8042-A4C9-BCBE4D5D2892}" type="slidenum">
              <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128"/>
              <a:cs typeface="+mn-cs"/>
            </a:endParaRPr>
          </a:p>
        </p:txBody>
      </p:sp>
      <p:sp>
        <p:nvSpPr>
          <p:cNvPr id="92163" name="Rectangle 2"/>
          <p:cNvSpPr>
            <a:spLocks noGrp="1" noRot="1" noChangeAspect="1" noChangeArrowheads="1" noTextEdit="1"/>
          </p:cNvSpPr>
          <p:nvPr>
            <p:ph type="sldImg"/>
          </p:nvPr>
        </p:nvSpPr>
        <p:spPr>
          <a:xfrm>
            <a:off x="2354263" y="515938"/>
            <a:ext cx="4587875" cy="2581275"/>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505428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79</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907844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DE12164-98C9-B14E-AFCC-44EE22F81812}" type="slidenum">
              <a:rPr kumimoji="0" lang="de-DE"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58709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80</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546288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81</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991904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pitchFamily="-128" charset="-128"/>
                <a:cs typeface="ＭＳ Ｐゴシック" pitchFamily="-128" charset="-128"/>
              </a:rPr>
              <a:t>ML tree showing the common and rare types of </a:t>
            </a:r>
            <a:r>
              <a:rPr lang="en-US" sz="1200" b="0" i="0" kern="1200" dirty="0" err="1">
                <a:solidFill>
                  <a:schemeClr val="tx1"/>
                </a:solidFill>
                <a:effectLst/>
                <a:latin typeface="+mn-lt"/>
                <a:ea typeface="ＭＳ Ｐゴシック" pitchFamily="-128" charset="-128"/>
                <a:cs typeface="ＭＳ Ｐゴシック" pitchFamily="-128" charset="-128"/>
              </a:rPr>
              <a:t>SerRS</a:t>
            </a:r>
            <a:r>
              <a:rPr lang="en-US" sz="1200" b="0" i="0" kern="1200" dirty="0">
                <a:solidFill>
                  <a:schemeClr val="tx1"/>
                </a:solidFill>
                <a:effectLst/>
                <a:latin typeface="+mn-lt"/>
                <a:ea typeface="ＭＳ Ｐゴシック" pitchFamily="-128" charset="-128"/>
                <a:cs typeface="ＭＳ Ｐゴシック" pitchFamily="-128" charset="-128"/>
              </a:rPr>
              <a:t> and </a:t>
            </a:r>
            <a:r>
              <a:rPr lang="en-US" sz="1200" b="0" i="0" kern="1200" dirty="0" err="1">
                <a:solidFill>
                  <a:schemeClr val="tx1"/>
                </a:solidFill>
                <a:effectLst/>
                <a:latin typeface="+mn-lt"/>
                <a:ea typeface="ＭＳ Ｐゴシック" pitchFamily="-128" charset="-128"/>
                <a:cs typeface="ＭＳ Ｐゴシック" pitchFamily="-128" charset="-128"/>
              </a:rPr>
              <a:t>ThrRS</a:t>
            </a:r>
            <a:r>
              <a:rPr lang="en-US" sz="1200" b="0" i="0" kern="1200" dirty="0">
                <a:solidFill>
                  <a:schemeClr val="tx1"/>
                </a:solidFill>
                <a:effectLst/>
                <a:latin typeface="+mn-lt"/>
                <a:ea typeface="ＭＳ Ｐゴシック" pitchFamily="-128" charset="-128"/>
                <a:cs typeface="ＭＳ Ｐゴシック" pitchFamily="-128" charset="-128"/>
              </a:rPr>
              <a:t>. Branch colors depict </a:t>
            </a:r>
            <a:r>
              <a:rPr lang="en-US" sz="1200" b="0" i="0" kern="1200" dirty="0" err="1">
                <a:solidFill>
                  <a:schemeClr val="tx1"/>
                </a:solidFill>
                <a:effectLst/>
                <a:latin typeface="+mn-lt"/>
                <a:ea typeface="ＭＳ Ｐゴシック" pitchFamily="-128" charset="-128"/>
                <a:cs typeface="ＭＳ Ｐゴシック" pitchFamily="-128" charset="-128"/>
              </a:rPr>
              <a:t>Euryarchaeota</a:t>
            </a:r>
            <a:r>
              <a:rPr lang="en-US" sz="1200" b="0" i="0" kern="1200" dirty="0">
                <a:solidFill>
                  <a:schemeClr val="tx1"/>
                </a:solidFill>
                <a:effectLst/>
                <a:latin typeface="+mn-lt"/>
                <a:ea typeface="ＭＳ Ｐゴシック" pitchFamily="-128" charset="-128"/>
                <a:cs typeface="ＭＳ Ｐゴシック" pitchFamily="-128" charset="-128"/>
              </a:rPr>
              <a:t> (red), TACK groups (</a:t>
            </a:r>
            <a:r>
              <a:rPr lang="en-US" sz="1200" b="0" i="0" kern="1200" dirty="0" err="1">
                <a:solidFill>
                  <a:schemeClr val="tx1"/>
                </a:solidFill>
                <a:effectLst/>
                <a:latin typeface="+mn-lt"/>
                <a:ea typeface="ＭＳ Ｐゴシック" pitchFamily="-128" charset="-128"/>
                <a:cs typeface="ＭＳ Ｐゴシック" pitchFamily="-128" charset="-128"/>
              </a:rPr>
              <a:t>Thaumarchaeota</a:t>
            </a:r>
            <a:r>
              <a:rPr lang="en-US" sz="1200" b="0" i="0" kern="1200" dirty="0">
                <a:solidFill>
                  <a:schemeClr val="tx1"/>
                </a:solidFill>
                <a:effectLst/>
                <a:latin typeface="+mn-lt"/>
                <a:ea typeface="ＭＳ Ｐゴシック" pitchFamily="-128" charset="-128"/>
                <a:cs typeface="ＭＳ Ｐゴシック" pitchFamily="-128" charset="-128"/>
              </a:rPr>
              <a:t>, </a:t>
            </a:r>
            <a:r>
              <a:rPr lang="en-US" sz="1200" b="0" i="0" kern="1200" dirty="0" err="1">
                <a:solidFill>
                  <a:schemeClr val="tx1"/>
                </a:solidFill>
                <a:effectLst/>
                <a:latin typeface="+mn-lt"/>
                <a:ea typeface="ＭＳ Ｐゴシック" pitchFamily="-128" charset="-128"/>
                <a:cs typeface="ＭＳ Ｐゴシック" pitchFamily="-128" charset="-128"/>
              </a:rPr>
              <a:t>Crenarchaeota</a:t>
            </a:r>
            <a:r>
              <a:rPr lang="en-US" sz="1200" b="0" i="0" kern="1200" dirty="0">
                <a:solidFill>
                  <a:schemeClr val="tx1"/>
                </a:solidFill>
                <a:effectLst/>
                <a:latin typeface="+mn-lt"/>
                <a:ea typeface="ＭＳ Ｐゴシック" pitchFamily="-128" charset="-128"/>
                <a:cs typeface="ＭＳ Ｐゴシック" pitchFamily="-128" charset="-128"/>
              </a:rPr>
              <a:t>, </a:t>
            </a:r>
            <a:r>
              <a:rPr lang="en-US" sz="1200" b="0" i="0" kern="1200" dirty="0" err="1">
                <a:solidFill>
                  <a:schemeClr val="tx1"/>
                </a:solidFill>
                <a:effectLst/>
                <a:latin typeface="+mn-lt"/>
                <a:ea typeface="ＭＳ Ｐゴシック" pitchFamily="-128" charset="-128"/>
                <a:cs typeface="ＭＳ Ｐゴシック" pitchFamily="-128" charset="-128"/>
              </a:rPr>
              <a:t>Korarchaeota</a:t>
            </a:r>
            <a:r>
              <a:rPr lang="en-US" sz="1200" b="0" i="0" kern="1200" dirty="0">
                <a:solidFill>
                  <a:schemeClr val="tx1"/>
                </a:solidFill>
                <a:effectLst/>
                <a:latin typeface="+mn-lt"/>
                <a:ea typeface="ＭＳ Ｐゴシック" pitchFamily="-128" charset="-128"/>
                <a:cs typeface="ＭＳ Ｐゴシック" pitchFamily="-128" charset="-128"/>
              </a:rPr>
              <a:t>) (orange), Bacteria (blue) and </a:t>
            </a:r>
            <a:r>
              <a:rPr lang="en-US" sz="1200" b="0" i="0" kern="1200" dirty="0" err="1">
                <a:solidFill>
                  <a:schemeClr val="tx1"/>
                </a:solidFill>
                <a:effectLst/>
                <a:latin typeface="+mn-lt"/>
                <a:ea typeface="ＭＳ Ｐゴシック" pitchFamily="-128" charset="-128"/>
                <a:cs typeface="ＭＳ Ｐゴシック" pitchFamily="-128" charset="-128"/>
              </a:rPr>
              <a:t>Eukarya</a:t>
            </a:r>
            <a:r>
              <a:rPr lang="en-US" sz="1200" b="0" i="0" kern="1200" dirty="0">
                <a:solidFill>
                  <a:schemeClr val="tx1"/>
                </a:solidFill>
                <a:effectLst/>
                <a:latin typeface="+mn-lt"/>
                <a:ea typeface="ＭＳ Ｐゴシック" pitchFamily="-128" charset="-128"/>
                <a:cs typeface="ＭＳ Ｐゴシック" pitchFamily="-128" charset="-128"/>
              </a:rPr>
              <a:t> (green). More narrow taxonomic designations are bracketed and labeled. Ancestral nodes of rare and common </a:t>
            </a:r>
            <a:r>
              <a:rPr lang="en-US" sz="1200" b="0" i="0" kern="1200" dirty="0" err="1">
                <a:solidFill>
                  <a:schemeClr val="tx1"/>
                </a:solidFill>
                <a:effectLst/>
                <a:latin typeface="+mn-lt"/>
                <a:ea typeface="ＭＳ Ｐゴシック" pitchFamily="-128" charset="-128"/>
                <a:cs typeface="ＭＳ Ｐゴシック" pitchFamily="-128" charset="-128"/>
              </a:rPr>
              <a:t>aaRS</a:t>
            </a:r>
            <a:r>
              <a:rPr lang="en-US" sz="1200" b="0" i="0" kern="1200" dirty="0">
                <a:solidFill>
                  <a:schemeClr val="tx1"/>
                </a:solidFill>
                <a:effectLst/>
                <a:latin typeface="+mn-lt"/>
                <a:ea typeface="ＭＳ Ｐゴシック" pitchFamily="-128" charset="-128"/>
                <a:cs typeface="ＭＳ Ｐゴシック" pitchFamily="-128" charset="-128"/>
              </a:rPr>
              <a:t> types within the tree are labeled </a:t>
            </a:r>
            <a:r>
              <a:rPr lang="en-US" sz="1200" b="1" i="0" kern="1200" dirty="0">
                <a:solidFill>
                  <a:schemeClr val="tx1"/>
                </a:solidFill>
                <a:effectLst/>
                <a:latin typeface="+mn-lt"/>
                <a:ea typeface="ＭＳ Ｐゴシック" pitchFamily="-128" charset="-128"/>
                <a:cs typeface="ＭＳ Ｐゴシック" pitchFamily="-128" charset="-128"/>
              </a:rPr>
              <a:t>(A-D)</a:t>
            </a:r>
            <a:r>
              <a:rPr lang="en-US" sz="1200" b="0" i="0" kern="1200" dirty="0">
                <a:solidFill>
                  <a:schemeClr val="tx1"/>
                </a:solidFill>
                <a:effectLst/>
                <a:latin typeface="+mn-lt"/>
                <a:ea typeface="ＭＳ Ｐゴシック" pitchFamily="-128" charset="-128"/>
                <a:cs typeface="ＭＳ Ｐゴシック" pitchFamily="-128" charset="-128"/>
              </a:rPr>
              <a:t>. Dotted lines represent branches with &lt;50% BS support; major clades with &gt;80% BS support are labeled with respective BS support values. Italic numbers represent posterior probability (PP) support values from tree reconstruction in PB. Significant conflict between the ML and PB trees is shown by an alternative diagonal branching. The full alignment used for the ML tree contains 201 taxa, an alignment length of 1322 amino acids and was reciprocally rooted using each </a:t>
            </a:r>
            <a:r>
              <a:rPr lang="en-US" sz="1200" b="0" i="0" kern="1200" dirty="0" err="1">
                <a:solidFill>
                  <a:schemeClr val="tx1"/>
                </a:solidFill>
                <a:effectLst/>
                <a:latin typeface="+mn-lt"/>
                <a:ea typeface="ＭＳ Ｐゴシック" pitchFamily="-128" charset="-128"/>
                <a:cs typeface="ＭＳ Ｐゴシック" pitchFamily="-128" charset="-128"/>
              </a:rPr>
              <a:t>aaRS</a:t>
            </a:r>
            <a:r>
              <a:rPr lang="en-US" sz="1200" b="0" i="0" kern="1200" dirty="0">
                <a:solidFill>
                  <a:schemeClr val="tx1"/>
                </a:solidFill>
                <a:effectLst/>
                <a:latin typeface="+mn-lt"/>
                <a:ea typeface="ＭＳ Ｐゴシック" pitchFamily="-128" charset="-128"/>
                <a:cs typeface="ＭＳ Ｐゴシック" pitchFamily="-128" charset="-128"/>
              </a:rPr>
              <a:t> family </a:t>
            </a:r>
            <a:r>
              <a:rPr lang="en-US" sz="1200" b="0" i="0" kern="1200" dirty="0" err="1">
                <a:solidFill>
                  <a:schemeClr val="tx1"/>
                </a:solidFill>
                <a:effectLst/>
                <a:latin typeface="+mn-lt"/>
                <a:ea typeface="ＭＳ Ｐゴシック" pitchFamily="-128" charset="-128"/>
                <a:cs typeface="ＭＳ Ｐゴシック" pitchFamily="-128" charset="-128"/>
              </a:rPr>
              <a:t>paralog</a:t>
            </a:r>
            <a:r>
              <a:rPr lang="en-US" sz="1200" b="0" i="0" kern="1200" dirty="0">
                <a:solidFill>
                  <a:schemeClr val="tx1"/>
                </a:solidFill>
                <a:effectLst/>
                <a:latin typeface="+mn-lt"/>
                <a:ea typeface="ＭＳ Ｐゴシック" pitchFamily="-128" charset="-128"/>
                <a:cs typeface="ＭＳ Ｐゴシック" pitchFamily="-128" charset="-128"/>
              </a:rPr>
              <a:t>. For the PB reconstruction, a decomposed alignment was used, concatenating global and </a:t>
            </a:r>
            <a:r>
              <a:rPr lang="en-US" sz="1200" b="0" i="0" kern="1200" dirty="0" err="1">
                <a:solidFill>
                  <a:schemeClr val="tx1"/>
                </a:solidFill>
                <a:effectLst/>
                <a:latin typeface="+mn-lt"/>
                <a:ea typeface="ＭＳ Ｐゴシック" pitchFamily="-128" charset="-128"/>
                <a:cs typeface="ＭＳ Ｐゴシック" pitchFamily="-128" charset="-128"/>
              </a:rPr>
              <a:t>aaRS</a:t>
            </a:r>
            <a:r>
              <a:rPr lang="en-US" sz="1200" b="0" i="0" kern="1200" dirty="0">
                <a:solidFill>
                  <a:schemeClr val="tx1"/>
                </a:solidFill>
                <a:effectLst/>
                <a:latin typeface="+mn-lt"/>
                <a:ea typeface="ＭＳ Ｐゴシック" pitchFamily="-128" charset="-128"/>
                <a:cs typeface="ＭＳ Ｐゴシック" pitchFamily="-128" charset="-128"/>
              </a:rPr>
              <a:t> family-specific well-aligned sites as identified by GUIDANCE for a total alignment length of 453 amino acids (see methods). Branch lengths depict substitutions/site. (*)PP support value in the alternative PB topology.</a:t>
            </a:r>
          </a:p>
          <a:p>
            <a:br>
              <a:rPr lang="en-US" dirty="0"/>
            </a:br>
            <a:endParaRPr lang="en-US" dirty="0"/>
          </a:p>
        </p:txBody>
      </p:sp>
      <p:sp>
        <p:nvSpPr>
          <p:cNvPr id="4" name="Slide Number Placeholder 3"/>
          <p:cNvSpPr>
            <a:spLocks noGrp="1"/>
          </p:cNvSpPr>
          <p:nvPr>
            <p:ph type="sldNum" sz="quarter" idx="10"/>
          </p:nvPr>
        </p:nvSpPr>
        <p:spPr/>
        <p:txBody>
          <a:bodyPr/>
          <a:lstStyle/>
          <a:p>
            <a:fld id="{B4B5E3BC-C256-4D4B-86BA-2630D8C0A5D8}" type="slidenum">
              <a:rPr lang="en-US" smtClean="0"/>
              <a:pPr/>
              <a:t>84</a:t>
            </a:fld>
            <a:endParaRPr lang="en-US"/>
          </a:p>
        </p:txBody>
      </p:sp>
    </p:spTree>
    <p:extLst>
      <p:ext uri="{BB962C8B-B14F-4D97-AF65-F5344CB8AC3E}">
        <p14:creationId xmlns:p14="http://schemas.microsoft.com/office/powerpoint/2010/main" val="365047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B667199-6A17-9648-AFA4-DE1BDC1BF83A}" type="slidenum">
              <a:rPr lang="en-US" sz="1200">
                <a:solidFill>
                  <a:prstClr val="black"/>
                </a:solidFill>
              </a:rPr>
              <a:pPr eaLnBrk="1" hangingPunct="1"/>
              <a:t>85</a:t>
            </a:fld>
            <a:endParaRPr lang="en-US" sz="1200">
              <a:solidFill>
                <a:prstClr val="black"/>
              </a:solidFill>
            </a:endParaRPr>
          </a:p>
        </p:txBody>
      </p:sp>
      <p:sp>
        <p:nvSpPr>
          <p:cNvPr id="24578"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457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3206476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74809-FEB3-B144-9FFB-2588C2EB62A8}" type="slidenum">
              <a:rPr lang="en-US">
                <a:solidFill>
                  <a:prstClr val="black"/>
                </a:solidFill>
              </a:rPr>
              <a:pPr/>
              <a:t>86</a:t>
            </a:fld>
            <a:endParaRPr lang="en-US">
              <a:solidFill>
                <a:prstClr val="black"/>
              </a:solidFill>
            </a:endParaRPr>
          </a:p>
        </p:txBody>
      </p:sp>
      <p:sp>
        <p:nvSpPr>
          <p:cNvPr id="180226" name="Rectangle 2"/>
          <p:cNvSpPr>
            <a:spLocks noGrp="1" noRot="1" noChangeAspect="1" noChangeArrowheads="1" noTextEdit="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413447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0EDD197-E343-BA4D-BFA1-F2A163D68669}" type="slidenum">
              <a:rPr lang="en-US" sz="1200">
                <a:solidFill>
                  <a:prstClr val="black"/>
                </a:solidFill>
              </a:rPr>
              <a:pPr eaLnBrk="1" hangingPunct="1"/>
              <a:t>87</a:t>
            </a:fld>
            <a:endParaRPr lang="en-US" sz="1200">
              <a:solidFill>
                <a:prstClr val="black"/>
              </a:solidFill>
            </a:endParaRPr>
          </a:p>
        </p:txBody>
      </p:sp>
      <p:sp>
        <p:nvSpPr>
          <p:cNvPr id="28674"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054035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22FE054-8D32-CA4B-B2E9-DBDF8F4568B0}" type="slidenum">
              <a:rPr lang="en-US">
                <a:solidFill>
                  <a:prstClr val="black"/>
                </a:solidFill>
              </a:rPr>
              <a:pPr/>
              <a:t>89</a:t>
            </a:fld>
            <a:endParaRPr lang="en-US">
              <a:solidFill>
                <a:prstClr val="black"/>
              </a:solidFill>
            </a:endParaRPr>
          </a:p>
        </p:txBody>
      </p:sp>
      <p:sp>
        <p:nvSpPr>
          <p:cNvPr id="96259" name="Rectangle 2"/>
          <p:cNvSpPr>
            <a:spLocks noGrp="1" noRot="1" noChangeAspect="1" noChangeArrowheads="1" noTextEdit="1"/>
          </p:cNvSpPr>
          <p:nvPr>
            <p:ph type="sldImg"/>
          </p:nvPr>
        </p:nvSpPr>
        <p:spPr>
          <a:xfrm>
            <a:off x="2286000" y="514350"/>
            <a:ext cx="4572000" cy="2571750"/>
          </a:xfrm>
          <a:ln/>
        </p:spPr>
      </p:sp>
      <p:sp>
        <p:nvSpPr>
          <p:cNvPr id="96260" name="Rectangle 3"/>
          <p:cNvSpPr>
            <a:spLocks noGrp="1" noChangeArrowheads="1"/>
          </p:cNvSpPr>
          <p:nvPr>
            <p:ph type="body" idx="1"/>
          </p:nvPr>
        </p:nvSpPr>
        <p:spPr>
          <a:noFill/>
          <a:ln/>
        </p:spPr>
        <p:txBody>
          <a:bodyPr/>
          <a:lstStyle/>
          <a:p>
            <a:pPr eaLnBrk="1" hangingPunct="1"/>
            <a:endParaRPr lang="en-US" dirty="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494831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F4ADBE07-A21E-EE43-B093-9E1AB1CCE970}" type="slidenum">
              <a:rPr lang="en-US">
                <a:solidFill>
                  <a:prstClr val="black"/>
                </a:solidFill>
              </a:rPr>
              <a:pPr/>
              <a:t>90</a:t>
            </a:fld>
            <a:endParaRPr lang="en-US">
              <a:solidFill>
                <a:prstClr val="black"/>
              </a:solidFill>
            </a:endParaRPr>
          </a:p>
        </p:txBody>
      </p:sp>
      <p:sp>
        <p:nvSpPr>
          <p:cNvPr id="98307" name="Rectangle 2"/>
          <p:cNvSpPr>
            <a:spLocks noGrp="1" noRot="1" noChangeAspect="1" noChangeArrowheads="1" noTextEdit="1"/>
          </p:cNvSpPr>
          <p:nvPr>
            <p:ph type="sldImg"/>
          </p:nvPr>
        </p:nvSpPr>
        <p:spPr>
          <a:xfrm>
            <a:off x="2286000" y="514350"/>
            <a:ext cx="4572000" cy="2571750"/>
          </a:xfrm>
          <a:ln/>
        </p:spPr>
      </p:sp>
      <p:sp>
        <p:nvSpPr>
          <p:cNvPr id="98308"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4366315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9296B7B2-792D-FE40-972E-1484FFEE9E05}" type="slidenum">
              <a:rPr lang="en-US">
                <a:solidFill>
                  <a:prstClr val="black"/>
                </a:solidFill>
              </a:rPr>
              <a:pPr/>
              <a:t>92</a:t>
            </a:fld>
            <a:endParaRPr lang="en-US">
              <a:solidFill>
                <a:prstClr val="black"/>
              </a:solidFill>
            </a:endParaRPr>
          </a:p>
        </p:txBody>
      </p:sp>
      <p:sp>
        <p:nvSpPr>
          <p:cNvPr id="144387" name="Rectangle 2"/>
          <p:cNvSpPr>
            <a:spLocks noGrp="1" noRot="1" noChangeAspect="1" noChangeArrowheads="1" noTextEdit="1"/>
          </p:cNvSpPr>
          <p:nvPr>
            <p:ph type="sldImg"/>
          </p:nvPr>
        </p:nvSpPr>
        <p:spPr>
          <a:xfrm>
            <a:off x="2286000" y="514350"/>
            <a:ext cx="4572000" cy="2571750"/>
          </a:xfrm>
          <a:ln/>
        </p:spPr>
      </p:sp>
      <p:sp>
        <p:nvSpPr>
          <p:cNvPr id="144388" name="Rectangle 3"/>
          <p:cNvSpPr>
            <a:spLocks noGrp="1" noChangeArrowheads="1"/>
          </p:cNvSpPr>
          <p:nvPr>
            <p:ph type="body" idx="1"/>
          </p:nvPr>
        </p:nvSpPr>
        <p:spPr>
          <a:noFill/>
          <a:ln/>
        </p:spPr>
        <p:txBody>
          <a:bodyPr/>
          <a:lstStyle/>
          <a:p>
            <a:pPr eaLnBrk="1" hangingPunct="1"/>
            <a:endParaRPr lang="en-US" dirty="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482145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35" indent="-285744" eaLnBrk="0" hangingPunct="0">
              <a:defRPr sz="2400">
                <a:solidFill>
                  <a:schemeClr val="tx1"/>
                </a:solidFill>
                <a:latin typeface="Calibri" charset="0"/>
                <a:ea typeface="ＭＳ Ｐゴシック" charset="0"/>
              </a:defRPr>
            </a:lvl2pPr>
            <a:lvl3pPr marL="1142977" indent="-228596" eaLnBrk="0" hangingPunct="0">
              <a:defRPr sz="2400">
                <a:solidFill>
                  <a:schemeClr val="tx1"/>
                </a:solidFill>
                <a:latin typeface="Calibri" charset="0"/>
                <a:ea typeface="ＭＳ Ｐゴシック" charset="0"/>
              </a:defRPr>
            </a:lvl3pPr>
            <a:lvl4pPr marL="1600168" indent="-228596" eaLnBrk="0" hangingPunct="0">
              <a:defRPr sz="2400">
                <a:solidFill>
                  <a:schemeClr val="tx1"/>
                </a:solidFill>
                <a:latin typeface="Calibri" charset="0"/>
                <a:ea typeface="ＭＳ Ｐゴシック" charset="0"/>
              </a:defRPr>
            </a:lvl4pPr>
            <a:lvl5pPr marL="2057359" indent="-228596" eaLnBrk="0" hangingPunct="0">
              <a:defRPr sz="2400">
                <a:solidFill>
                  <a:schemeClr val="tx1"/>
                </a:solidFill>
                <a:latin typeface="Calibri" charset="0"/>
                <a:ea typeface="ＭＳ Ｐゴシック" charset="0"/>
              </a:defRPr>
            </a:lvl5pPr>
            <a:lvl6pPr marL="2514550" indent="-228596" defTabSz="449254" eaLnBrk="0" fontAlgn="base" hangingPunct="0">
              <a:spcBef>
                <a:spcPct val="0"/>
              </a:spcBef>
              <a:spcAft>
                <a:spcPct val="0"/>
              </a:spcAft>
              <a:defRPr sz="2400">
                <a:solidFill>
                  <a:schemeClr val="tx1"/>
                </a:solidFill>
                <a:latin typeface="Calibri" charset="0"/>
                <a:ea typeface="ＭＳ Ｐゴシック" charset="0"/>
              </a:defRPr>
            </a:lvl6pPr>
            <a:lvl7pPr marL="2971741" indent="-228596" defTabSz="449254" eaLnBrk="0" fontAlgn="base" hangingPunct="0">
              <a:spcBef>
                <a:spcPct val="0"/>
              </a:spcBef>
              <a:spcAft>
                <a:spcPct val="0"/>
              </a:spcAft>
              <a:defRPr sz="2400">
                <a:solidFill>
                  <a:schemeClr val="tx1"/>
                </a:solidFill>
                <a:latin typeface="Calibri" charset="0"/>
                <a:ea typeface="ＭＳ Ｐゴシック" charset="0"/>
              </a:defRPr>
            </a:lvl7pPr>
            <a:lvl8pPr marL="3428932" indent="-228596" defTabSz="449254" eaLnBrk="0" fontAlgn="base" hangingPunct="0">
              <a:spcBef>
                <a:spcPct val="0"/>
              </a:spcBef>
              <a:spcAft>
                <a:spcPct val="0"/>
              </a:spcAft>
              <a:defRPr sz="2400">
                <a:solidFill>
                  <a:schemeClr val="tx1"/>
                </a:solidFill>
                <a:latin typeface="Calibri" charset="0"/>
                <a:ea typeface="ＭＳ Ｐゴシック" charset="0"/>
              </a:defRPr>
            </a:lvl8pPr>
            <a:lvl9pPr marL="3886122" indent="-228596" defTabSz="449254" eaLnBrk="0" fontAlgn="base" hangingPunct="0">
              <a:spcBef>
                <a:spcPct val="0"/>
              </a:spcBef>
              <a:spcAft>
                <a:spcPct val="0"/>
              </a:spcAft>
              <a:defRPr sz="2400">
                <a:solidFill>
                  <a:schemeClr val="tx1"/>
                </a:solidFill>
                <a:latin typeface="Calibri" charset="0"/>
                <a:ea typeface="ＭＳ Ｐゴシック" charset="0"/>
              </a:defRPr>
            </a:lvl9pPr>
          </a:lstStyle>
          <a:p>
            <a:pPr defTabSz="449254" eaLnBrk="1" hangingPunct="1"/>
            <a:fld id="{12F55A63-A19B-224A-B0E4-CA7EDB1D82CA}" type="slidenum">
              <a:rPr lang="en-US" sz="1200">
                <a:solidFill>
                  <a:srgbClr val="000000"/>
                </a:solidFill>
              </a:rPr>
              <a:pPr defTabSz="449254" eaLnBrk="1" hangingPunct="1"/>
              <a:t>93</a:t>
            </a:fld>
            <a:endParaRPr lang="en-US" sz="1200">
              <a:solidFill>
                <a:srgbClr val="000000"/>
              </a:solidFill>
            </a:endParaRPr>
          </a:p>
        </p:txBody>
      </p:sp>
      <p:sp>
        <p:nvSpPr>
          <p:cNvPr id="71682"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0824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D6572B66-CFD7-B440-921D-BF8F01F1B78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1045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01EA8DF-4341-2144-B7F6-40D5DF516AFC}" type="slidenum">
              <a:rPr lang="en-US">
                <a:solidFill>
                  <a:prstClr val="black"/>
                </a:solidFill>
              </a:rPr>
              <a:pPr/>
              <a:t>94</a:t>
            </a:fld>
            <a:endParaRPr lang="en-US">
              <a:solidFill>
                <a:prstClr val="black"/>
              </a:solidFill>
            </a:endParaRPr>
          </a:p>
        </p:txBody>
      </p:sp>
      <p:sp>
        <p:nvSpPr>
          <p:cNvPr id="148483" name="Rectangle 2"/>
          <p:cNvSpPr>
            <a:spLocks noGrp="1" noRot="1" noChangeAspect="1" noChangeArrowheads="1" noTextEdit="1"/>
          </p:cNvSpPr>
          <p:nvPr>
            <p:ph type="sldImg"/>
          </p:nvPr>
        </p:nvSpPr>
        <p:spPr>
          <a:xfrm>
            <a:off x="2286000" y="514350"/>
            <a:ext cx="4572000" cy="2571750"/>
          </a:xfrm>
          <a:ln/>
        </p:spPr>
      </p:sp>
      <p:sp>
        <p:nvSpPr>
          <p:cNvPr id="14848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158805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1"/>
          <p:cNvSpPr>
            <a:spLocks noGrp="1" noRot="1" noChangeAspect="1" noChangeArrowheads="1" noTextEdit="1"/>
          </p:cNvSpPr>
          <p:nvPr>
            <p:ph type="sldImg"/>
          </p:nvPr>
        </p:nvSpPr>
        <p:spPr>
          <a:xfrm>
            <a:off x="2482850" y="685800"/>
            <a:ext cx="4176713" cy="2351088"/>
          </a:xfrm>
          <a:solidFill>
            <a:srgbClr val="FFFFFF"/>
          </a:solidFill>
          <a:ln/>
        </p:spPr>
      </p:sp>
      <p:sp>
        <p:nvSpPr>
          <p:cNvPr id="151555" name="Text Box 2"/>
          <p:cNvSpPr>
            <a:spLocks noGrp="1" noChangeArrowheads="1"/>
          </p:cNvSpPr>
          <p:nvPr>
            <p:ph type="body" idx="1"/>
          </p:nvPr>
        </p:nvSpPr>
        <p:spPr>
          <a:xfrm>
            <a:off x="1394398" y="3265262"/>
            <a:ext cx="6361451" cy="2608730"/>
          </a:xfrm>
          <a:noFill/>
          <a:ln/>
        </p:spPr>
        <p:txBody>
          <a:bodyPr wrap="none" anchor="ct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723606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B8D1714D-223D-B241-B636-9B0840BCD959}" type="slidenum">
              <a:rPr lang="en-US">
                <a:solidFill>
                  <a:prstClr val="black"/>
                </a:solidFill>
              </a:rPr>
              <a:pPr/>
              <a:t>97</a:t>
            </a:fld>
            <a:endParaRPr lang="en-US">
              <a:solidFill>
                <a:prstClr val="black"/>
              </a:solidFill>
            </a:endParaRPr>
          </a:p>
        </p:txBody>
      </p:sp>
      <p:sp>
        <p:nvSpPr>
          <p:cNvPr id="153603" name="Rectangle 2"/>
          <p:cNvSpPr>
            <a:spLocks noGrp="1" noRot="1" noChangeAspect="1" noChangeArrowheads="1" noTextEdit="1"/>
          </p:cNvSpPr>
          <p:nvPr>
            <p:ph type="sldImg"/>
          </p:nvPr>
        </p:nvSpPr>
        <p:spPr>
          <a:xfrm>
            <a:off x="2286000" y="514350"/>
            <a:ext cx="4572000" cy="2571750"/>
          </a:xfrm>
          <a:ln/>
        </p:spPr>
      </p:sp>
      <p:sp>
        <p:nvSpPr>
          <p:cNvPr id="15360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154949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D3BDE6-B45D-504A-805A-CFBB3C42E346}" type="slidenum">
              <a:rPr lang="en-US" smtClean="0"/>
              <a:t>21</a:t>
            </a:fld>
            <a:endParaRPr lang="en-US"/>
          </a:p>
        </p:txBody>
      </p:sp>
    </p:spTree>
    <p:extLst>
      <p:ext uri="{BB962C8B-B14F-4D97-AF65-F5344CB8AC3E}">
        <p14:creationId xmlns:p14="http://schemas.microsoft.com/office/powerpoint/2010/main" val="92585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Geographic origin of the three populations studied. (</a:t>
            </a:r>
            <a:r>
              <a:rPr lang="en-GB" i="1" dirty="0">
                <a:latin typeface="Arial" charset="0"/>
                <a:cs typeface="msgothic" charset="0"/>
              </a:rPr>
              <a:t>A</a:t>
            </a:r>
            <a:r>
              <a:rPr lang="en-GB" dirty="0">
                <a:latin typeface="Arial" charset="0"/>
                <a:cs typeface="msgothic" charset="0"/>
              </a:rPr>
              <a:t>) European/Romanians and </a:t>
            </a:r>
            <a:r>
              <a:rPr lang="en-GB" dirty="0" err="1">
                <a:latin typeface="Arial" charset="0"/>
                <a:cs typeface="msgothic" charset="0"/>
              </a:rPr>
              <a:t>Rroma</a:t>
            </a:r>
            <a:r>
              <a:rPr lang="en-GB" dirty="0">
                <a:latin typeface="Arial" charset="0"/>
                <a:cs typeface="msgothic" charset="0"/>
              </a:rPr>
              <a:t>/Gipsy share the same location, even if the origin of the latter is in North India. (</a:t>
            </a:r>
            <a:r>
              <a:rPr lang="en-GB" i="1" dirty="0">
                <a:latin typeface="Arial" charset="0"/>
                <a:cs typeface="msgothic" charset="0"/>
              </a:rPr>
              <a:t>B</a:t>
            </a:r>
            <a:r>
              <a:rPr lang="en-GB" dirty="0">
                <a:latin typeface="Arial" charset="0"/>
                <a:cs typeface="msgothic" charset="0"/>
              </a:rPr>
              <a:t>) Plot of the populations under analysis according to the coordinates to the two main eigenvectors of </a:t>
            </a:r>
            <a:r>
              <a:rPr lang="en-GB" dirty="0" err="1">
                <a:latin typeface="Arial" charset="0"/>
                <a:cs typeface="msgothic" charset="0"/>
              </a:rPr>
              <a:t>smartpca</a:t>
            </a:r>
            <a:r>
              <a:rPr lang="en-GB" dirty="0">
                <a:latin typeface="Arial" charset="0"/>
                <a:cs typeface="msgothic" charset="0"/>
              </a:rPr>
              <a:t> (</a:t>
            </a:r>
            <a:r>
              <a:rPr lang="en-GB" dirty="0" err="1">
                <a:latin typeface="Arial" charset="0"/>
                <a:cs typeface="msgothic" charset="0"/>
              </a:rPr>
              <a:t>Eigensoft</a:t>
            </a:r>
            <a:r>
              <a:rPr lang="en-GB" dirty="0">
                <a:latin typeface="Arial" charset="0"/>
                <a:cs typeface="msgothic" charset="0"/>
              </a:rPr>
              <a:t>) analysis, in which each dot represents an individual. Individuals within the circles and the same </a:t>
            </a:r>
            <a:r>
              <a:rPr lang="en-GB" dirty="0" err="1">
                <a:latin typeface="Arial" charset="0"/>
                <a:cs typeface="msgothic" charset="0"/>
              </a:rPr>
              <a:t>color</a:t>
            </a:r>
            <a:r>
              <a:rPr lang="en-GB" dirty="0">
                <a:latin typeface="Arial" charset="0"/>
                <a:cs typeface="msgothic" charset="0"/>
              </a:rPr>
              <a:t> have been considered for the study; those of different </a:t>
            </a:r>
            <a:r>
              <a:rPr lang="en-GB" dirty="0" err="1">
                <a:latin typeface="Arial" charset="0"/>
                <a:cs typeface="msgothic" charset="0"/>
              </a:rPr>
              <a:t>colors</a:t>
            </a:r>
            <a:r>
              <a:rPr lang="en-GB" dirty="0">
                <a:latin typeface="Arial" charset="0"/>
                <a:cs typeface="msgothic" charset="0"/>
              </a:rPr>
              <a:t> represent false population allocation and those intermediate represent admixed individuals. ROM, </a:t>
            </a:r>
            <a:r>
              <a:rPr lang="en-GB" dirty="0" err="1">
                <a:latin typeface="Arial" charset="0"/>
                <a:cs typeface="msgothic" charset="0"/>
              </a:rPr>
              <a:t>nongypsy</a:t>
            </a:r>
            <a:r>
              <a:rPr lang="en-GB" dirty="0">
                <a:latin typeface="Arial" charset="0"/>
                <a:cs typeface="msgothic" charset="0"/>
              </a:rPr>
              <a:t> Romanians; INDI, individuals from North India; GYP, </a:t>
            </a:r>
            <a:r>
              <a:rPr lang="en-GB" dirty="0" err="1">
                <a:latin typeface="Arial" charset="0"/>
                <a:cs typeface="msgothic" charset="0"/>
              </a:rPr>
              <a:t>Rroma</a:t>
            </a:r>
            <a:r>
              <a:rPr lang="en-GB" dirty="0">
                <a:latin typeface="Arial" charset="0"/>
                <a:cs typeface="msgothic" charset="0"/>
              </a:rPr>
              <a:t>/Gypsies living in Romania.</a:t>
            </a:r>
          </a:p>
        </p:txBody>
      </p:sp>
    </p:spTree>
    <p:extLst>
      <p:ext uri="{BB962C8B-B14F-4D97-AF65-F5344CB8AC3E}">
        <p14:creationId xmlns:p14="http://schemas.microsoft.com/office/powerpoint/2010/main" val="484488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1583707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defTabSz="409575" eaLnBrk="0" hangingPunct="0">
              <a:defRPr sz="2400">
                <a:solidFill>
                  <a:schemeClr val="tx1"/>
                </a:solidFill>
                <a:latin typeface="Arial" charset="0"/>
                <a:ea typeface="ＭＳ Ｐゴシック" charset="0"/>
                <a:cs typeface="ＭＳ Ｐゴシック" charset="0"/>
              </a:defRPr>
            </a:lvl1pPr>
            <a:lvl2pPr marL="742950" indent="-285750" defTabSz="409575" eaLnBrk="0" hangingPunct="0">
              <a:defRPr sz="2400">
                <a:solidFill>
                  <a:schemeClr val="tx1"/>
                </a:solidFill>
                <a:latin typeface="Arial" charset="0"/>
                <a:ea typeface="ＭＳ Ｐゴシック" charset="0"/>
              </a:defRPr>
            </a:lvl2pPr>
            <a:lvl3pPr marL="1143000" indent="-228600" defTabSz="409575" eaLnBrk="0" hangingPunct="0">
              <a:defRPr sz="2400">
                <a:solidFill>
                  <a:schemeClr val="tx1"/>
                </a:solidFill>
                <a:latin typeface="Arial" charset="0"/>
                <a:ea typeface="ＭＳ Ｐゴシック" charset="0"/>
              </a:defRPr>
            </a:lvl3pPr>
            <a:lvl4pPr marL="1600200" indent="-228600" defTabSz="409575" eaLnBrk="0" hangingPunct="0">
              <a:defRPr sz="2400">
                <a:solidFill>
                  <a:schemeClr val="tx1"/>
                </a:solidFill>
                <a:latin typeface="Arial" charset="0"/>
                <a:ea typeface="ＭＳ Ｐゴシック" charset="0"/>
              </a:defRPr>
            </a:lvl4pPr>
            <a:lvl5pPr marL="2057400" indent="-228600" defTabSz="409575" eaLnBrk="0" hangingPunct="0">
              <a:defRPr sz="2400">
                <a:solidFill>
                  <a:schemeClr val="tx1"/>
                </a:solidFill>
                <a:latin typeface="Arial" charset="0"/>
                <a:ea typeface="ＭＳ Ｐゴシック" charset="0"/>
              </a:defRPr>
            </a:lvl5pPr>
            <a:lvl6pPr marL="2514600" indent="-228600" defTabSz="4095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095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095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0957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09575" rtl="0" eaLnBrk="1" fontAlgn="base" latinLnBrk="0" hangingPunct="0">
              <a:lnSpc>
                <a:spcPct val="93000"/>
              </a:lnSpc>
              <a:spcBef>
                <a:spcPct val="0"/>
              </a:spcBef>
              <a:spcAft>
                <a:spcPct val="0"/>
              </a:spcAft>
              <a:buClr>
                <a:srgbClr val="000000"/>
              </a:buClr>
              <a:buSzPct val="45000"/>
              <a:buFontTx/>
              <a:buNone/>
              <a:tabLst/>
              <a:defRPr/>
            </a:pPr>
            <a:endParaRPr kumimoji="0" lang="zh-CN" altLang="en-US" sz="2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6803" name="Text Box 2"/>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85725" indent="-85725" eaLnBrk="1" hangingPunct="1">
              <a:lnSpc>
                <a:spcPct val="93000"/>
              </a:lnSpc>
              <a:spcBef>
                <a:spcPct val="0"/>
              </a:spcBef>
              <a:buSzPct val="45000"/>
              <a:buFont typeface="Wingdings" charset="0"/>
              <a:buNone/>
              <a:tabLst>
                <a:tab pos="723900" algn="l"/>
                <a:tab pos="1447800" algn="l"/>
                <a:tab pos="2171700" algn="l"/>
                <a:tab pos="2895600" algn="l"/>
                <a:tab pos="3619500" algn="l"/>
                <a:tab pos="4343400" algn="l"/>
                <a:tab pos="5067300" algn="l"/>
              </a:tabLst>
            </a:pPr>
            <a:r>
              <a:rPr lang="en-GB" altLang="zh-CN">
                <a:solidFill>
                  <a:srgbClr val="000000"/>
                </a:solidFill>
                <a:latin typeface="Arial" charset="0"/>
              </a:rPr>
              <a:t>Four possible scenarios of genetic mixture involving Neandertals. Scenario 1 represents gene flow into Neandertal from other archaic hominins, here collectively referred to as Homo erectus. This would manifest itself as segments of the Neandertal genome with unexpectedly high divergence from present-day humans. Scenario 2 represents gene flow between late Neandertals and early modern humans in Europe and/or western Asia. We see no evidence of this because Neandertals are equally distantly related to all non-Africans. However, such gene flow may have taken place without leaving traces in the present-day gene pool. Scenario 3 represents gene flow between Neandertals and the ancestors of all non-Africans. This is the most parsimonious explanation of our observation. Although we detect gene flow only from Neandertals into modern humans, gene flow in the reverse direction may also have occurred. Scenario 4 represents old substructure in Africa that persisted from the origin of Neandertals until the ancestors of non-Africans left Africa. This scenario is also compatible with the current data.</a:t>
            </a:r>
          </a:p>
        </p:txBody>
      </p:sp>
    </p:spTree>
    <p:extLst>
      <p:ext uri="{BB962C8B-B14F-4D97-AF65-F5344CB8AC3E}">
        <p14:creationId xmlns:p14="http://schemas.microsoft.com/office/powerpoint/2010/main" val="139572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3D1A68D0-AB71-FD4B-A430-DEA9F7948DF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18989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pPr>
                <a:defRPr/>
              </a:pPr>
              <a:t>‹#›</a:t>
            </a:fld>
            <a:endParaRPr lang="en-US"/>
          </a:p>
        </p:txBody>
      </p:sp>
    </p:spTree>
    <p:extLst>
      <p:ext uri="{BB962C8B-B14F-4D97-AF65-F5344CB8AC3E}">
        <p14:creationId xmlns:p14="http://schemas.microsoft.com/office/powerpoint/2010/main" val="246779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pPr>
                <a:defRPr/>
              </a:pPr>
              <a:t>‹#›</a:t>
            </a:fld>
            <a:endParaRPr lang="en-US"/>
          </a:p>
        </p:txBody>
      </p:sp>
    </p:spTree>
    <p:extLst>
      <p:ext uri="{BB962C8B-B14F-4D97-AF65-F5344CB8AC3E}">
        <p14:creationId xmlns:p14="http://schemas.microsoft.com/office/powerpoint/2010/main" val="3959016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pPr>
                <a:defRPr/>
              </a:pPr>
              <a:t>‹#›</a:t>
            </a:fld>
            <a:endParaRPr lang="en-US"/>
          </a:p>
        </p:txBody>
      </p:sp>
    </p:spTree>
    <p:extLst>
      <p:ext uri="{BB962C8B-B14F-4D97-AF65-F5344CB8AC3E}">
        <p14:creationId xmlns:p14="http://schemas.microsoft.com/office/powerpoint/2010/main" val="2125783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018" y="609320"/>
            <a:ext cx="10363969" cy="1143000"/>
          </a:xfrm>
        </p:spPr>
        <p:txBody>
          <a:bodyPr/>
          <a:lstStyle/>
          <a:p>
            <a:r>
              <a:rPr lang="en-US"/>
              <a:t>Click to edit Master title style</a:t>
            </a:r>
          </a:p>
        </p:txBody>
      </p:sp>
      <p:sp>
        <p:nvSpPr>
          <p:cNvPr id="3" name="Chart Placeholder 2"/>
          <p:cNvSpPr>
            <a:spLocks noGrp="1"/>
          </p:cNvSpPr>
          <p:nvPr>
            <p:ph type="chart" sz="half" idx="1"/>
          </p:nvPr>
        </p:nvSpPr>
        <p:spPr>
          <a:xfrm>
            <a:off x="914019" y="1982043"/>
            <a:ext cx="5089620" cy="4113959"/>
          </a:xfrm>
        </p:spPr>
        <p:txBody>
          <a:bodyPr/>
          <a:lstStyle/>
          <a:p>
            <a:pPr lvl="0"/>
            <a:endParaRPr lang="en-US" noProof="0"/>
          </a:p>
        </p:txBody>
      </p:sp>
      <p:sp>
        <p:nvSpPr>
          <p:cNvPr id="4" name="Text Placeholder 3"/>
          <p:cNvSpPr>
            <a:spLocks noGrp="1"/>
          </p:cNvSpPr>
          <p:nvPr>
            <p:ph type="body" sz="half" idx="2"/>
          </p:nvPr>
        </p:nvSpPr>
        <p:spPr>
          <a:xfrm>
            <a:off x="6188364" y="1982043"/>
            <a:ext cx="5089621"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299332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4639"/>
            <a:ext cx="109728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37150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713CAE4C-0D04-3341-8D19-AAB23A3BEFB8}"/>
              </a:ext>
            </a:extLst>
          </p:cNvPr>
          <p:cNvSpPr>
            <a:spLocks noGrp="1"/>
          </p:cNvSpPr>
          <p:nvPr>
            <p:ph type="dt" sz="half" idx="10"/>
          </p:nvPr>
        </p:nvSpPr>
        <p:spPr/>
        <p:txBody>
          <a:bodyPr/>
          <a:lstStyle>
            <a:lvl1pPr>
              <a:defRPr/>
            </a:lvl1pPr>
          </a:lstStyle>
          <a:p>
            <a:fld id="{729FE785-0766-714D-9402-B91E17BBE0F3}" type="datetime1">
              <a:rPr lang="de-DE" altLang="en-US"/>
              <a:pPr/>
              <a:t>02.04.18</a:t>
            </a:fld>
            <a:endParaRPr lang="de-DE" altLang="en-US"/>
          </a:p>
        </p:txBody>
      </p:sp>
      <p:sp>
        <p:nvSpPr>
          <p:cNvPr id="5" name="Fußzeilenplatzhalter 4">
            <a:extLst>
              <a:ext uri="{FF2B5EF4-FFF2-40B4-BE49-F238E27FC236}">
                <a16:creationId xmlns:a16="http://schemas.microsoft.com/office/drawing/2014/main" id="{0F2E85F0-DB31-E94D-B4E7-DC192FB490AC}"/>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8CF72799-C50E-EE42-944D-DFA51C01AC98}"/>
              </a:ext>
            </a:extLst>
          </p:cNvPr>
          <p:cNvSpPr>
            <a:spLocks noGrp="1"/>
          </p:cNvSpPr>
          <p:nvPr>
            <p:ph type="sldNum" sz="quarter" idx="12"/>
          </p:nvPr>
        </p:nvSpPr>
        <p:spPr/>
        <p:txBody>
          <a:bodyPr/>
          <a:lstStyle>
            <a:lvl1pPr>
              <a:defRPr/>
            </a:lvl1pPr>
          </a:lstStyle>
          <a:p>
            <a:fld id="{A3F1243A-93B2-D14B-A595-9DFA5BF0AD18}" type="slidenum">
              <a:rPr lang="de-DE" altLang="en-US"/>
              <a:pPr/>
              <a:t>‹#›</a:t>
            </a:fld>
            <a:endParaRPr lang="de-DE" altLang="en-US"/>
          </a:p>
        </p:txBody>
      </p:sp>
    </p:spTree>
    <p:extLst>
      <p:ext uri="{BB962C8B-B14F-4D97-AF65-F5344CB8AC3E}">
        <p14:creationId xmlns:p14="http://schemas.microsoft.com/office/powerpoint/2010/main" val="278922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D75E35F-0ABD-3C4A-8941-5BE29ACF430D}"/>
              </a:ext>
            </a:extLst>
          </p:cNvPr>
          <p:cNvSpPr>
            <a:spLocks noGrp="1"/>
          </p:cNvSpPr>
          <p:nvPr>
            <p:ph type="dt" sz="half" idx="10"/>
          </p:nvPr>
        </p:nvSpPr>
        <p:spPr/>
        <p:txBody>
          <a:bodyPr/>
          <a:lstStyle>
            <a:lvl1pPr>
              <a:defRPr/>
            </a:lvl1pPr>
          </a:lstStyle>
          <a:p>
            <a:fld id="{16844F59-95D6-0745-B65C-E4DE9027549B}" type="datetime1">
              <a:rPr lang="de-DE" altLang="en-US"/>
              <a:pPr/>
              <a:t>02.04.18</a:t>
            </a:fld>
            <a:endParaRPr lang="de-DE" altLang="en-US"/>
          </a:p>
        </p:txBody>
      </p:sp>
      <p:sp>
        <p:nvSpPr>
          <p:cNvPr id="5" name="Fußzeilenplatzhalter 4">
            <a:extLst>
              <a:ext uri="{FF2B5EF4-FFF2-40B4-BE49-F238E27FC236}">
                <a16:creationId xmlns:a16="http://schemas.microsoft.com/office/drawing/2014/main" id="{148C5E2D-D25F-404A-8524-9CCE6D75164A}"/>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BD62BDC-978B-AB4F-9360-7269D7906983}"/>
              </a:ext>
            </a:extLst>
          </p:cNvPr>
          <p:cNvSpPr>
            <a:spLocks noGrp="1"/>
          </p:cNvSpPr>
          <p:nvPr>
            <p:ph type="sldNum" sz="quarter" idx="12"/>
          </p:nvPr>
        </p:nvSpPr>
        <p:spPr/>
        <p:txBody>
          <a:bodyPr/>
          <a:lstStyle>
            <a:lvl1pPr>
              <a:defRPr/>
            </a:lvl1pPr>
          </a:lstStyle>
          <a:p>
            <a:fld id="{8D644E77-3C5E-DA42-9BBC-DCC2D9262600}" type="slidenum">
              <a:rPr lang="de-DE" altLang="en-US"/>
              <a:pPr/>
              <a:t>‹#›</a:t>
            </a:fld>
            <a:endParaRPr lang="de-DE" altLang="en-US"/>
          </a:p>
        </p:txBody>
      </p:sp>
    </p:spTree>
    <p:extLst>
      <p:ext uri="{BB962C8B-B14F-4D97-AF65-F5344CB8AC3E}">
        <p14:creationId xmlns:p14="http://schemas.microsoft.com/office/powerpoint/2010/main" val="147575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a16="http://schemas.microsoft.com/office/drawing/2014/main" id="{B1D48D59-97AB-3244-AE0F-26AE04197CB4}"/>
              </a:ext>
            </a:extLst>
          </p:cNvPr>
          <p:cNvSpPr>
            <a:spLocks noGrp="1"/>
          </p:cNvSpPr>
          <p:nvPr>
            <p:ph type="dt" sz="half" idx="10"/>
          </p:nvPr>
        </p:nvSpPr>
        <p:spPr/>
        <p:txBody>
          <a:bodyPr/>
          <a:lstStyle>
            <a:lvl1pPr>
              <a:defRPr/>
            </a:lvl1pPr>
          </a:lstStyle>
          <a:p>
            <a:fld id="{F10DEA3A-D726-9A47-81CE-F72BBEF09222}" type="datetime1">
              <a:rPr lang="de-DE" altLang="en-US"/>
              <a:pPr/>
              <a:t>02.04.18</a:t>
            </a:fld>
            <a:endParaRPr lang="de-DE" altLang="en-US"/>
          </a:p>
        </p:txBody>
      </p:sp>
      <p:sp>
        <p:nvSpPr>
          <p:cNvPr id="5" name="Fußzeilenplatzhalter 4">
            <a:extLst>
              <a:ext uri="{FF2B5EF4-FFF2-40B4-BE49-F238E27FC236}">
                <a16:creationId xmlns:a16="http://schemas.microsoft.com/office/drawing/2014/main" id="{8DB82C4B-159F-C44D-B8CF-350774EEEBA6}"/>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2F0CE6D7-24C6-D345-B6EC-F3BCF03FCB23}"/>
              </a:ext>
            </a:extLst>
          </p:cNvPr>
          <p:cNvSpPr>
            <a:spLocks noGrp="1"/>
          </p:cNvSpPr>
          <p:nvPr>
            <p:ph type="sldNum" sz="quarter" idx="12"/>
          </p:nvPr>
        </p:nvSpPr>
        <p:spPr/>
        <p:txBody>
          <a:bodyPr/>
          <a:lstStyle>
            <a:lvl1pPr>
              <a:defRPr/>
            </a:lvl1pPr>
          </a:lstStyle>
          <a:p>
            <a:fld id="{4468C9B4-E3F9-C84E-90C3-B50E7D022226}" type="slidenum">
              <a:rPr lang="de-DE" altLang="en-US"/>
              <a:pPr/>
              <a:t>‹#›</a:t>
            </a:fld>
            <a:endParaRPr lang="de-DE" altLang="en-US"/>
          </a:p>
        </p:txBody>
      </p:sp>
    </p:spTree>
    <p:extLst>
      <p:ext uri="{BB962C8B-B14F-4D97-AF65-F5344CB8AC3E}">
        <p14:creationId xmlns:p14="http://schemas.microsoft.com/office/powerpoint/2010/main" val="3627190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FD96B527-3968-5540-BF06-FD3F762E8C34}"/>
              </a:ext>
            </a:extLst>
          </p:cNvPr>
          <p:cNvSpPr>
            <a:spLocks noGrp="1"/>
          </p:cNvSpPr>
          <p:nvPr>
            <p:ph type="dt" sz="half" idx="10"/>
          </p:nvPr>
        </p:nvSpPr>
        <p:spPr/>
        <p:txBody>
          <a:bodyPr/>
          <a:lstStyle>
            <a:lvl1pPr>
              <a:defRPr/>
            </a:lvl1pPr>
          </a:lstStyle>
          <a:p>
            <a:fld id="{F459D12D-EFBA-9140-B786-47ACB7995B13}" type="datetime1">
              <a:rPr lang="de-DE" altLang="en-US"/>
              <a:pPr/>
              <a:t>02.04.18</a:t>
            </a:fld>
            <a:endParaRPr lang="de-DE" altLang="en-US"/>
          </a:p>
        </p:txBody>
      </p:sp>
      <p:sp>
        <p:nvSpPr>
          <p:cNvPr id="6" name="Fußzeilenplatzhalter 4">
            <a:extLst>
              <a:ext uri="{FF2B5EF4-FFF2-40B4-BE49-F238E27FC236}">
                <a16:creationId xmlns:a16="http://schemas.microsoft.com/office/drawing/2014/main" id="{9F6456FE-488C-D549-AD8B-5524966A086D}"/>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073BBE5D-6A1D-CB4E-A13E-204373FABBA8}"/>
              </a:ext>
            </a:extLst>
          </p:cNvPr>
          <p:cNvSpPr>
            <a:spLocks noGrp="1"/>
          </p:cNvSpPr>
          <p:nvPr>
            <p:ph type="sldNum" sz="quarter" idx="12"/>
          </p:nvPr>
        </p:nvSpPr>
        <p:spPr/>
        <p:txBody>
          <a:bodyPr/>
          <a:lstStyle>
            <a:lvl1pPr>
              <a:defRPr/>
            </a:lvl1pPr>
          </a:lstStyle>
          <a:p>
            <a:fld id="{798A0BC0-B4BC-164B-AFBA-BC91EF92C7BF}" type="slidenum">
              <a:rPr lang="de-DE" altLang="en-US"/>
              <a:pPr/>
              <a:t>‹#›</a:t>
            </a:fld>
            <a:endParaRPr lang="de-DE" altLang="en-US"/>
          </a:p>
        </p:txBody>
      </p:sp>
    </p:spTree>
    <p:extLst>
      <p:ext uri="{BB962C8B-B14F-4D97-AF65-F5344CB8AC3E}">
        <p14:creationId xmlns:p14="http://schemas.microsoft.com/office/powerpoint/2010/main" val="1935518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B551DBA7-2724-5344-ABD3-F4EC9DE1FD18}"/>
              </a:ext>
            </a:extLst>
          </p:cNvPr>
          <p:cNvSpPr>
            <a:spLocks noGrp="1"/>
          </p:cNvSpPr>
          <p:nvPr>
            <p:ph type="dt" sz="half" idx="10"/>
          </p:nvPr>
        </p:nvSpPr>
        <p:spPr/>
        <p:txBody>
          <a:bodyPr/>
          <a:lstStyle>
            <a:lvl1pPr>
              <a:defRPr/>
            </a:lvl1pPr>
          </a:lstStyle>
          <a:p>
            <a:fld id="{A65A9C0D-DE65-CE45-A05C-7A3DA9667FFC}" type="datetime1">
              <a:rPr lang="de-DE" altLang="en-US"/>
              <a:pPr/>
              <a:t>02.04.18</a:t>
            </a:fld>
            <a:endParaRPr lang="de-DE" altLang="en-US"/>
          </a:p>
        </p:txBody>
      </p:sp>
      <p:sp>
        <p:nvSpPr>
          <p:cNvPr id="8" name="Fußzeilenplatzhalter 4">
            <a:extLst>
              <a:ext uri="{FF2B5EF4-FFF2-40B4-BE49-F238E27FC236}">
                <a16:creationId xmlns:a16="http://schemas.microsoft.com/office/drawing/2014/main" id="{DF277E56-0A37-514A-9C79-FF406EE43F20}"/>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52DA495B-BA43-394E-944F-F71C2E39616C}"/>
              </a:ext>
            </a:extLst>
          </p:cNvPr>
          <p:cNvSpPr>
            <a:spLocks noGrp="1"/>
          </p:cNvSpPr>
          <p:nvPr>
            <p:ph type="sldNum" sz="quarter" idx="12"/>
          </p:nvPr>
        </p:nvSpPr>
        <p:spPr/>
        <p:txBody>
          <a:bodyPr/>
          <a:lstStyle>
            <a:lvl1pPr>
              <a:defRPr/>
            </a:lvl1pPr>
          </a:lstStyle>
          <a:p>
            <a:fld id="{26CE3B61-5001-F542-A360-9C457FA60FC4}" type="slidenum">
              <a:rPr lang="de-DE" altLang="en-US"/>
              <a:pPr/>
              <a:t>‹#›</a:t>
            </a:fld>
            <a:endParaRPr lang="de-DE" altLang="en-US"/>
          </a:p>
        </p:txBody>
      </p:sp>
    </p:spTree>
    <p:extLst>
      <p:ext uri="{BB962C8B-B14F-4D97-AF65-F5344CB8AC3E}">
        <p14:creationId xmlns:p14="http://schemas.microsoft.com/office/powerpoint/2010/main" val="4069187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B75BF7CB-0C87-B947-9E72-6E294F82897E}"/>
              </a:ext>
            </a:extLst>
          </p:cNvPr>
          <p:cNvSpPr>
            <a:spLocks noGrp="1"/>
          </p:cNvSpPr>
          <p:nvPr>
            <p:ph type="dt" sz="half" idx="10"/>
          </p:nvPr>
        </p:nvSpPr>
        <p:spPr/>
        <p:txBody>
          <a:bodyPr/>
          <a:lstStyle>
            <a:lvl1pPr>
              <a:defRPr/>
            </a:lvl1pPr>
          </a:lstStyle>
          <a:p>
            <a:fld id="{7500C653-34DF-6346-BF1F-B943921607E0}" type="datetime1">
              <a:rPr lang="de-DE" altLang="en-US"/>
              <a:pPr/>
              <a:t>02.04.18</a:t>
            </a:fld>
            <a:endParaRPr lang="de-DE" altLang="en-US"/>
          </a:p>
        </p:txBody>
      </p:sp>
      <p:sp>
        <p:nvSpPr>
          <p:cNvPr id="4" name="Fußzeilenplatzhalter 4">
            <a:extLst>
              <a:ext uri="{FF2B5EF4-FFF2-40B4-BE49-F238E27FC236}">
                <a16:creationId xmlns:a16="http://schemas.microsoft.com/office/drawing/2014/main" id="{DC01CC38-9AC0-6643-A336-98398D6143A3}"/>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44D80D44-FE03-5741-8B16-E11D868E077C}"/>
              </a:ext>
            </a:extLst>
          </p:cNvPr>
          <p:cNvSpPr>
            <a:spLocks noGrp="1"/>
          </p:cNvSpPr>
          <p:nvPr>
            <p:ph type="sldNum" sz="quarter" idx="12"/>
          </p:nvPr>
        </p:nvSpPr>
        <p:spPr/>
        <p:txBody>
          <a:bodyPr/>
          <a:lstStyle>
            <a:lvl1pPr>
              <a:defRPr/>
            </a:lvl1pPr>
          </a:lstStyle>
          <a:p>
            <a:fld id="{DF253448-2B3A-8148-AF88-FBF1A6AE2AE7}" type="slidenum">
              <a:rPr lang="de-DE" altLang="en-US"/>
              <a:pPr/>
              <a:t>‹#›</a:t>
            </a:fld>
            <a:endParaRPr lang="de-DE" altLang="en-US"/>
          </a:p>
        </p:txBody>
      </p:sp>
    </p:spTree>
    <p:extLst>
      <p:ext uri="{BB962C8B-B14F-4D97-AF65-F5344CB8AC3E}">
        <p14:creationId xmlns:p14="http://schemas.microsoft.com/office/powerpoint/2010/main" val="1070601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pPr>
                <a:defRPr/>
              </a:pPr>
              <a:t>‹#›</a:t>
            </a:fld>
            <a:endParaRPr lang="en-US"/>
          </a:p>
        </p:txBody>
      </p:sp>
    </p:spTree>
    <p:extLst>
      <p:ext uri="{BB962C8B-B14F-4D97-AF65-F5344CB8AC3E}">
        <p14:creationId xmlns:p14="http://schemas.microsoft.com/office/powerpoint/2010/main" val="806769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04C3474F-5EE9-F040-A109-2BF7EF1A04AE}"/>
              </a:ext>
            </a:extLst>
          </p:cNvPr>
          <p:cNvSpPr>
            <a:spLocks noGrp="1"/>
          </p:cNvSpPr>
          <p:nvPr>
            <p:ph type="dt" sz="half" idx="10"/>
          </p:nvPr>
        </p:nvSpPr>
        <p:spPr/>
        <p:txBody>
          <a:bodyPr/>
          <a:lstStyle>
            <a:lvl1pPr>
              <a:defRPr/>
            </a:lvl1pPr>
          </a:lstStyle>
          <a:p>
            <a:fld id="{C693ECC8-9420-6F4A-A234-5671DEE59E65}" type="datetime1">
              <a:rPr lang="de-DE" altLang="en-US"/>
              <a:pPr/>
              <a:t>02.04.18</a:t>
            </a:fld>
            <a:endParaRPr lang="de-DE" altLang="en-US"/>
          </a:p>
        </p:txBody>
      </p:sp>
      <p:sp>
        <p:nvSpPr>
          <p:cNvPr id="3" name="Fußzeilenplatzhalter 4">
            <a:extLst>
              <a:ext uri="{FF2B5EF4-FFF2-40B4-BE49-F238E27FC236}">
                <a16:creationId xmlns:a16="http://schemas.microsoft.com/office/drawing/2014/main" id="{439ACA78-1F4E-2445-9D70-0DE2485A899C}"/>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58215986-92CD-A741-861F-3928EB63DEE9}"/>
              </a:ext>
            </a:extLst>
          </p:cNvPr>
          <p:cNvSpPr>
            <a:spLocks noGrp="1"/>
          </p:cNvSpPr>
          <p:nvPr>
            <p:ph type="sldNum" sz="quarter" idx="12"/>
          </p:nvPr>
        </p:nvSpPr>
        <p:spPr/>
        <p:txBody>
          <a:bodyPr/>
          <a:lstStyle>
            <a:lvl1pPr>
              <a:defRPr/>
            </a:lvl1pPr>
          </a:lstStyle>
          <a:p>
            <a:fld id="{F73B0207-4110-274B-8F5E-D696329CB8A7}" type="slidenum">
              <a:rPr lang="de-DE" altLang="en-US"/>
              <a:pPr/>
              <a:t>‹#›</a:t>
            </a:fld>
            <a:endParaRPr lang="de-DE" altLang="en-US"/>
          </a:p>
        </p:txBody>
      </p:sp>
    </p:spTree>
    <p:extLst>
      <p:ext uri="{BB962C8B-B14F-4D97-AF65-F5344CB8AC3E}">
        <p14:creationId xmlns:p14="http://schemas.microsoft.com/office/powerpoint/2010/main" val="3422741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a16="http://schemas.microsoft.com/office/drawing/2014/main" id="{83B27E42-518C-4F4E-A6B3-25A0C500DAC3}"/>
              </a:ext>
            </a:extLst>
          </p:cNvPr>
          <p:cNvSpPr>
            <a:spLocks noGrp="1"/>
          </p:cNvSpPr>
          <p:nvPr>
            <p:ph type="dt" sz="half" idx="10"/>
          </p:nvPr>
        </p:nvSpPr>
        <p:spPr/>
        <p:txBody>
          <a:bodyPr/>
          <a:lstStyle>
            <a:lvl1pPr>
              <a:defRPr/>
            </a:lvl1pPr>
          </a:lstStyle>
          <a:p>
            <a:fld id="{8B826AC7-387C-1045-9429-38A9308C7CC1}" type="datetime1">
              <a:rPr lang="de-DE" altLang="en-US"/>
              <a:pPr/>
              <a:t>02.04.18</a:t>
            </a:fld>
            <a:endParaRPr lang="de-DE" altLang="en-US"/>
          </a:p>
        </p:txBody>
      </p:sp>
      <p:sp>
        <p:nvSpPr>
          <p:cNvPr id="6" name="Fußzeilenplatzhalter 4">
            <a:extLst>
              <a:ext uri="{FF2B5EF4-FFF2-40B4-BE49-F238E27FC236}">
                <a16:creationId xmlns:a16="http://schemas.microsoft.com/office/drawing/2014/main" id="{60C9B6A3-72E6-244D-A401-BCB2445DF520}"/>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2EC05D37-9933-7E47-B836-7A0057AEBA89}"/>
              </a:ext>
            </a:extLst>
          </p:cNvPr>
          <p:cNvSpPr>
            <a:spLocks noGrp="1"/>
          </p:cNvSpPr>
          <p:nvPr>
            <p:ph type="sldNum" sz="quarter" idx="12"/>
          </p:nvPr>
        </p:nvSpPr>
        <p:spPr/>
        <p:txBody>
          <a:bodyPr/>
          <a:lstStyle>
            <a:lvl1pPr>
              <a:defRPr/>
            </a:lvl1pPr>
          </a:lstStyle>
          <a:p>
            <a:fld id="{561BA90F-7C60-0546-BC43-C880DF4D6800}" type="slidenum">
              <a:rPr lang="de-DE" altLang="en-US"/>
              <a:pPr/>
              <a:t>‹#›</a:t>
            </a:fld>
            <a:endParaRPr lang="de-DE" altLang="en-US"/>
          </a:p>
        </p:txBody>
      </p:sp>
    </p:spTree>
    <p:extLst>
      <p:ext uri="{BB962C8B-B14F-4D97-AF65-F5344CB8AC3E}">
        <p14:creationId xmlns:p14="http://schemas.microsoft.com/office/powerpoint/2010/main" val="4095409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a16="http://schemas.microsoft.com/office/drawing/2014/main" id="{EFF8321C-D121-E546-9232-0A8A0EFDEB48}"/>
              </a:ext>
            </a:extLst>
          </p:cNvPr>
          <p:cNvSpPr>
            <a:spLocks noGrp="1"/>
          </p:cNvSpPr>
          <p:nvPr>
            <p:ph type="dt" sz="half" idx="10"/>
          </p:nvPr>
        </p:nvSpPr>
        <p:spPr/>
        <p:txBody>
          <a:bodyPr/>
          <a:lstStyle>
            <a:lvl1pPr>
              <a:defRPr/>
            </a:lvl1pPr>
          </a:lstStyle>
          <a:p>
            <a:fld id="{E9B674BE-6A6A-E94A-ACD4-0F47DCE39ABA}" type="datetime1">
              <a:rPr lang="de-DE" altLang="en-US"/>
              <a:pPr/>
              <a:t>02.04.18</a:t>
            </a:fld>
            <a:endParaRPr lang="de-DE" altLang="en-US"/>
          </a:p>
        </p:txBody>
      </p:sp>
      <p:sp>
        <p:nvSpPr>
          <p:cNvPr id="6" name="Fußzeilenplatzhalter 4">
            <a:extLst>
              <a:ext uri="{FF2B5EF4-FFF2-40B4-BE49-F238E27FC236}">
                <a16:creationId xmlns:a16="http://schemas.microsoft.com/office/drawing/2014/main" id="{9338D514-1157-AD42-B929-F7DF2E20A0E2}"/>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158ED770-E684-E14F-931A-2FA4D97FAD26}"/>
              </a:ext>
            </a:extLst>
          </p:cNvPr>
          <p:cNvSpPr>
            <a:spLocks noGrp="1"/>
          </p:cNvSpPr>
          <p:nvPr>
            <p:ph type="sldNum" sz="quarter" idx="12"/>
          </p:nvPr>
        </p:nvSpPr>
        <p:spPr/>
        <p:txBody>
          <a:bodyPr/>
          <a:lstStyle>
            <a:lvl1pPr>
              <a:defRPr/>
            </a:lvl1pPr>
          </a:lstStyle>
          <a:p>
            <a:fld id="{6533F55F-1999-A141-9BC0-F2F56CEC5EE6}" type="slidenum">
              <a:rPr lang="de-DE" altLang="en-US"/>
              <a:pPr/>
              <a:t>‹#›</a:t>
            </a:fld>
            <a:endParaRPr lang="de-DE" altLang="en-US"/>
          </a:p>
        </p:txBody>
      </p:sp>
    </p:spTree>
    <p:extLst>
      <p:ext uri="{BB962C8B-B14F-4D97-AF65-F5344CB8AC3E}">
        <p14:creationId xmlns:p14="http://schemas.microsoft.com/office/powerpoint/2010/main" val="1511146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F5C256E-7966-E846-80CA-43C52B60FAF3}"/>
              </a:ext>
            </a:extLst>
          </p:cNvPr>
          <p:cNvSpPr>
            <a:spLocks noGrp="1"/>
          </p:cNvSpPr>
          <p:nvPr>
            <p:ph type="dt" sz="half" idx="10"/>
          </p:nvPr>
        </p:nvSpPr>
        <p:spPr/>
        <p:txBody>
          <a:bodyPr/>
          <a:lstStyle>
            <a:lvl1pPr>
              <a:defRPr/>
            </a:lvl1pPr>
          </a:lstStyle>
          <a:p>
            <a:fld id="{67938A1A-8840-AB44-962E-1D52800A683E}" type="datetime1">
              <a:rPr lang="de-DE" altLang="en-US"/>
              <a:pPr/>
              <a:t>02.04.18</a:t>
            </a:fld>
            <a:endParaRPr lang="de-DE" altLang="en-US"/>
          </a:p>
        </p:txBody>
      </p:sp>
      <p:sp>
        <p:nvSpPr>
          <p:cNvPr id="5" name="Fußzeilenplatzhalter 4">
            <a:extLst>
              <a:ext uri="{FF2B5EF4-FFF2-40B4-BE49-F238E27FC236}">
                <a16:creationId xmlns:a16="http://schemas.microsoft.com/office/drawing/2014/main" id="{FF2EB470-D771-B64F-A662-E9FFD0621E6E}"/>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BD69F38-E7FF-D04D-B70A-C3519182B502}"/>
              </a:ext>
            </a:extLst>
          </p:cNvPr>
          <p:cNvSpPr>
            <a:spLocks noGrp="1"/>
          </p:cNvSpPr>
          <p:nvPr>
            <p:ph type="sldNum" sz="quarter" idx="12"/>
          </p:nvPr>
        </p:nvSpPr>
        <p:spPr/>
        <p:txBody>
          <a:bodyPr/>
          <a:lstStyle>
            <a:lvl1pPr>
              <a:defRPr/>
            </a:lvl1pPr>
          </a:lstStyle>
          <a:p>
            <a:fld id="{67243691-132E-A14D-B2A0-128E32A2AFDA}" type="slidenum">
              <a:rPr lang="de-DE" altLang="en-US"/>
              <a:pPr/>
              <a:t>‹#›</a:t>
            </a:fld>
            <a:endParaRPr lang="de-DE" altLang="en-US"/>
          </a:p>
        </p:txBody>
      </p:sp>
    </p:spTree>
    <p:extLst>
      <p:ext uri="{BB962C8B-B14F-4D97-AF65-F5344CB8AC3E}">
        <p14:creationId xmlns:p14="http://schemas.microsoft.com/office/powerpoint/2010/main" val="271350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1BE13F0-1893-CA40-A48E-55258D172D93}"/>
              </a:ext>
            </a:extLst>
          </p:cNvPr>
          <p:cNvSpPr>
            <a:spLocks noGrp="1"/>
          </p:cNvSpPr>
          <p:nvPr>
            <p:ph type="dt" sz="half" idx="10"/>
          </p:nvPr>
        </p:nvSpPr>
        <p:spPr/>
        <p:txBody>
          <a:bodyPr/>
          <a:lstStyle>
            <a:lvl1pPr>
              <a:defRPr/>
            </a:lvl1pPr>
          </a:lstStyle>
          <a:p>
            <a:fld id="{4B2E8639-315F-0748-AE25-F47C494A8EE5}" type="datetime1">
              <a:rPr lang="de-DE" altLang="en-US"/>
              <a:pPr/>
              <a:t>02.04.18</a:t>
            </a:fld>
            <a:endParaRPr lang="de-DE" altLang="en-US"/>
          </a:p>
        </p:txBody>
      </p:sp>
      <p:sp>
        <p:nvSpPr>
          <p:cNvPr id="5" name="Fußzeilenplatzhalter 4">
            <a:extLst>
              <a:ext uri="{FF2B5EF4-FFF2-40B4-BE49-F238E27FC236}">
                <a16:creationId xmlns:a16="http://schemas.microsoft.com/office/drawing/2014/main" id="{A6F9AB86-6848-9544-98B8-FF2861522B93}"/>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CB6723CF-97D1-B642-8137-029473F13C86}"/>
              </a:ext>
            </a:extLst>
          </p:cNvPr>
          <p:cNvSpPr>
            <a:spLocks noGrp="1"/>
          </p:cNvSpPr>
          <p:nvPr>
            <p:ph type="sldNum" sz="quarter" idx="12"/>
          </p:nvPr>
        </p:nvSpPr>
        <p:spPr/>
        <p:txBody>
          <a:bodyPr/>
          <a:lstStyle>
            <a:lvl1pPr>
              <a:defRPr/>
            </a:lvl1pPr>
          </a:lstStyle>
          <a:p>
            <a:fld id="{ECBD4B5C-317F-6049-A233-7600570FD206}" type="slidenum">
              <a:rPr lang="de-DE" altLang="en-US"/>
              <a:pPr/>
              <a:t>‹#›</a:t>
            </a:fld>
            <a:endParaRPr lang="de-DE" altLang="en-US"/>
          </a:p>
        </p:txBody>
      </p:sp>
    </p:spTree>
    <p:extLst>
      <p:ext uri="{BB962C8B-B14F-4D97-AF65-F5344CB8AC3E}">
        <p14:creationId xmlns:p14="http://schemas.microsoft.com/office/powerpoint/2010/main" val="1325198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4639"/>
            <a:ext cx="109728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a:extLst>
              <a:ext uri="{FF2B5EF4-FFF2-40B4-BE49-F238E27FC236}">
                <a16:creationId xmlns:a16="http://schemas.microsoft.com/office/drawing/2014/main" id="{A26053FC-4CC6-5D4A-A08D-3E7F318CE9A5}"/>
              </a:ext>
            </a:extLst>
          </p:cNvPr>
          <p:cNvSpPr>
            <a:spLocks noGrp="1" noChangeArrowheads="1"/>
          </p:cNvSpPr>
          <p:nvPr>
            <p:ph type="dt" sz="half" idx="10"/>
          </p:nvPr>
        </p:nvSpPr>
        <p:spPr/>
        <p:txBody>
          <a:bodyPr/>
          <a:lstStyle>
            <a:lvl1pPr>
              <a:defRPr>
                <a:latin typeface="Calibri" charset="0"/>
                <a:ea typeface="ＭＳ Ｐゴシック" charset="-128"/>
                <a:cs typeface="ＭＳ Ｐゴシック" charset="-128"/>
              </a:defRPr>
            </a:lvl1pPr>
          </a:lstStyle>
          <a:p>
            <a:pPr>
              <a:defRPr/>
            </a:pPr>
            <a:endParaRPr lang="de-DE"/>
          </a:p>
        </p:txBody>
      </p:sp>
      <p:sp>
        <p:nvSpPr>
          <p:cNvPr id="4" name="Rectangle 5">
            <a:extLst>
              <a:ext uri="{FF2B5EF4-FFF2-40B4-BE49-F238E27FC236}">
                <a16:creationId xmlns:a16="http://schemas.microsoft.com/office/drawing/2014/main" id="{5BBD8E91-7E6D-8D4A-8734-026E3648EB04}"/>
              </a:ext>
            </a:extLst>
          </p:cNvPr>
          <p:cNvSpPr>
            <a:spLocks noGrp="1" noChangeArrowheads="1"/>
          </p:cNvSpPr>
          <p:nvPr>
            <p:ph type="ftr" sz="quarter" idx="11"/>
          </p:nvPr>
        </p:nvSpPr>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E5EB6544-CB75-1448-9397-8BC2861269AD}"/>
              </a:ext>
            </a:extLst>
          </p:cNvPr>
          <p:cNvSpPr>
            <a:spLocks noGrp="1" noChangeArrowheads="1"/>
          </p:cNvSpPr>
          <p:nvPr>
            <p:ph type="sldNum" sz="quarter" idx="12"/>
          </p:nvPr>
        </p:nvSpPr>
        <p:spPr/>
        <p:txBody>
          <a:bodyPr/>
          <a:lstStyle>
            <a:lvl1pPr>
              <a:defRPr/>
            </a:lvl1pPr>
          </a:lstStyle>
          <a:p>
            <a:fld id="{B0B9FCEB-AC86-5B42-B757-7577EEE32D49}" type="slidenum">
              <a:rPr lang="de-DE" altLang="en-US"/>
              <a:pPr/>
              <a:t>‹#›</a:t>
            </a:fld>
            <a:endParaRPr lang="de-DE" altLang="en-US"/>
          </a:p>
        </p:txBody>
      </p:sp>
    </p:spTree>
    <p:extLst>
      <p:ext uri="{BB962C8B-B14F-4D97-AF65-F5344CB8AC3E}">
        <p14:creationId xmlns:p14="http://schemas.microsoft.com/office/powerpoint/2010/main" val="3590300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81" y="2130568"/>
            <a:ext cx="10363969" cy="1469371"/>
          </a:xfrm>
        </p:spPr>
        <p:txBody>
          <a:bodyPr/>
          <a:lstStyle/>
          <a:p>
            <a:r>
              <a:rPr lang="en-US"/>
              <a:t>Click to edit Master title style</a:t>
            </a:r>
          </a:p>
        </p:txBody>
      </p:sp>
      <p:sp>
        <p:nvSpPr>
          <p:cNvPr id="3" name="Subtitle 2"/>
          <p:cNvSpPr>
            <a:spLocks noGrp="1"/>
          </p:cNvSpPr>
          <p:nvPr>
            <p:ph type="subTitle" idx="1"/>
          </p:nvPr>
        </p:nvSpPr>
        <p:spPr>
          <a:xfrm>
            <a:off x="1828095" y="3885641"/>
            <a:ext cx="8535940" cy="1753721"/>
          </a:xfrm>
        </p:spPr>
        <p:txBody>
          <a:bodyPr/>
          <a:lstStyle>
            <a:lvl1pPr marL="0" indent="0" algn="ctr">
              <a:buNone/>
              <a:defRPr/>
            </a:lvl1pPr>
            <a:lvl2pPr marL="407990" indent="0" algn="ctr">
              <a:buNone/>
              <a:defRPr/>
            </a:lvl2pPr>
            <a:lvl3pPr marL="815982" indent="0" algn="ctr">
              <a:buNone/>
              <a:defRPr/>
            </a:lvl3pPr>
            <a:lvl4pPr marL="1223984" indent="0" algn="ctr">
              <a:buNone/>
              <a:defRPr/>
            </a:lvl4pPr>
            <a:lvl5pPr marL="1631975" indent="0" algn="ctr">
              <a:buNone/>
              <a:defRPr/>
            </a:lvl5pPr>
            <a:lvl6pPr marL="2039978" indent="0" algn="ctr">
              <a:buNone/>
              <a:defRPr/>
            </a:lvl6pPr>
            <a:lvl7pPr marL="2447969" indent="0" algn="ctr">
              <a:buNone/>
              <a:defRPr/>
            </a:lvl7pPr>
            <a:lvl8pPr marL="2855964" indent="0" algn="ctr">
              <a:buNone/>
              <a:defRPr/>
            </a:lvl8pPr>
            <a:lvl9pPr marL="326395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A32E50D-B4FF-4E4D-A4BD-D135F55C4F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B73D18-D78D-CC41-B655-44ECA94884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C379C3-757E-0A4B-9081-0338C9F55C8C}"/>
              </a:ext>
            </a:extLst>
          </p:cNvPr>
          <p:cNvSpPr>
            <a:spLocks noGrp="1" noChangeArrowheads="1"/>
          </p:cNvSpPr>
          <p:nvPr>
            <p:ph type="sldNum" sz="quarter" idx="12"/>
          </p:nvPr>
        </p:nvSpPr>
        <p:spPr>
          <a:ln/>
        </p:spPr>
        <p:txBody>
          <a:bodyPr/>
          <a:lstStyle>
            <a:lvl1pPr>
              <a:defRPr/>
            </a:lvl1pPr>
          </a:lstStyle>
          <a:p>
            <a:fld id="{8BEAEC82-0596-E14B-96CC-84D2B035FCF5}" type="slidenum">
              <a:rPr lang="en-US" altLang="en-US"/>
              <a:pPr/>
              <a:t>‹#›</a:t>
            </a:fld>
            <a:endParaRPr lang="en-US" altLang="en-US"/>
          </a:p>
        </p:txBody>
      </p:sp>
    </p:spTree>
    <p:extLst>
      <p:ext uri="{BB962C8B-B14F-4D97-AF65-F5344CB8AC3E}">
        <p14:creationId xmlns:p14="http://schemas.microsoft.com/office/powerpoint/2010/main" val="262289880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BD7B68-0348-D347-9B56-457D02DC58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F57406-4AE0-5E4A-9B47-F7201B2934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530138-1D4D-7546-B799-0B2DE0EC3C65}"/>
              </a:ext>
            </a:extLst>
          </p:cNvPr>
          <p:cNvSpPr>
            <a:spLocks noGrp="1" noChangeArrowheads="1"/>
          </p:cNvSpPr>
          <p:nvPr>
            <p:ph type="sldNum" sz="quarter" idx="12"/>
          </p:nvPr>
        </p:nvSpPr>
        <p:spPr>
          <a:ln/>
        </p:spPr>
        <p:txBody>
          <a:bodyPr/>
          <a:lstStyle>
            <a:lvl1pPr>
              <a:defRPr/>
            </a:lvl1pPr>
          </a:lstStyle>
          <a:p>
            <a:fld id="{162F4C9A-84F8-0A44-9134-C22E57D4E8CC}" type="slidenum">
              <a:rPr lang="en-US" altLang="en-US"/>
              <a:pPr/>
              <a:t>‹#›</a:t>
            </a:fld>
            <a:endParaRPr lang="en-US" altLang="en-US"/>
          </a:p>
        </p:txBody>
      </p:sp>
    </p:spTree>
    <p:extLst>
      <p:ext uri="{BB962C8B-B14F-4D97-AF65-F5344CB8AC3E}">
        <p14:creationId xmlns:p14="http://schemas.microsoft.com/office/powerpoint/2010/main" val="322059568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51" y="4406713"/>
            <a:ext cx="10362045"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4051" y="2906526"/>
            <a:ext cx="10362045" cy="1500187"/>
          </a:xfrm>
        </p:spPr>
        <p:txBody>
          <a:bodyPr anchor="b"/>
          <a:lstStyle>
            <a:lvl1pPr marL="0" indent="0">
              <a:buNone/>
              <a:defRPr sz="1800"/>
            </a:lvl1pPr>
            <a:lvl2pPr marL="407990" indent="0">
              <a:buNone/>
              <a:defRPr sz="1600"/>
            </a:lvl2pPr>
            <a:lvl3pPr marL="815982" indent="0">
              <a:buNone/>
              <a:defRPr sz="1400"/>
            </a:lvl3pPr>
            <a:lvl4pPr marL="1223984" indent="0">
              <a:buNone/>
              <a:defRPr sz="1300"/>
            </a:lvl4pPr>
            <a:lvl5pPr marL="1631975" indent="0">
              <a:buNone/>
              <a:defRPr sz="1300"/>
            </a:lvl5pPr>
            <a:lvl6pPr marL="2039978" indent="0">
              <a:buNone/>
              <a:defRPr sz="1300"/>
            </a:lvl6pPr>
            <a:lvl7pPr marL="2447969" indent="0">
              <a:buNone/>
              <a:defRPr sz="1300"/>
            </a:lvl7pPr>
            <a:lvl8pPr marL="2855964" indent="0">
              <a:buNone/>
              <a:defRPr sz="1300"/>
            </a:lvl8pPr>
            <a:lvl9pPr marL="3263958" indent="0">
              <a:buNone/>
              <a:defRPr sz="1300"/>
            </a:lvl9pPr>
          </a:lstStyle>
          <a:p>
            <a:pPr lvl="0"/>
            <a:r>
              <a:rPr lang="en-US"/>
              <a:t>Click to edit Master text styles</a:t>
            </a:r>
          </a:p>
        </p:txBody>
      </p:sp>
      <p:sp>
        <p:nvSpPr>
          <p:cNvPr id="4" name="Rectangle 4">
            <a:extLst>
              <a:ext uri="{FF2B5EF4-FFF2-40B4-BE49-F238E27FC236}">
                <a16:creationId xmlns:a16="http://schemas.microsoft.com/office/drawing/2014/main" id="{B6D12554-26F1-4142-9284-D103C16312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4A616F-F460-364F-8944-2FBE81D3E2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057402-5D98-BF40-AD1D-54CEB08EBDC2}"/>
              </a:ext>
            </a:extLst>
          </p:cNvPr>
          <p:cNvSpPr>
            <a:spLocks noGrp="1" noChangeArrowheads="1"/>
          </p:cNvSpPr>
          <p:nvPr>
            <p:ph type="sldNum" sz="quarter" idx="12"/>
          </p:nvPr>
        </p:nvSpPr>
        <p:spPr>
          <a:ln/>
        </p:spPr>
        <p:txBody>
          <a:bodyPr/>
          <a:lstStyle>
            <a:lvl1pPr>
              <a:defRPr/>
            </a:lvl1pPr>
          </a:lstStyle>
          <a:p>
            <a:fld id="{F46815AA-8908-3A49-8528-90C59E3335EA}" type="slidenum">
              <a:rPr lang="en-US" altLang="en-US"/>
              <a:pPr/>
              <a:t>‹#›</a:t>
            </a:fld>
            <a:endParaRPr lang="en-US" altLang="en-US"/>
          </a:p>
        </p:txBody>
      </p:sp>
    </p:spTree>
    <p:extLst>
      <p:ext uri="{BB962C8B-B14F-4D97-AF65-F5344CB8AC3E}">
        <p14:creationId xmlns:p14="http://schemas.microsoft.com/office/powerpoint/2010/main" val="301818757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082" y="1982090"/>
            <a:ext cx="5089620"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2090"/>
            <a:ext cx="5089621"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98BFB5-7771-CE4F-BF19-DB853D639B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13FA48-5E3C-AF43-A4E1-1BC91BD7FD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4913CA-0470-E046-9BDC-C3757888A822}"/>
              </a:ext>
            </a:extLst>
          </p:cNvPr>
          <p:cNvSpPr>
            <a:spLocks noGrp="1" noChangeArrowheads="1"/>
          </p:cNvSpPr>
          <p:nvPr>
            <p:ph type="sldNum" sz="quarter" idx="12"/>
          </p:nvPr>
        </p:nvSpPr>
        <p:spPr>
          <a:ln/>
        </p:spPr>
        <p:txBody>
          <a:bodyPr/>
          <a:lstStyle>
            <a:lvl1pPr>
              <a:defRPr/>
            </a:lvl1pPr>
          </a:lstStyle>
          <a:p>
            <a:fld id="{C040BF54-2861-6740-96B8-6328769B4F1D}" type="slidenum">
              <a:rPr lang="en-US" altLang="en-US"/>
              <a:pPr/>
              <a:t>‹#›</a:t>
            </a:fld>
            <a:endParaRPr lang="en-US" altLang="en-US"/>
          </a:p>
        </p:txBody>
      </p:sp>
    </p:spTree>
    <p:extLst>
      <p:ext uri="{BB962C8B-B14F-4D97-AF65-F5344CB8AC3E}">
        <p14:creationId xmlns:p14="http://schemas.microsoft.com/office/powerpoint/2010/main" val="320277908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pPr>
                <a:defRPr/>
              </a:pPr>
              <a:t>‹#›</a:t>
            </a:fld>
            <a:endParaRPr lang="en-US"/>
          </a:p>
        </p:txBody>
      </p:sp>
    </p:spTree>
    <p:extLst>
      <p:ext uri="{BB962C8B-B14F-4D97-AF65-F5344CB8AC3E}">
        <p14:creationId xmlns:p14="http://schemas.microsoft.com/office/powerpoint/2010/main" val="2438912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050" y="274544"/>
            <a:ext cx="1097203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86" y="1535206"/>
            <a:ext cx="5385953"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86" y="2175344"/>
            <a:ext cx="5385953"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2" y="1535206"/>
            <a:ext cx="5387879"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4142" y="2175344"/>
            <a:ext cx="538787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A5EBA4-B4E1-C944-B442-04086D0E50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B535C5-04D0-F94F-8BD4-E78C31A3B5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B4AA61D-A53C-704E-BBAF-89EA5D2B0DB7}"/>
              </a:ext>
            </a:extLst>
          </p:cNvPr>
          <p:cNvSpPr>
            <a:spLocks noGrp="1" noChangeArrowheads="1"/>
          </p:cNvSpPr>
          <p:nvPr>
            <p:ph type="sldNum" sz="quarter" idx="12"/>
          </p:nvPr>
        </p:nvSpPr>
        <p:spPr>
          <a:ln/>
        </p:spPr>
        <p:txBody>
          <a:bodyPr/>
          <a:lstStyle>
            <a:lvl1pPr>
              <a:defRPr/>
            </a:lvl1pPr>
          </a:lstStyle>
          <a:p>
            <a:fld id="{2CFAE911-4814-494F-A9E6-9BEEF8A6767D}" type="slidenum">
              <a:rPr lang="en-US" altLang="en-US"/>
              <a:pPr/>
              <a:t>‹#›</a:t>
            </a:fld>
            <a:endParaRPr lang="en-US" altLang="en-US"/>
          </a:p>
        </p:txBody>
      </p:sp>
    </p:spTree>
    <p:extLst>
      <p:ext uri="{BB962C8B-B14F-4D97-AF65-F5344CB8AC3E}">
        <p14:creationId xmlns:p14="http://schemas.microsoft.com/office/powerpoint/2010/main" val="155303972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B1D3E1-533B-0041-8984-4EF5088FAC5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691E212-8FD6-2941-AE52-D0F762892F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674B75-78E2-6940-9B90-4AE842F63F85}"/>
              </a:ext>
            </a:extLst>
          </p:cNvPr>
          <p:cNvSpPr>
            <a:spLocks noGrp="1" noChangeArrowheads="1"/>
          </p:cNvSpPr>
          <p:nvPr>
            <p:ph type="sldNum" sz="quarter" idx="12"/>
          </p:nvPr>
        </p:nvSpPr>
        <p:spPr>
          <a:ln/>
        </p:spPr>
        <p:txBody>
          <a:bodyPr/>
          <a:lstStyle>
            <a:lvl1pPr>
              <a:defRPr/>
            </a:lvl1pPr>
          </a:lstStyle>
          <a:p>
            <a:fld id="{0D093914-7071-E447-8C07-DF20634BF843}" type="slidenum">
              <a:rPr lang="en-US" altLang="en-US"/>
              <a:pPr/>
              <a:t>‹#›</a:t>
            </a:fld>
            <a:endParaRPr lang="en-US" altLang="en-US"/>
          </a:p>
        </p:txBody>
      </p:sp>
    </p:spTree>
    <p:extLst>
      <p:ext uri="{BB962C8B-B14F-4D97-AF65-F5344CB8AC3E}">
        <p14:creationId xmlns:p14="http://schemas.microsoft.com/office/powerpoint/2010/main" val="332863724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BE1397-B21C-E343-81F0-7D53C94629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0F276BF-154E-D940-A5D1-14161BDA6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321DC9-C6B5-0941-8571-55624569A35A}"/>
              </a:ext>
            </a:extLst>
          </p:cNvPr>
          <p:cNvSpPr>
            <a:spLocks noGrp="1" noChangeArrowheads="1"/>
          </p:cNvSpPr>
          <p:nvPr>
            <p:ph type="sldNum" sz="quarter" idx="12"/>
          </p:nvPr>
        </p:nvSpPr>
        <p:spPr>
          <a:ln/>
        </p:spPr>
        <p:txBody>
          <a:bodyPr/>
          <a:lstStyle>
            <a:lvl1pPr>
              <a:defRPr/>
            </a:lvl1pPr>
          </a:lstStyle>
          <a:p>
            <a:fld id="{EDBCA509-BC1F-2F45-A54A-EB129841DC36}" type="slidenum">
              <a:rPr lang="en-US" altLang="en-US"/>
              <a:pPr/>
              <a:t>‹#›</a:t>
            </a:fld>
            <a:endParaRPr lang="en-US" altLang="en-US"/>
          </a:p>
        </p:txBody>
      </p:sp>
    </p:spTree>
    <p:extLst>
      <p:ext uri="{BB962C8B-B14F-4D97-AF65-F5344CB8AC3E}">
        <p14:creationId xmlns:p14="http://schemas.microsoft.com/office/powerpoint/2010/main" val="388066533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94" y="273144"/>
            <a:ext cx="401012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49" y="273144"/>
            <a:ext cx="6815667"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94" y="1435755"/>
            <a:ext cx="4010121" cy="469106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62B71255-D640-4F43-B042-E4DCC76CFA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DF571D-F173-7040-BD0F-E1EC795F3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2F0FF7-9ACB-B745-ADEF-A92E82FC7276}"/>
              </a:ext>
            </a:extLst>
          </p:cNvPr>
          <p:cNvSpPr>
            <a:spLocks noGrp="1" noChangeArrowheads="1"/>
          </p:cNvSpPr>
          <p:nvPr>
            <p:ph type="sldNum" sz="quarter" idx="12"/>
          </p:nvPr>
        </p:nvSpPr>
        <p:spPr>
          <a:ln/>
        </p:spPr>
        <p:txBody>
          <a:bodyPr/>
          <a:lstStyle>
            <a:lvl1pPr>
              <a:defRPr/>
            </a:lvl1pPr>
          </a:lstStyle>
          <a:p>
            <a:fld id="{0E16A04A-8D58-9745-86B0-77D692FBDBFE}" type="slidenum">
              <a:rPr lang="en-US" altLang="en-US"/>
              <a:pPr/>
              <a:t>‹#›</a:t>
            </a:fld>
            <a:endParaRPr lang="en-US" altLang="en-US"/>
          </a:p>
        </p:txBody>
      </p:sp>
    </p:spTree>
    <p:extLst>
      <p:ext uri="{BB962C8B-B14F-4D97-AF65-F5344CB8AC3E}">
        <p14:creationId xmlns:p14="http://schemas.microsoft.com/office/powerpoint/2010/main" val="238359968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74" y="4800370"/>
            <a:ext cx="7315969"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974" y="612122"/>
            <a:ext cx="7315969" cy="4115360"/>
          </a:xfrm>
        </p:spPr>
        <p:txBody>
          <a:bodyPr/>
          <a:lstStyle>
            <a:lvl1pPr marL="0" indent="0">
              <a:buNone/>
              <a:defRPr sz="2900"/>
            </a:lvl1pPr>
            <a:lvl2pPr marL="407990" indent="0">
              <a:buNone/>
              <a:defRPr sz="2500"/>
            </a:lvl2pPr>
            <a:lvl3pPr marL="815982" indent="0">
              <a:buNone/>
              <a:defRPr sz="2200"/>
            </a:lvl3pPr>
            <a:lvl4pPr marL="1223984" indent="0">
              <a:buNone/>
              <a:defRPr sz="1800"/>
            </a:lvl4pPr>
            <a:lvl5pPr marL="1631975" indent="0">
              <a:buNone/>
              <a:defRPr sz="1800"/>
            </a:lvl5pPr>
            <a:lvl6pPr marL="2039978" indent="0">
              <a:buNone/>
              <a:defRPr sz="1800"/>
            </a:lvl6pPr>
            <a:lvl7pPr marL="2447969" indent="0">
              <a:buNone/>
              <a:defRPr sz="1800"/>
            </a:lvl7pPr>
            <a:lvl8pPr marL="2855964" indent="0">
              <a:buNone/>
              <a:defRPr sz="1800"/>
            </a:lvl8pPr>
            <a:lvl9pPr marL="3263958" indent="0">
              <a:buNone/>
              <a:defRPr sz="1800"/>
            </a:lvl9pPr>
          </a:lstStyle>
          <a:p>
            <a:pPr lvl="0"/>
            <a:endParaRPr lang="en-US" noProof="0"/>
          </a:p>
        </p:txBody>
      </p:sp>
      <p:sp>
        <p:nvSpPr>
          <p:cNvPr id="4" name="Text Placeholder 3"/>
          <p:cNvSpPr>
            <a:spLocks noGrp="1"/>
          </p:cNvSpPr>
          <p:nvPr>
            <p:ph type="body" sz="half" idx="2"/>
          </p:nvPr>
        </p:nvSpPr>
        <p:spPr>
          <a:xfrm>
            <a:off x="2389974" y="5367618"/>
            <a:ext cx="7315969" cy="80402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a:extLst>
              <a:ext uri="{FF2B5EF4-FFF2-40B4-BE49-F238E27FC236}">
                <a16:creationId xmlns:a16="http://schemas.microsoft.com/office/drawing/2014/main" id="{C611B742-8C4D-DA43-9AC7-01D06EFA30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40D145-4100-DC49-A57F-0254913EF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026B9F-3BB3-0547-8C5C-AC7E4002B4D5}"/>
              </a:ext>
            </a:extLst>
          </p:cNvPr>
          <p:cNvSpPr>
            <a:spLocks noGrp="1" noChangeArrowheads="1"/>
          </p:cNvSpPr>
          <p:nvPr>
            <p:ph type="sldNum" sz="quarter" idx="12"/>
          </p:nvPr>
        </p:nvSpPr>
        <p:spPr>
          <a:ln/>
        </p:spPr>
        <p:txBody>
          <a:bodyPr/>
          <a:lstStyle>
            <a:lvl1pPr>
              <a:defRPr/>
            </a:lvl1pPr>
          </a:lstStyle>
          <a:p>
            <a:fld id="{F9153FE3-6CAD-E840-AA6D-D3AD4B1A6355}" type="slidenum">
              <a:rPr lang="en-US" altLang="en-US"/>
              <a:pPr/>
              <a:t>‹#›</a:t>
            </a:fld>
            <a:endParaRPr lang="en-US" altLang="en-US"/>
          </a:p>
        </p:txBody>
      </p:sp>
    </p:spTree>
    <p:extLst>
      <p:ext uri="{BB962C8B-B14F-4D97-AF65-F5344CB8AC3E}">
        <p14:creationId xmlns:p14="http://schemas.microsoft.com/office/powerpoint/2010/main" val="48357291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38DD80-FA3B-C64C-A68E-60BC78ABF6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F66291-600B-4249-BA84-F986464DBB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110E8F-C143-8343-84EC-B542E85BF626}"/>
              </a:ext>
            </a:extLst>
          </p:cNvPr>
          <p:cNvSpPr>
            <a:spLocks noGrp="1" noChangeArrowheads="1"/>
          </p:cNvSpPr>
          <p:nvPr>
            <p:ph type="sldNum" sz="quarter" idx="12"/>
          </p:nvPr>
        </p:nvSpPr>
        <p:spPr>
          <a:ln/>
        </p:spPr>
        <p:txBody>
          <a:bodyPr/>
          <a:lstStyle>
            <a:lvl1pPr>
              <a:defRPr/>
            </a:lvl1pPr>
          </a:lstStyle>
          <a:p>
            <a:fld id="{45444D3F-ECB9-4A43-A246-7FCF6BEBCEF1}" type="slidenum">
              <a:rPr lang="en-US" altLang="en-US"/>
              <a:pPr/>
              <a:t>‹#›</a:t>
            </a:fld>
            <a:endParaRPr lang="en-US" altLang="en-US"/>
          </a:p>
        </p:txBody>
      </p:sp>
    </p:spTree>
    <p:extLst>
      <p:ext uri="{BB962C8B-B14F-4D97-AF65-F5344CB8AC3E}">
        <p14:creationId xmlns:p14="http://schemas.microsoft.com/office/powerpoint/2010/main" val="162478808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8011" y="609321"/>
            <a:ext cx="2590031"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022" y="609321"/>
            <a:ext cx="7589212"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160740-E98B-FA4C-9041-1770FC6EF3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67064C-EBC6-C74E-B243-1C56D47F25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28E744-8575-2943-B736-A326AF53EA8D}"/>
              </a:ext>
            </a:extLst>
          </p:cNvPr>
          <p:cNvSpPr>
            <a:spLocks noGrp="1" noChangeArrowheads="1"/>
          </p:cNvSpPr>
          <p:nvPr>
            <p:ph type="sldNum" sz="quarter" idx="12"/>
          </p:nvPr>
        </p:nvSpPr>
        <p:spPr>
          <a:ln/>
        </p:spPr>
        <p:txBody>
          <a:bodyPr/>
          <a:lstStyle>
            <a:lvl1pPr>
              <a:defRPr/>
            </a:lvl1pPr>
          </a:lstStyle>
          <a:p>
            <a:fld id="{047EA716-D2DF-6646-8DBD-5BA75896EA4E}" type="slidenum">
              <a:rPr lang="en-US" altLang="en-US"/>
              <a:pPr/>
              <a:t>‹#›</a:t>
            </a:fld>
            <a:endParaRPr lang="en-US" altLang="en-US"/>
          </a:p>
        </p:txBody>
      </p:sp>
    </p:spTree>
    <p:extLst>
      <p:ext uri="{BB962C8B-B14F-4D97-AF65-F5344CB8AC3E}">
        <p14:creationId xmlns:p14="http://schemas.microsoft.com/office/powerpoint/2010/main" val="264306089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36296-2B37-564D-8D58-B181038C059B}"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412201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36296-2B37-564D-8D58-B181038C059B}"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853106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36296-2B37-564D-8D58-B181038C059B}"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431412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pPr>
                <a:defRPr/>
              </a:pPr>
              <a:t>‹#›</a:t>
            </a:fld>
            <a:endParaRPr lang="en-US"/>
          </a:p>
        </p:txBody>
      </p:sp>
    </p:spTree>
    <p:extLst>
      <p:ext uri="{BB962C8B-B14F-4D97-AF65-F5344CB8AC3E}">
        <p14:creationId xmlns:p14="http://schemas.microsoft.com/office/powerpoint/2010/main" val="3545980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36296-2B37-564D-8D58-B181038C059B}" type="datetimeFigureOut">
              <a:rPr lang="en-US" smtClean="0"/>
              <a:t>4/2/18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1785067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36296-2B37-564D-8D58-B181038C059B}" type="datetimeFigureOut">
              <a:rPr lang="en-US" smtClean="0"/>
              <a:t>4/2/18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14391577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36296-2B37-564D-8D58-B181038C059B}" type="datetimeFigureOut">
              <a:rPr lang="en-US" smtClean="0"/>
              <a:t>4/2/18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2198605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36296-2B37-564D-8D58-B181038C059B}" type="datetimeFigureOut">
              <a:rPr lang="en-US" smtClean="0"/>
              <a:t>4/2/18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160462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36296-2B37-564D-8D58-B181038C059B}" type="datetimeFigureOut">
              <a:rPr lang="en-US" smtClean="0"/>
              <a:t>4/2/18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10759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36296-2B37-564D-8D58-B181038C059B}" type="datetimeFigureOut">
              <a:rPr lang="en-US" smtClean="0"/>
              <a:t>4/2/18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3743905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36296-2B37-564D-8D58-B181038C059B}"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1230166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36296-2B37-564D-8D58-B181038C059B}"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EC44F3-3ADE-2742-A986-A7863A9B1A2E}" type="slidenum">
              <a:rPr lang="en-US" smtClean="0"/>
              <a:t>‹#›</a:t>
            </a:fld>
            <a:endParaRPr lang="en-US"/>
          </a:p>
        </p:txBody>
      </p:sp>
    </p:spTree>
    <p:extLst>
      <p:ext uri="{BB962C8B-B14F-4D97-AF65-F5344CB8AC3E}">
        <p14:creationId xmlns:p14="http://schemas.microsoft.com/office/powerpoint/2010/main" val="863080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pitchFamily="-108"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pitchFamily="-108"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099582B-ABBA-E243-AF1F-0FB3A05AA53A}" type="slidenum">
              <a:rPr lang="en-US" altLang="x-none"/>
              <a:pPr/>
              <a:t>‹#›</a:t>
            </a:fld>
            <a:endParaRPr lang="en-US" altLang="x-none"/>
          </a:p>
        </p:txBody>
      </p:sp>
    </p:spTree>
    <p:extLst>
      <p:ext uri="{BB962C8B-B14F-4D97-AF65-F5344CB8AC3E}">
        <p14:creationId xmlns:p14="http://schemas.microsoft.com/office/powerpoint/2010/main" val="193393470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20" y="2130522"/>
            <a:ext cx="10363969" cy="1469371"/>
          </a:xfrm>
        </p:spPr>
        <p:txBody>
          <a:bodyPr/>
          <a:lstStyle/>
          <a:p>
            <a:r>
              <a:rPr lang="en-US"/>
              <a:t>Click to edit Master title style</a:t>
            </a:r>
          </a:p>
        </p:txBody>
      </p:sp>
      <p:sp>
        <p:nvSpPr>
          <p:cNvPr id="3" name="Subtitle 2"/>
          <p:cNvSpPr>
            <a:spLocks noGrp="1"/>
          </p:cNvSpPr>
          <p:nvPr>
            <p:ph type="subTitle" idx="1"/>
          </p:nvPr>
        </p:nvSpPr>
        <p:spPr>
          <a:xfrm>
            <a:off x="1828034" y="3885641"/>
            <a:ext cx="8535940"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pitchFamily="-108"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pitchFamily="-108"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5A7D3D7-D769-124F-9CCB-543BA286DCDA}" type="slidenum">
              <a:rPr lang="en-US" altLang="x-none"/>
              <a:pPr/>
              <a:t>‹#›</a:t>
            </a:fld>
            <a:endParaRPr lang="en-US" altLang="x-none"/>
          </a:p>
        </p:txBody>
      </p:sp>
    </p:spTree>
    <p:extLst>
      <p:ext uri="{BB962C8B-B14F-4D97-AF65-F5344CB8AC3E}">
        <p14:creationId xmlns:p14="http://schemas.microsoft.com/office/powerpoint/2010/main" val="324261778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pPr>
                <a:defRPr/>
              </a:pPr>
              <a:t>‹#›</a:t>
            </a:fld>
            <a:endParaRPr lang="en-US"/>
          </a:p>
        </p:txBody>
      </p:sp>
    </p:spTree>
    <p:extLst>
      <p:ext uri="{BB962C8B-B14F-4D97-AF65-F5344CB8AC3E}">
        <p14:creationId xmlns:p14="http://schemas.microsoft.com/office/powerpoint/2010/main" val="2055945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Arial" pitchFamily="-108"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Arial" pitchFamily="-108"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BE567085-0825-4A4B-85BF-6ADD26DEBEFC}" type="slidenum">
              <a:rPr lang="en-US" altLang="x-none"/>
              <a:pPr/>
              <a:t>‹#›</a:t>
            </a:fld>
            <a:endParaRPr lang="en-US" altLang="x-none"/>
          </a:p>
        </p:txBody>
      </p:sp>
    </p:spTree>
    <p:extLst>
      <p:ext uri="{BB962C8B-B14F-4D97-AF65-F5344CB8AC3E}">
        <p14:creationId xmlns:p14="http://schemas.microsoft.com/office/powerpoint/2010/main" val="348963349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186584182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353E87-7051-EC43-BB80-AFA31C4D5F0B}" type="datetime1">
              <a:rPr lang="en-US"/>
              <a:pPr>
                <a:defRPr/>
              </a:pPr>
              <a:t>4/2/18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B967A22-AB8B-D540-ACB6-B92E6C6B5540}" type="slidenum">
              <a:rPr lang="en-US"/>
              <a:pPr>
                <a:defRPr/>
              </a:pPr>
              <a:t>‹#›</a:t>
            </a:fld>
            <a:endParaRPr lang="en-US"/>
          </a:p>
        </p:txBody>
      </p:sp>
    </p:spTree>
    <p:extLst>
      <p:ext uri="{BB962C8B-B14F-4D97-AF65-F5344CB8AC3E}">
        <p14:creationId xmlns:p14="http://schemas.microsoft.com/office/powerpoint/2010/main" val="953536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FE956EF-4685-4C88-AD3B-21E7FFBD7302}" type="datetimeFigureOut">
              <a:rPr lang="en-US"/>
              <a:pPr/>
              <a:t>4/2/18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0EBA1D-EC90-4422-945A-68B44B0E2B89}" type="slidenum">
              <a:rPr lang="en-US"/>
              <a:pPr/>
              <a:t>‹#›</a:t>
            </a:fld>
            <a:endParaRPr lang="en-US"/>
          </a:p>
        </p:txBody>
      </p:sp>
    </p:spTree>
    <p:extLst>
      <p:ext uri="{BB962C8B-B14F-4D97-AF65-F5344CB8AC3E}">
        <p14:creationId xmlns:p14="http://schemas.microsoft.com/office/powerpoint/2010/main" val="2310444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18" y="2130521"/>
            <a:ext cx="10363969" cy="1469371"/>
          </a:xfrm>
        </p:spPr>
        <p:txBody>
          <a:bodyPr/>
          <a:lstStyle/>
          <a:p>
            <a:r>
              <a:rPr lang="en-US"/>
              <a:t>Click to edit Master title style</a:t>
            </a:r>
          </a:p>
        </p:txBody>
      </p:sp>
      <p:sp>
        <p:nvSpPr>
          <p:cNvPr id="3" name="Subtitle 2"/>
          <p:cNvSpPr>
            <a:spLocks noGrp="1"/>
          </p:cNvSpPr>
          <p:nvPr>
            <p:ph type="subTitle" idx="1"/>
          </p:nvPr>
        </p:nvSpPr>
        <p:spPr>
          <a:xfrm>
            <a:off x="1828033" y="3885641"/>
            <a:ext cx="8535940" cy="1753721"/>
          </a:xfrm>
        </p:spPr>
        <p:txBody>
          <a:bodyPr/>
          <a:lstStyle>
            <a:lvl1pPr marL="0" indent="0" algn="ctr">
              <a:buNone/>
              <a:defRPr/>
            </a:lvl1pPr>
            <a:lvl2pPr marL="403386" indent="0" algn="ctr">
              <a:buNone/>
              <a:defRPr/>
            </a:lvl2pPr>
            <a:lvl3pPr marL="806773" indent="0" algn="ctr">
              <a:buNone/>
              <a:defRPr/>
            </a:lvl3pPr>
            <a:lvl4pPr marL="1210159" indent="0" algn="ctr">
              <a:buNone/>
              <a:defRPr/>
            </a:lvl4pPr>
            <a:lvl5pPr marL="1613544" indent="0" algn="ctr">
              <a:buNone/>
              <a:defRPr/>
            </a:lvl5pPr>
            <a:lvl6pPr marL="2016930" indent="0" algn="ctr">
              <a:buNone/>
              <a:defRPr/>
            </a:lvl6pPr>
            <a:lvl7pPr marL="2420317" indent="0" algn="ctr">
              <a:buNone/>
              <a:defRPr/>
            </a:lvl7pPr>
            <a:lvl8pPr marL="2823703" indent="0" algn="ctr">
              <a:buNone/>
              <a:defRPr/>
            </a:lvl8pPr>
            <a:lvl9pPr marL="322708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5F53-3FF9-374C-8FAB-EB05AD6C7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486939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B813E-3865-DE47-B681-5CC60578E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99804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434EEB-F15B-284F-9FB8-DDEC5D33A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0771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pPr>
                <a:defRPr/>
              </a:pPr>
              <a:t>‹#›</a:t>
            </a:fld>
            <a:endParaRPr lang="en-US"/>
          </a:p>
        </p:txBody>
      </p:sp>
    </p:spTree>
    <p:extLst>
      <p:ext uri="{BB962C8B-B14F-4D97-AF65-F5344CB8AC3E}">
        <p14:creationId xmlns:p14="http://schemas.microsoft.com/office/powerpoint/2010/main" val="293286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pPr>
                <a:defRPr/>
              </a:pPr>
              <a:t>‹#›</a:t>
            </a:fld>
            <a:endParaRPr lang="en-US"/>
          </a:p>
        </p:txBody>
      </p:sp>
    </p:spTree>
    <p:extLst>
      <p:ext uri="{BB962C8B-B14F-4D97-AF65-F5344CB8AC3E}">
        <p14:creationId xmlns:p14="http://schemas.microsoft.com/office/powerpoint/2010/main" val="319608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pPr>
                <a:defRPr/>
              </a:pPr>
              <a:t>‹#›</a:t>
            </a:fld>
            <a:endParaRPr lang="en-US"/>
          </a:p>
        </p:txBody>
      </p:sp>
    </p:spTree>
    <p:extLst>
      <p:ext uri="{BB962C8B-B14F-4D97-AF65-F5344CB8AC3E}">
        <p14:creationId xmlns:p14="http://schemas.microsoft.com/office/powerpoint/2010/main" val="2492591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pPr>
                <a:defRPr/>
              </a:pPr>
              <a:t>‹#›</a:t>
            </a:fld>
            <a:endParaRPr lang="en-US"/>
          </a:p>
        </p:txBody>
      </p:sp>
    </p:spTree>
    <p:extLst>
      <p:ext uri="{BB962C8B-B14F-4D97-AF65-F5344CB8AC3E}">
        <p14:creationId xmlns:p14="http://schemas.microsoft.com/office/powerpoint/2010/main" val="9350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fontAlgn="base">
              <a:spcBef>
                <a:spcPct val="0"/>
              </a:spcBef>
              <a:spcAft>
                <a:spcPct val="0"/>
              </a:spcAft>
              <a:defRPr/>
            </a:pPr>
            <a:fld id="{2A6901D0-2AA8-F74C-84DE-0C929D84451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616372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5"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6C30FCD2-0AE8-6D48-B6F7-3687A0C88D0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027" name="Textplatzhalter 2">
            <a:extLst>
              <a:ext uri="{FF2B5EF4-FFF2-40B4-BE49-F238E27FC236}">
                <a16:creationId xmlns:a16="http://schemas.microsoft.com/office/drawing/2014/main" id="{45FBCFE8-76EA-6647-B6EA-18EAFD29898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Textmasterformate durch Klicken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1CDD29D7-D274-9244-AE5A-5771A9D99D13}"/>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717DA73-CCBA-004F-98A5-D166D69B7312}" type="datetime1">
              <a:rPr lang="de-DE" altLang="en-US"/>
              <a:pPr/>
              <a:t>02.04.18</a:t>
            </a:fld>
            <a:endParaRPr lang="de-DE" altLang="en-US"/>
          </a:p>
        </p:txBody>
      </p:sp>
      <p:sp>
        <p:nvSpPr>
          <p:cNvPr id="5" name="Fußzeilenplatzhalter 4">
            <a:extLst>
              <a:ext uri="{FF2B5EF4-FFF2-40B4-BE49-F238E27FC236}">
                <a16:creationId xmlns:a16="http://schemas.microsoft.com/office/drawing/2014/main" id="{483439DD-8A1A-D643-94E8-69D335E91A5F}"/>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de-DE"/>
          </a:p>
        </p:txBody>
      </p:sp>
      <p:sp>
        <p:nvSpPr>
          <p:cNvPr id="6" name="Foliennummernplatzhalter 5">
            <a:extLst>
              <a:ext uri="{FF2B5EF4-FFF2-40B4-BE49-F238E27FC236}">
                <a16:creationId xmlns:a16="http://schemas.microsoft.com/office/drawing/2014/main" id="{66AB045D-A2F9-9A44-9669-5155AD9C386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07DABE8-BEE7-8747-8824-7324196017A8}" type="slidenum">
              <a:rPr lang="de-DE" altLang="en-US"/>
              <a:pPr/>
              <a:t>‹#›</a:t>
            </a:fld>
            <a:endParaRPr lang="de-DE" altLang="en-US"/>
          </a:p>
        </p:txBody>
      </p:sp>
    </p:spTree>
    <p:extLst>
      <p:ext uri="{BB962C8B-B14F-4D97-AF65-F5344CB8AC3E}">
        <p14:creationId xmlns:p14="http://schemas.microsoft.com/office/powerpoint/2010/main" val="15798004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CEB898E-759F-FB4A-ADC8-9DCCBE8149F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16" tIns="40806" rIns="81616" bIns="40806"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9315E47B-2BC7-C841-899A-EB877498FE98}"/>
              </a:ext>
            </a:extLst>
          </p:cNvPr>
          <p:cNvSpPr>
            <a:spLocks noGrp="1" noChangeArrowheads="1"/>
          </p:cNvSpPr>
          <p:nvPr>
            <p:ph type="body" idx="1"/>
          </p:nvPr>
        </p:nvSpPr>
        <p:spPr bwMode="auto">
          <a:xfrm>
            <a:off x="914400" y="1982788"/>
            <a:ext cx="103632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16" tIns="40806" rIns="81616" bIns="408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F10AC6-957E-5341-B194-784D09139F9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defRPr sz="13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a:extLst>
              <a:ext uri="{FF2B5EF4-FFF2-40B4-BE49-F238E27FC236}">
                <a16:creationId xmlns:a16="http://schemas.microsoft.com/office/drawing/2014/main" id="{6B3929D2-985A-3B40-AFC1-31DAF02B05C0}"/>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ctr">
              <a:defRPr sz="13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a:extLst>
              <a:ext uri="{FF2B5EF4-FFF2-40B4-BE49-F238E27FC236}">
                <a16:creationId xmlns:a16="http://schemas.microsoft.com/office/drawing/2014/main" id="{61433A13-41C8-8642-BF07-BD9C4C1E883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r">
              <a:defRPr sz="1300">
                <a:solidFill>
                  <a:srgbClr val="000000"/>
                </a:solidFill>
                <a:latin typeface="Arial" panose="020B0604020202020204" pitchFamily="34" charset="0"/>
              </a:defRPr>
            </a:lvl1pPr>
          </a:lstStyle>
          <a:p>
            <a:fld id="{0F2A4725-A37A-7245-8BBE-F7AF170EED45}" type="slidenum">
              <a:rPr lang="en-US" altLang="en-US"/>
              <a:pPr/>
              <a:t>‹#›</a:t>
            </a:fld>
            <a:endParaRPr lang="en-US" altLang="en-US"/>
          </a:p>
        </p:txBody>
      </p:sp>
    </p:spTree>
    <p:extLst>
      <p:ext uri="{BB962C8B-B14F-4D97-AF65-F5344CB8AC3E}">
        <p14:creationId xmlns:p14="http://schemas.microsoft.com/office/powerpoint/2010/main" val="35821769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990" algn="ctr" rtl="0" fontAlgn="base">
        <a:spcBef>
          <a:spcPct val="0"/>
        </a:spcBef>
        <a:spcAft>
          <a:spcPct val="0"/>
        </a:spcAft>
        <a:defRPr sz="3900">
          <a:solidFill>
            <a:schemeClr val="tx2"/>
          </a:solidFill>
          <a:latin typeface="Arial" pitchFamily="92" charset="0"/>
        </a:defRPr>
      </a:lvl6pPr>
      <a:lvl7pPr marL="815982" algn="ctr" rtl="0" fontAlgn="base">
        <a:spcBef>
          <a:spcPct val="0"/>
        </a:spcBef>
        <a:spcAft>
          <a:spcPct val="0"/>
        </a:spcAft>
        <a:defRPr sz="3900">
          <a:solidFill>
            <a:schemeClr val="tx2"/>
          </a:solidFill>
          <a:latin typeface="Arial" pitchFamily="92" charset="0"/>
        </a:defRPr>
      </a:lvl7pPr>
      <a:lvl8pPr marL="1223984" algn="ctr" rtl="0" fontAlgn="base">
        <a:spcBef>
          <a:spcPct val="0"/>
        </a:spcBef>
        <a:spcAft>
          <a:spcPct val="0"/>
        </a:spcAft>
        <a:defRPr sz="3900">
          <a:solidFill>
            <a:schemeClr val="tx2"/>
          </a:solidFill>
          <a:latin typeface="Arial" pitchFamily="92" charset="0"/>
        </a:defRPr>
      </a:lvl8pPr>
      <a:lvl9pPr marL="1631975" algn="ctr" rtl="0" fontAlgn="base">
        <a:spcBef>
          <a:spcPct val="0"/>
        </a:spcBef>
        <a:spcAft>
          <a:spcPct val="0"/>
        </a:spcAft>
        <a:defRPr sz="3900">
          <a:solidFill>
            <a:schemeClr val="tx2"/>
          </a:solidFill>
          <a:latin typeface="Arial" pitchFamily="92" charset="0"/>
        </a:defRPr>
      </a:lvl9pPr>
    </p:titleStyle>
    <p:bodyStyle>
      <a:lvl1pPr marL="303213" indent="-303213"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0400" indent="-25241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7588"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5575"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3563"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3977" indent="-203995" algn="l" rtl="0" fontAlgn="base">
        <a:spcBef>
          <a:spcPct val="20000"/>
        </a:spcBef>
        <a:spcAft>
          <a:spcPct val="0"/>
        </a:spcAft>
        <a:buChar char="»"/>
        <a:defRPr sz="1800">
          <a:solidFill>
            <a:schemeClr val="tx1"/>
          </a:solidFill>
          <a:latin typeface="+mn-lt"/>
          <a:ea typeface="ＭＳ Ｐゴシック" pitchFamily="92" charset="-128"/>
        </a:defRPr>
      </a:lvl6pPr>
      <a:lvl7pPr marL="2651966" indent="-203995" algn="l" rtl="0" fontAlgn="base">
        <a:spcBef>
          <a:spcPct val="20000"/>
        </a:spcBef>
        <a:spcAft>
          <a:spcPct val="0"/>
        </a:spcAft>
        <a:buChar char="»"/>
        <a:defRPr sz="1800">
          <a:solidFill>
            <a:schemeClr val="tx1"/>
          </a:solidFill>
          <a:latin typeface="+mn-lt"/>
          <a:ea typeface="ＭＳ Ｐゴシック" pitchFamily="92" charset="-128"/>
        </a:defRPr>
      </a:lvl7pPr>
      <a:lvl8pPr marL="3059968" indent="-203995" algn="l" rtl="0" fontAlgn="base">
        <a:spcBef>
          <a:spcPct val="20000"/>
        </a:spcBef>
        <a:spcAft>
          <a:spcPct val="0"/>
        </a:spcAft>
        <a:buChar char="»"/>
        <a:defRPr sz="1800">
          <a:solidFill>
            <a:schemeClr val="tx1"/>
          </a:solidFill>
          <a:latin typeface="+mn-lt"/>
          <a:ea typeface="ＭＳ Ｐゴシック" pitchFamily="92" charset="-128"/>
        </a:defRPr>
      </a:lvl8pPr>
      <a:lvl9pPr marL="3467954" indent="-203995"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990" rtl="0" eaLnBrk="1" latinLnBrk="0" hangingPunct="1">
        <a:defRPr sz="1600" kern="1200">
          <a:solidFill>
            <a:schemeClr val="tx1"/>
          </a:solidFill>
          <a:latin typeface="+mn-lt"/>
          <a:ea typeface="+mn-ea"/>
          <a:cs typeface="+mn-cs"/>
        </a:defRPr>
      </a:lvl1pPr>
      <a:lvl2pPr marL="407990" algn="l" defTabSz="407990" rtl="0" eaLnBrk="1" latinLnBrk="0" hangingPunct="1">
        <a:defRPr sz="1600" kern="1200">
          <a:solidFill>
            <a:schemeClr val="tx1"/>
          </a:solidFill>
          <a:latin typeface="+mn-lt"/>
          <a:ea typeface="+mn-ea"/>
          <a:cs typeface="+mn-cs"/>
        </a:defRPr>
      </a:lvl2pPr>
      <a:lvl3pPr marL="815982" algn="l" defTabSz="407990" rtl="0" eaLnBrk="1" latinLnBrk="0" hangingPunct="1">
        <a:defRPr sz="1600" kern="1200">
          <a:solidFill>
            <a:schemeClr val="tx1"/>
          </a:solidFill>
          <a:latin typeface="+mn-lt"/>
          <a:ea typeface="+mn-ea"/>
          <a:cs typeface="+mn-cs"/>
        </a:defRPr>
      </a:lvl3pPr>
      <a:lvl4pPr marL="1223984" algn="l" defTabSz="407990" rtl="0" eaLnBrk="1" latinLnBrk="0" hangingPunct="1">
        <a:defRPr sz="1600" kern="1200">
          <a:solidFill>
            <a:schemeClr val="tx1"/>
          </a:solidFill>
          <a:latin typeface="+mn-lt"/>
          <a:ea typeface="+mn-ea"/>
          <a:cs typeface="+mn-cs"/>
        </a:defRPr>
      </a:lvl4pPr>
      <a:lvl5pPr marL="1631975" algn="l" defTabSz="407990" rtl="0" eaLnBrk="1" latinLnBrk="0" hangingPunct="1">
        <a:defRPr sz="1600" kern="1200">
          <a:solidFill>
            <a:schemeClr val="tx1"/>
          </a:solidFill>
          <a:latin typeface="+mn-lt"/>
          <a:ea typeface="+mn-ea"/>
          <a:cs typeface="+mn-cs"/>
        </a:defRPr>
      </a:lvl5pPr>
      <a:lvl6pPr marL="2039978" algn="l" defTabSz="407990" rtl="0" eaLnBrk="1" latinLnBrk="0" hangingPunct="1">
        <a:defRPr sz="1600" kern="1200">
          <a:solidFill>
            <a:schemeClr val="tx1"/>
          </a:solidFill>
          <a:latin typeface="+mn-lt"/>
          <a:ea typeface="+mn-ea"/>
          <a:cs typeface="+mn-cs"/>
        </a:defRPr>
      </a:lvl6pPr>
      <a:lvl7pPr marL="2447969" algn="l" defTabSz="407990" rtl="0" eaLnBrk="1" latinLnBrk="0" hangingPunct="1">
        <a:defRPr sz="1600" kern="1200">
          <a:solidFill>
            <a:schemeClr val="tx1"/>
          </a:solidFill>
          <a:latin typeface="+mn-lt"/>
          <a:ea typeface="+mn-ea"/>
          <a:cs typeface="+mn-cs"/>
        </a:defRPr>
      </a:lvl7pPr>
      <a:lvl8pPr marL="2855964" algn="l" defTabSz="407990" rtl="0" eaLnBrk="1" latinLnBrk="0" hangingPunct="1">
        <a:defRPr sz="1600" kern="1200">
          <a:solidFill>
            <a:schemeClr val="tx1"/>
          </a:solidFill>
          <a:latin typeface="+mn-lt"/>
          <a:ea typeface="+mn-ea"/>
          <a:cs typeface="+mn-cs"/>
        </a:defRPr>
      </a:lvl8pPr>
      <a:lvl9pPr marL="3263958" algn="l" defTabSz="40799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36296-2B37-564D-8D58-B181038C059B}" type="datetimeFigureOut">
              <a:rPr lang="en-US" smtClean="0"/>
              <a:t>4/2/18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C44F3-3ADE-2742-A986-A7863A9B1A2E}" type="slidenum">
              <a:rPr lang="en-US" smtClean="0"/>
              <a:t>‹#›</a:t>
            </a:fld>
            <a:endParaRPr lang="en-US"/>
          </a:p>
        </p:txBody>
      </p:sp>
    </p:spTree>
    <p:extLst>
      <p:ext uri="{BB962C8B-B14F-4D97-AF65-F5344CB8AC3E}">
        <p14:creationId xmlns:p14="http://schemas.microsoft.com/office/powerpoint/2010/main" val="353092410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2048" tIns="41025" rIns="82048" bIns="41025"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914400" y="1982788"/>
            <a:ext cx="103632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2048" tIns="41025" rIns="82048" bIns="41025"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defRPr sz="1300">
                <a:solidFill>
                  <a:srgbClr val="000000"/>
                </a:solidFill>
              </a:defRPr>
            </a:lvl1pPr>
          </a:lstStyle>
          <a:p>
            <a:pPr defTabSz="457200"/>
            <a:endParaRPr lang="x-none" altLang="x-none"/>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ctr">
              <a:defRPr sz="1300">
                <a:solidFill>
                  <a:srgbClr val="000000"/>
                </a:solidFill>
              </a:defRPr>
            </a:lvl1pPr>
          </a:lstStyle>
          <a:p>
            <a:pPr defTabSz="457200"/>
            <a:endParaRPr lang="x-none" altLang="x-none"/>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r">
              <a:defRPr sz="1300">
                <a:solidFill>
                  <a:srgbClr val="000000"/>
                </a:solidFill>
              </a:defRPr>
            </a:lvl1pPr>
          </a:lstStyle>
          <a:p>
            <a:pPr defTabSz="457200"/>
            <a:fld id="{A104DE17-C450-324B-8344-53C67878F10C}" type="slidenum">
              <a:rPr lang="en-US" altLang="x-none" smtClean="0"/>
              <a:pPr defTabSz="457200"/>
              <a:t>‹#›</a:t>
            </a:fld>
            <a:endParaRPr lang="en-US" altLang="x-none"/>
          </a:p>
        </p:txBody>
      </p:sp>
    </p:spTree>
    <p:extLst>
      <p:ext uri="{BB962C8B-B14F-4D97-AF65-F5344CB8AC3E}">
        <p14:creationId xmlns:p14="http://schemas.microsoft.com/office/powerpoint/2010/main" val="352910729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10243" algn="ctr" rtl="0" fontAlgn="base">
        <a:spcBef>
          <a:spcPct val="0"/>
        </a:spcBef>
        <a:spcAft>
          <a:spcPct val="0"/>
        </a:spcAft>
        <a:defRPr sz="3900">
          <a:solidFill>
            <a:schemeClr val="tx2"/>
          </a:solidFill>
          <a:latin typeface="Arial" pitchFamily="92" charset="0"/>
        </a:defRPr>
      </a:lvl6pPr>
      <a:lvl7pPr marL="820487" algn="ctr" rtl="0" fontAlgn="base">
        <a:spcBef>
          <a:spcPct val="0"/>
        </a:spcBef>
        <a:spcAft>
          <a:spcPct val="0"/>
        </a:spcAft>
        <a:defRPr sz="3900">
          <a:solidFill>
            <a:schemeClr val="tx2"/>
          </a:solidFill>
          <a:latin typeface="Arial" pitchFamily="92" charset="0"/>
        </a:defRPr>
      </a:lvl7pPr>
      <a:lvl8pPr marL="1230730" algn="ctr" rtl="0" fontAlgn="base">
        <a:spcBef>
          <a:spcPct val="0"/>
        </a:spcBef>
        <a:spcAft>
          <a:spcPct val="0"/>
        </a:spcAft>
        <a:defRPr sz="3900">
          <a:solidFill>
            <a:schemeClr val="tx2"/>
          </a:solidFill>
          <a:latin typeface="Arial" pitchFamily="92" charset="0"/>
        </a:defRPr>
      </a:lvl8pPr>
      <a:lvl9pPr marL="1640973" algn="ctr" rtl="0" fontAlgn="base">
        <a:spcBef>
          <a:spcPct val="0"/>
        </a:spcBef>
        <a:spcAft>
          <a:spcPct val="0"/>
        </a:spcAft>
        <a:defRPr sz="3900">
          <a:solidFill>
            <a:schemeClr val="tx2"/>
          </a:solidFill>
          <a:latin typeface="Arial" pitchFamily="92" charset="0"/>
        </a:defRPr>
      </a:lvl9pPr>
    </p:titleStyle>
    <p:bodyStyle>
      <a:lvl1pPr marL="306388" indent="-306388"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5163" indent="-25558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5525" indent="-20478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5100" indent="-20478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44675" indent="-20478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56338" indent="-205122" algn="l" rtl="0" fontAlgn="base">
        <a:spcBef>
          <a:spcPct val="20000"/>
        </a:spcBef>
        <a:spcAft>
          <a:spcPct val="0"/>
        </a:spcAft>
        <a:buChar char="»"/>
        <a:defRPr sz="1800">
          <a:solidFill>
            <a:schemeClr val="tx1"/>
          </a:solidFill>
          <a:latin typeface="+mn-lt"/>
          <a:ea typeface="ＭＳ Ｐゴシック" pitchFamily="92" charset="-128"/>
        </a:defRPr>
      </a:lvl6pPr>
      <a:lvl7pPr marL="2666581" indent="-205122" algn="l" rtl="0" fontAlgn="base">
        <a:spcBef>
          <a:spcPct val="20000"/>
        </a:spcBef>
        <a:spcAft>
          <a:spcPct val="0"/>
        </a:spcAft>
        <a:buChar char="»"/>
        <a:defRPr sz="1800">
          <a:solidFill>
            <a:schemeClr val="tx1"/>
          </a:solidFill>
          <a:latin typeface="+mn-lt"/>
          <a:ea typeface="ＭＳ Ｐゴシック" pitchFamily="92" charset="-128"/>
        </a:defRPr>
      </a:lvl7pPr>
      <a:lvl8pPr marL="3076826" indent="-205122" algn="l" rtl="0" fontAlgn="base">
        <a:spcBef>
          <a:spcPct val="20000"/>
        </a:spcBef>
        <a:spcAft>
          <a:spcPct val="0"/>
        </a:spcAft>
        <a:buChar char="»"/>
        <a:defRPr sz="1800">
          <a:solidFill>
            <a:schemeClr val="tx1"/>
          </a:solidFill>
          <a:latin typeface="+mn-lt"/>
          <a:ea typeface="ＭＳ Ｐゴシック" pitchFamily="92" charset="-128"/>
        </a:defRPr>
      </a:lvl8pPr>
      <a:lvl9pPr marL="3487068" indent="-20512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10243" rtl="0" eaLnBrk="1" latinLnBrk="0" hangingPunct="1">
        <a:defRPr sz="1600" kern="1200">
          <a:solidFill>
            <a:schemeClr val="tx1"/>
          </a:solidFill>
          <a:latin typeface="+mn-lt"/>
          <a:ea typeface="+mn-ea"/>
          <a:cs typeface="+mn-cs"/>
        </a:defRPr>
      </a:lvl1pPr>
      <a:lvl2pPr marL="410243" algn="l" defTabSz="410243" rtl="0" eaLnBrk="1" latinLnBrk="0" hangingPunct="1">
        <a:defRPr sz="1600" kern="1200">
          <a:solidFill>
            <a:schemeClr val="tx1"/>
          </a:solidFill>
          <a:latin typeface="+mn-lt"/>
          <a:ea typeface="+mn-ea"/>
          <a:cs typeface="+mn-cs"/>
        </a:defRPr>
      </a:lvl2pPr>
      <a:lvl3pPr marL="820487" algn="l" defTabSz="410243" rtl="0" eaLnBrk="1" latinLnBrk="0" hangingPunct="1">
        <a:defRPr sz="1600" kern="1200">
          <a:solidFill>
            <a:schemeClr val="tx1"/>
          </a:solidFill>
          <a:latin typeface="+mn-lt"/>
          <a:ea typeface="+mn-ea"/>
          <a:cs typeface="+mn-cs"/>
        </a:defRPr>
      </a:lvl3pPr>
      <a:lvl4pPr marL="1230730" algn="l" defTabSz="410243" rtl="0" eaLnBrk="1" latinLnBrk="0" hangingPunct="1">
        <a:defRPr sz="1600" kern="1200">
          <a:solidFill>
            <a:schemeClr val="tx1"/>
          </a:solidFill>
          <a:latin typeface="+mn-lt"/>
          <a:ea typeface="+mn-ea"/>
          <a:cs typeface="+mn-cs"/>
        </a:defRPr>
      </a:lvl4pPr>
      <a:lvl5pPr marL="1640973" algn="l" defTabSz="410243" rtl="0" eaLnBrk="1" latinLnBrk="0" hangingPunct="1">
        <a:defRPr sz="1600" kern="1200">
          <a:solidFill>
            <a:schemeClr val="tx1"/>
          </a:solidFill>
          <a:latin typeface="+mn-lt"/>
          <a:ea typeface="+mn-ea"/>
          <a:cs typeface="+mn-cs"/>
        </a:defRPr>
      </a:lvl5pPr>
      <a:lvl6pPr marL="2051216" algn="l" defTabSz="410243" rtl="0" eaLnBrk="1" latinLnBrk="0" hangingPunct="1">
        <a:defRPr sz="1600" kern="1200">
          <a:solidFill>
            <a:schemeClr val="tx1"/>
          </a:solidFill>
          <a:latin typeface="+mn-lt"/>
          <a:ea typeface="+mn-ea"/>
          <a:cs typeface="+mn-cs"/>
        </a:defRPr>
      </a:lvl6pPr>
      <a:lvl7pPr marL="2461461" algn="l" defTabSz="410243" rtl="0" eaLnBrk="1" latinLnBrk="0" hangingPunct="1">
        <a:defRPr sz="1600" kern="1200">
          <a:solidFill>
            <a:schemeClr val="tx1"/>
          </a:solidFill>
          <a:latin typeface="+mn-lt"/>
          <a:ea typeface="+mn-ea"/>
          <a:cs typeface="+mn-cs"/>
        </a:defRPr>
      </a:lvl7pPr>
      <a:lvl8pPr marL="2871703" algn="l" defTabSz="410243" rtl="0" eaLnBrk="1" latinLnBrk="0" hangingPunct="1">
        <a:defRPr sz="1600" kern="1200">
          <a:solidFill>
            <a:schemeClr val="tx1"/>
          </a:solidFill>
          <a:latin typeface="+mn-lt"/>
          <a:ea typeface="+mn-ea"/>
          <a:cs typeface="+mn-cs"/>
        </a:defRPr>
      </a:lvl8pPr>
      <a:lvl9pPr marL="3281946" algn="l" defTabSz="410243"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3899846338"/>
      </p:ext>
    </p:extLst>
  </p:cSld>
  <p:clrMap bg1="lt1" tx1="dk1" bg2="lt2" tx2="dk2" accent1="accent1" accent2="accent2" accent3="accent3" accent4="accent4" accent5="accent5" accent6="accent6" hlink="hlink" folHlink="folHlink"/>
  <p:sldLayoutIdLst>
    <p:sldLayoutId id="2147483727"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634" name="Title Placeholder 1"/>
          <p:cNvSpPr>
            <a:spLocks noGrp="1"/>
          </p:cNvSpPr>
          <p:nvPr>
            <p:ph type="title"/>
          </p:nvPr>
        </p:nvSpPr>
        <p:spPr bwMode="auto">
          <a:xfrm>
            <a:off x="609987" y="274544"/>
            <a:ext cx="10972031" cy="1143000"/>
          </a:xfrm>
          <a:prstGeom prst="rect">
            <a:avLst/>
          </a:prstGeom>
          <a:noFill/>
          <a:ln w="9525">
            <a:noFill/>
            <a:miter lim="800000"/>
            <a:headEnd/>
            <a:tailEnd/>
          </a:ln>
        </p:spPr>
        <p:txBody>
          <a:bodyPr vert="horz" wrap="square" lIns="101870" tIns="50935" rIns="101870" bIns="50935" numCol="1" anchor="ctr" anchorCtr="0" compatLnSpc="1">
            <a:prstTxWarp prst="textNoShape">
              <a:avLst/>
            </a:prstTxWarp>
          </a:bodyPr>
          <a:lstStyle/>
          <a:p>
            <a:pPr lvl="0"/>
            <a:r>
              <a:rPr lang="en-US"/>
              <a:t>Click to edit Master title style</a:t>
            </a:r>
          </a:p>
        </p:txBody>
      </p:sp>
      <p:sp>
        <p:nvSpPr>
          <p:cNvPr id="69635" name="Text Placeholder 2"/>
          <p:cNvSpPr>
            <a:spLocks noGrp="1"/>
          </p:cNvSpPr>
          <p:nvPr>
            <p:ph type="body" idx="1"/>
          </p:nvPr>
        </p:nvSpPr>
        <p:spPr bwMode="auto">
          <a:xfrm>
            <a:off x="609987" y="1599641"/>
            <a:ext cx="10972031" cy="4527176"/>
          </a:xfrm>
          <a:prstGeom prst="rect">
            <a:avLst/>
          </a:prstGeom>
          <a:noFill/>
          <a:ln w="9525">
            <a:noFill/>
            <a:miter lim="800000"/>
            <a:headEnd/>
            <a:tailEnd/>
          </a:ln>
        </p:spPr>
        <p:txBody>
          <a:bodyPr vert="horz" wrap="square" lIns="101870" tIns="50935" rIns="101870" bIns="509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987" y="6356537"/>
            <a:ext cx="2844031" cy="365592"/>
          </a:xfrm>
          <a:prstGeom prst="rect">
            <a:avLst/>
          </a:prstGeom>
        </p:spPr>
        <p:txBody>
          <a:bodyPr vert="horz" wrap="square" lIns="101870" tIns="50935" rIns="101870" bIns="50935" numCol="1" anchor="ctr" anchorCtr="0" compatLnSpc="1">
            <a:prstTxWarp prst="textNoShape">
              <a:avLst/>
            </a:prstTxWarp>
          </a:bodyPr>
          <a:lstStyle>
            <a:lvl1pPr>
              <a:defRPr sz="1147">
                <a:solidFill>
                  <a:srgbClr val="898989"/>
                </a:solidFill>
                <a:latin typeface="Arial" pitchFamily="-108" charset="0"/>
              </a:defRPr>
            </a:lvl1pPr>
          </a:lstStyle>
          <a:p>
            <a:pPr>
              <a:defRPr/>
            </a:pPr>
            <a:fld id="{795D00B8-B4DE-0840-AE71-5BBCD5A476E7}" type="datetime1">
              <a:rPr lang="en-US">
                <a:ea typeface=""/>
              </a:rPr>
              <a:pPr>
                <a:defRPr/>
              </a:pPr>
              <a:t>4/2/18</a:t>
            </a:fld>
            <a:endParaRPr lang="en-US">
              <a:ea typeface=""/>
            </a:endParaRPr>
          </a:p>
        </p:txBody>
      </p:sp>
      <p:sp>
        <p:nvSpPr>
          <p:cNvPr id="5" name="Footer Placeholder 4"/>
          <p:cNvSpPr>
            <a:spLocks noGrp="1"/>
          </p:cNvSpPr>
          <p:nvPr>
            <p:ph type="ftr" sz="quarter" idx="3"/>
          </p:nvPr>
        </p:nvSpPr>
        <p:spPr>
          <a:xfrm>
            <a:off x="4165987" y="6356537"/>
            <a:ext cx="3860031" cy="365592"/>
          </a:xfrm>
          <a:prstGeom prst="rect">
            <a:avLst/>
          </a:prstGeom>
        </p:spPr>
        <p:txBody>
          <a:bodyPr vert="horz" wrap="square" lIns="101870" tIns="50935" rIns="101870" bIns="50935" numCol="1" anchor="ctr" anchorCtr="0" compatLnSpc="1">
            <a:prstTxWarp prst="textNoShape">
              <a:avLst/>
            </a:prstTxWarp>
          </a:bodyPr>
          <a:lstStyle>
            <a:lvl1pPr algn="ctr">
              <a:defRPr sz="1147">
                <a:solidFill>
                  <a:srgbClr val="898989"/>
                </a:solidFill>
                <a:latin typeface="Arial" pitchFamily="-108" charset="0"/>
              </a:defRPr>
            </a:lvl1pPr>
          </a:lstStyle>
          <a:p>
            <a:pPr>
              <a:defRPr/>
            </a:pPr>
            <a:endParaRPr lang="en-US">
              <a:ea typeface=""/>
            </a:endParaRPr>
          </a:p>
        </p:txBody>
      </p:sp>
      <p:sp>
        <p:nvSpPr>
          <p:cNvPr id="6" name="Slide Number Placeholder 5"/>
          <p:cNvSpPr>
            <a:spLocks noGrp="1"/>
          </p:cNvSpPr>
          <p:nvPr>
            <p:ph type="sldNum" sz="quarter" idx="4"/>
          </p:nvPr>
        </p:nvSpPr>
        <p:spPr>
          <a:xfrm>
            <a:off x="8737987" y="6356537"/>
            <a:ext cx="2844031" cy="365592"/>
          </a:xfrm>
          <a:prstGeom prst="rect">
            <a:avLst/>
          </a:prstGeom>
        </p:spPr>
        <p:txBody>
          <a:bodyPr vert="horz" wrap="square" lIns="101870" tIns="50935" rIns="101870" bIns="50935" numCol="1" anchor="ctr" anchorCtr="0" compatLnSpc="1">
            <a:prstTxWarp prst="textNoShape">
              <a:avLst/>
            </a:prstTxWarp>
          </a:bodyPr>
          <a:lstStyle>
            <a:lvl1pPr algn="r">
              <a:defRPr sz="1147">
                <a:solidFill>
                  <a:srgbClr val="898989"/>
                </a:solidFill>
                <a:latin typeface="Arial" pitchFamily="-108" charset="0"/>
              </a:defRPr>
            </a:lvl1pPr>
          </a:lstStyle>
          <a:p>
            <a:pPr>
              <a:defRPr/>
            </a:pPr>
            <a:fld id="{5ABBF1BA-57F8-3A43-A2C4-7AFBCE4E0862}" type="slidenum">
              <a:rPr lang="en-US">
                <a:ea typeface=""/>
              </a:rPr>
              <a:pPr>
                <a:defRPr/>
              </a:pPr>
              <a:t>‹#›</a:t>
            </a:fld>
            <a:endParaRPr lang="en-US">
              <a:ea typeface=""/>
            </a:endParaRPr>
          </a:p>
        </p:txBody>
      </p:sp>
    </p:spTree>
    <p:extLst>
      <p:ext uri="{BB962C8B-B14F-4D97-AF65-F5344CB8AC3E}">
        <p14:creationId xmlns:p14="http://schemas.microsoft.com/office/powerpoint/2010/main" val="89523940"/>
      </p:ext>
    </p:extLst>
  </p:cSld>
  <p:clrMap bg1="lt1" tx1="dk1" bg2="lt2" tx2="dk2" accent1="accent1" accent2="accent2" accent3="accent3" accent4="accent4" accent5="accent5" accent6="accent6" hlink="hlink" folHlink="folHlink"/>
  <p:sldLayoutIdLst>
    <p:sldLayoutId id="2147483729" r:id="rId1"/>
    <p:sldLayoutId id="2147483730" r:id="rId2"/>
  </p:sldLayoutIdLst>
  <p:txStyles>
    <p:titleStyle>
      <a:lvl1pPr algn="ctr" defTabSz="448206" rtl="0" eaLnBrk="0" fontAlgn="base" hangingPunct="0">
        <a:spcBef>
          <a:spcPct val="0"/>
        </a:spcBef>
        <a:spcAft>
          <a:spcPct val="0"/>
        </a:spcAft>
        <a:defRPr sz="4324" kern="1200">
          <a:solidFill>
            <a:schemeClr val="tx1"/>
          </a:solidFill>
          <a:latin typeface="+mj-lt"/>
          <a:ea typeface="ＭＳ Ｐゴシック" pitchFamily="-108" charset="-128"/>
          <a:cs typeface="ＭＳ Ｐゴシック" pitchFamily="-108" charset="-128"/>
        </a:defRPr>
      </a:lvl1pPr>
      <a:lvl2pPr algn="ctr" defTabSz="448206" rtl="0" eaLnBrk="0" fontAlgn="base" hangingPunct="0">
        <a:spcBef>
          <a:spcPct val="0"/>
        </a:spcBef>
        <a:spcAft>
          <a:spcPct val="0"/>
        </a:spcAft>
        <a:defRPr sz="4324">
          <a:solidFill>
            <a:schemeClr val="tx1"/>
          </a:solidFill>
          <a:latin typeface="Calibri" pitchFamily="-108" charset="0"/>
          <a:ea typeface="ＭＳ Ｐゴシック" pitchFamily="-108" charset="-128"/>
          <a:cs typeface="ＭＳ Ｐゴシック" pitchFamily="-108" charset="-128"/>
        </a:defRPr>
      </a:lvl2pPr>
      <a:lvl3pPr algn="ctr" defTabSz="448206" rtl="0" eaLnBrk="0" fontAlgn="base" hangingPunct="0">
        <a:spcBef>
          <a:spcPct val="0"/>
        </a:spcBef>
        <a:spcAft>
          <a:spcPct val="0"/>
        </a:spcAft>
        <a:defRPr sz="4324">
          <a:solidFill>
            <a:schemeClr val="tx1"/>
          </a:solidFill>
          <a:latin typeface="Calibri" pitchFamily="-108" charset="0"/>
          <a:ea typeface="ＭＳ Ｐゴシック" pitchFamily="-108" charset="-128"/>
          <a:cs typeface="ＭＳ Ｐゴシック" pitchFamily="-108" charset="-128"/>
        </a:defRPr>
      </a:lvl3pPr>
      <a:lvl4pPr algn="ctr" defTabSz="448206" rtl="0" eaLnBrk="0" fontAlgn="base" hangingPunct="0">
        <a:spcBef>
          <a:spcPct val="0"/>
        </a:spcBef>
        <a:spcAft>
          <a:spcPct val="0"/>
        </a:spcAft>
        <a:defRPr sz="4324">
          <a:solidFill>
            <a:schemeClr val="tx1"/>
          </a:solidFill>
          <a:latin typeface="Calibri" pitchFamily="-108" charset="0"/>
          <a:ea typeface="ＭＳ Ｐゴシック" pitchFamily="-108" charset="-128"/>
          <a:cs typeface="ＭＳ Ｐゴシック" pitchFamily="-108" charset="-128"/>
        </a:defRPr>
      </a:lvl4pPr>
      <a:lvl5pPr algn="ctr" defTabSz="448206" rtl="0" eaLnBrk="0" fontAlgn="base" hangingPunct="0">
        <a:spcBef>
          <a:spcPct val="0"/>
        </a:spcBef>
        <a:spcAft>
          <a:spcPct val="0"/>
        </a:spcAft>
        <a:defRPr sz="4324">
          <a:solidFill>
            <a:schemeClr val="tx1"/>
          </a:solidFill>
          <a:latin typeface="Calibri" pitchFamily="-108" charset="0"/>
          <a:ea typeface="ＭＳ Ｐゴシック" pitchFamily="-108" charset="-128"/>
          <a:cs typeface="ＭＳ Ｐゴシック" pitchFamily="-108" charset="-128"/>
        </a:defRPr>
      </a:lvl5pPr>
      <a:lvl6pPr marL="403386" algn="ctr" defTabSz="448206" rtl="0" fontAlgn="base">
        <a:spcBef>
          <a:spcPct val="0"/>
        </a:spcBef>
        <a:spcAft>
          <a:spcPct val="0"/>
        </a:spcAft>
        <a:defRPr sz="4324">
          <a:solidFill>
            <a:schemeClr val="tx1"/>
          </a:solidFill>
          <a:latin typeface="Calibri" pitchFamily="-108" charset="0"/>
          <a:ea typeface="ＭＳ Ｐゴシック" pitchFamily="-108" charset="-128"/>
          <a:cs typeface="ＭＳ Ｐゴシック" pitchFamily="-108" charset="-128"/>
        </a:defRPr>
      </a:lvl6pPr>
      <a:lvl7pPr marL="806773" algn="ctr" defTabSz="448206" rtl="0" fontAlgn="base">
        <a:spcBef>
          <a:spcPct val="0"/>
        </a:spcBef>
        <a:spcAft>
          <a:spcPct val="0"/>
        </a:spcAft>
        <a:defRPr sz="4324">
          <a:solidFill>
            <a:schemeClr val="tx1"/>
          </a:solidFill>
          <a:latin typeface="Calibri" pitchFamily="-108" charset="0"/>
          <a:ea typeface="ＭＳ Ｐゴシック" pitchFamily="-108" charset="-128"/>
          <a:cs typeface="ＭＳ Ｐゴシック" pitchFamily="-108" charset="-128"/>
        </a:defRPr>
      </a:lvl7pPr>
      <a:lvl8pPr marL="1210159" algn="ctr" defTabSz="448206" rtl="0" fontAlgn="base">
        <a:spcBef>
          <a:spcPct val="0"/>
        </a:spcBef>
        <a:spcAft>
          <a:spcPct val="0"/>
        </a:spcAft>
        <a:defRPr sz="4324">
          <a:solidFill>
            <a:schemeClr val="tx1"/>
          </a:solidFill>
          <a:latin typeface="Calibri" pitchFamily="-108" charset="0"/>
          <a:ea typeface="ＭＳ Ｐゴシック" pitchFamily="-108" charset="-128"/>
          <a:cs typeface="ＭＳ Ｐゴシック" pitchFamily="-108" charset="-128"/>
        </a:defRPr>
      </a:lvl8pPr>
      <a:lvl9pPr marL="1613544" algn="ctr" defTabSz="448206" rtl="0" fontAlgn="base">
        <a:spcBef>
          <a:spcPct val="0"/>
        </a:spcBef>
        <a:spcAft>
          <a:spcPct val="0"/>
        </a:spcAft>
        <a:defRPr sz="4324">
          <a:solidFill>
            <a:schemeClr val="tx1"/>
          </a:solidFill>
          <a:latin typeface="Calibri" pitchFamily="-108" charset="0"/>
          <a:ea typeface="ＭＳ Ｐゴシック" pitchFamily="-108" charset="-128"/>
          <a:cs typeface="ＭＳ Ｐゴシック" pitchFamily="-108" charset="-128"/>
        </a:defRPr>
      </a:lvl9pPr>
    </p:titleStyle>
    <p:bodyStyle>
      <a:lvl1pPr marL="336155" indent="-336155" algn="l" defTabSz="448206" rtl="0" eaLnBrk="0" fontAlgn="base" hangingPunct="0">
        <a:spcBef>
          <a:spcPct val="20000"/>
        </a:spcBef>
        <a:spcAft>
          <a:spcPct val="0"/>
        </a:spcAft>
        <a:buFont typeface="Arial" pitchFamily="-65" charset="0"/>
        <a:buChar char="•"/>
        <a:defRPr sz="3177" kern="1200">
          <a:solidFill>
            <a:schemeClr val="tx1"/>
          </a:solidFill>
          <a:latin typeface="+mn-lt"/>
          <a:ea typeface="ＭＳ Ｐゴシック" pitchFamily="-108" charset="-128"/>
          <a:cs typeface="ＭＳ Ｐゴシック" pitchFamily="-108" charset="-128"/>
        </a:defRPr>
      </a:lvl1pPr>
      <a:lvl2pPr marL="729738" indent="-280129" algn="l" defTabSz="448206" rtl="0" eaLnBrk="0" fontAlgn="base" hangingPunct="0">
        <a:spcBef>
          <a:spcPct val="20000"/>
        </a:spcBef>
        <a:spcAft>
          <a:spcPct val="0"/>
        </a:spcAft>
        <a:buFont typeface="Arial" pitchFamily="-65" charset="0"/>
        <a:buChar char="–"/>
        <a:defRPr sz="2735" kern="1200">
          <a:solidFill>
            <a:schemeClr val="tx1"/>
          </a:solidFill>
          <a:latin typeface="+mn-lt"/>
          <a:ea typeface="ＭＳ Ｐゴシック" pitchFamily="-108" charset="-128"/>
          <a:cs typeface="+mn-cs"/>
        </a:defRPr>
      </a:lvl2pPr>
      <a:lvl3pPr marL="1123318" indent="-224104" algn="l" defTabSz="448206" rtl="0" eaLnBrk="0" fontAlgn="base" hangingPunct="0">
        <a:spcBef>
          <a:spcPct val="20000"/>
        </a:spcBef>
        <a:spcAft>
          <a:spcPct val="0"/>
        </a:spcAft>
        <a:buFont typeface="Arial" pitchFamily="-65" charset="0"/>
        <a:buChar char="•"/>
        <a:defRPr sz="2382" kern="1200">
          <a:solidFill>
            <a:schemeClr val="tx1"/>
          </a:solidFill>
          <a:latin typeface="+mn-lt"/>
          <a:ea typeface="ＭＳ Ｐゴシック" pitchFamily="-108" charset="-128"/>
          <a:cs typeface="+mn-cs"/>
        </a:defRPr>
      </a:lvl3pPr>
      <a:lvl4pPr marL="1572927" indent="-224104" algn="l" defTabSz="448206" rtl="0" eaLnBrk="0" fontAlgn="base" hangingPunct="0">
        <a:spcBef>
          <a:spcPct val="20000"/>
        </a:spcBef>
        <a:spcAft>
          <a:spcPct val="0"/>
        </a:spcAft>
        <a:buFont typeface="Arial" pitchFamily="-65" charset="0"/>
        <a:buChar char="–"/>
        <a:defRPr sz="1941" kern="1200">
          <a:solidFill>
            <a:schemeClr val="tx1"/>
          </a:solidFill>
          <a:latin typeface="+mn-lt"/>
          <a:ea typeface="ＭＳ Ｐゴシック" pitchFamily="-108" charset="-128"/>
          <a:cs typeface="+mn-cs"/>
        </a:defRPr>
      </a:lvl4pPr>
      <a:lvl5pPr marL="2022533" indent="-224104" algn="l" defTabSz="448206" rtl="0" eaLnBrk="0" fontAlgn="base" hangingPunct="0">
        <a:spcBef>
          <a:spcPct val="20000"/>
        </a:spcBef>
        <a:spcAft>
          <a:spcPct val="0"/>
        </a:spcAft>
        <a:buFont typeface="Arial" pitchFamily="-65" charset="0"/>
        <a:buChar char="»"/>
        <a:defRPr sz="1941" kern="1200">
          <a:solidFill>
            <a:schemeClr val="tx1"/>
          </a:solidFill>
          <a:latin typeface="+mn-lt"/>
          <a:ea typeface="ＭＳ Ｐゴシック" pitchFamily="-108" charset="-128"/>
          <a:cs typeface="+mn-cs"/>
        </a:defRPr>
      </a:lvl5pPr>
      <a:lvl6pPr marL="2471991" indent="-224726" algn="l" defTabSz="449452" rtl="0" eaLnBrk="1" latinLnBrk="0" hangingPunct="1">
        <a:spcBef>
          <a:spcPct val="20000"/>
        </a:spcBef>
        <a:buFont typeface="Arial"/>
        <a:buChar char="•"/>
        <a:defRPr sz="1941" kern="1200">
          <a:solidFill>
            <a:schemeClr val="tx1"/>
          </a:solidFill>
          <a:latin typeface="+mn-lt"/>
          <a:ea typeface="+mn-ea"/>
          <a:cs typeface="+mn-cs"/>
        </a:defRPr>
      </a:lvl6pPr>
      <a:lvl7pPr marL="2921444" indent="-224726" algn="l" defTabSz="449452" rtl="0" eaLnBrk="1" latinLnBrk="0" hangingPunct="1">
        <a:spcBef>
          <a:spcPct val="20000"/>
        </a:spcBef>
        <a:buFont typeface="Arial"/>
        <a:buChar char="•"/>
        <a:defRPr sz="1941" kern="1200">
          <a:solidFill>
            <a:schemeClr val="tx1"/>
          </a:solidFill>
          <a:latin typeface="+mn-lt"/>
          <a:ea typeface="+mn-ea"/>
          <a:cs typeface="+mn-cs"/>
        </a:defRPr>
      </a:lvl7pPr>
      <a:lvl8pPr marL="3370896" indent="-224726" algn="l" defTabSz="449452" rtl="0" eaLnBrk="1" latinLnBrk="0" hangingPunct="1">
        <a:spcBef>
          <a:spcPct val="20000"/>
        </a:spcBef>
        <a:buFont typeface="Arial"/>
        <a:buChar char="•"/>
        <a:defRPr sz="1941" kern="1200">
          <a:solidFill>
            <a:schemeClr val="tx1"/>
          </a:solidFill>
          <a:latin typeface="+mn-lt"/>
          <a:ea typeface="+mn-ea"/>
          <a:cs typeface="+mn-cs"/>
        </a:defRPr>
      </a:lvl8pPr>
      <a:lvl9pPr marL="3820349" indent="-224726" algn="l" defTabSz="449452"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452" rtl="0" eaLnBrk="1" latinLnBrk="0" hangingPunct="1">
        <a:defRPr sz="1765" kern="1200">
          <a:solidFill>
            <a:schemeClr val="tx1"/>
          </a:solidFill>
          <a:latin typeface="+mn-lt"/>
          <a:ea typeface="+mn-ea"/>
          <a:cs typeface="+mn-cs"/>
        </a:defRPr>
      </a:lvl1pPr>
      <a:lvl2pPr marL="449452" algn="l" defTabSz="449452" rtl="0" eaLnBrk="1" latinLnBrk="0" hangingPunct="1">
        <a:defRPr sz="1765" kern="1200">
          <a:solidFill>
            <a:schemeClr val="tx1"/>
          </a:solidFill>
          <a:latin typeface="+mn-lt"/>
          <a:ea typeface="+mn-ea"/>
          <a:cs typeface="+mn-cs"/>
        </a:defRPr>
      </a:lvl2pPr>
      <a:lvl3pPr marL="898905" algn="l" defTabSz="449452" rtl="0" eaLnBrk="1" latinLnBrk="0" hangingPunct="1">
        <a:defRPr sz="1765" kern="1200">
          <a:solidFill>
            <a:schemeClr val="tx1"/>
          </a:solidFill>
          <a:latin typeface="+mn-lt"/>
          <a:ea typeface="+mn-ea"/>
          <a:cs typeface="+mn-cs"/>
        </a:defRPr>
      </a:lvl3pPr>
      <a:lvl4pPr marL="1348358" algn="l" defTabSz="449452" rtl="0" eaLnBrk="1" latinLnBrk="0" hangingPunct="1">
        <a:defRPr sz="1765" kern="1200">
          <a:solidFill>
            <a:schemeClr val="tx1"/>
          </a:solidFill>
          <a:latin typeface="+mn-lt"/>
          <a:ea typeface="+mn-ea"/>
          <a:cs typeface="+mn-cs"/>
        </a:defRPr>
      </a:lvl4pPr>
      <a:lvl5pPr marL="1797811" algn="l" defTabSz="449452" rtl="0" eaLnBrk="1" latinLnBrk="0" hangingPunct="1">
        <a:defRPr sz="1765" kern="1200">
          <a:solidFill>
            <a:schemeClr val="tx1"/>
          </a:solidFill>
          <a:latin typeface="+mn-lt"/>
          <a:ea typeface="+mn-ea"/>
          <a:cs typeface="+mn-cs"/>
        </a:defRPr>
      </a:lvl5pPr>
      <a:lvl6pPr marL="2247265" algn="l" defTabSz="449452" rtl="0" eaLnBrk="1" latinLnBrk="0" hangingPunct="1">
        <a:defRPr sz="1765" kern="1200">
          <a:solidFill>
            <a:schemeClr val="tx1"/>
          </a:solidFill>
          <a:latin typeface="+mn-lt"/>
          <a:ea typeface="+mn-ea"/>
          <a:cs typeface="+mn-cs"/>
        </a:defRPr>
      </a:lvl6pPr>
      <a:lvl7pPr marL="2696717" algn="l" defTabSz="449452" rtl="0" eaLnBrk="1" latinLnBrk="0" hangingPunct="1">
        <a:defRPr sz="1765" kern="1200">
          <a:solidFill>
            <a:schemeClr val="tx1"/>
          </a:solidFill>
          <a:latin typeface="+mn-lt"/>
          <a:ea typeface="+mn-ea"/>
          <a:cs typeface="+mn-cs"/>
        </a:defRPr>
      </a:lvl7pPr>
      <a:lvl8pPr marL="3146170" algn="l" defTabSz="449452" rtl="0" eaLnBrk="1" latinLnBrk="0" hangingPunct="1">
        <a:defRPr sz="1765" kern="1200">
          <a:solidFill>
            <a:schemeClr val="tx1"/>
          </a:solidFill>
          <a:latin typeface="+mn-lt"/>
          <a:ea typeface="+mn-ea"/>
          <a:cs typeface="+mn-cs"/>
        </a:defRPr>
      </a:lvl8pPr>
      <a:lvl9pPr marL="3595622" algn="l" defTabSz="449452" rtl="0" eaLnBrk="1" latinLnBrk="0" hangingPunct="1">
        <a:defRPr sz="176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018" y="609320"/>
            <a:ext cx="10363969" cy="1143000"/>
          </a:xfrm>
          <a:prstGeom prst="rect">
            <a:avLst/>
          </a:prstGeom>
          <a:noFill/>
          <a:ln w="9525">
            <a:noFill/>
            <a:miter lim="800000"/>
            <a:headEnd/>
            <a:tailEnd/>
          </a:ln>
        </p:spPr>
        <p:txBody>
          <a:bodyPr vert="horz" wrap="square" lIns="91429" tIns="45715" rIns="91429"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018" y="1982043"/>
            <a:ext cx="10363969" cy="4113959"/>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016" y="6248682"/>
            <a:ext cx="2540000" cy="45664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defRPr sz="1235">
                <a:latin typeface="Arial" pitchFamily="-108" charset="0"/>
              </a:defRPr>
            </a:lvl1pPr>
          </a:lstStyle>
          <a:p>
            <a:pPr>
              <a:defRPr/>
            </a:pPr>
            <a:endParaRPr lang="en-US">
              <a:solidFill>
                <a:srgbClr val="000000"/>
              </a:solidFill>
              <a:ea typeface=""/>
            </a:endParaRPr>
          </a:p>
        </p:txBody>
      </p:sp>
      <p:sp>
        <p:nvSpPr>
          <p:cNvPr id="1029" name="Rectangle 5"/>
          <p:cNvSpPr>
            <a:spLocks noGrp="1" noChangeArrowheads="1"/>
          </p:cNvSpPr>
          <p:nvPr>
            <p:ph type="ftr" sz="quarter" idx="3"/>
          </p:nvPr>
        </p:nvSpPr>
        <p:spPr bwMode="auto">
          <a:xfrm>
            <a:off x="4165987" y="6248682"/>
            <a:ext cx="3860031" cy="45664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ctr">
              <a:defRPr sz="1235">
                <a:latin typeface="Arial" pitchFamily="-108" charset="0"/>
              </a:defRPr>
            </a:lvl1pPr>
          </a:lstStyle>
          <a:p>
            <a:pPr>
              <a:defRPr/>
            </a:pPr>
            <a:endParaRPr lang="en-US">
              <a:solidFill>
                <a:srgbClr val="000000"/>
              </a:solidFill>
              <a:ea typeface=""/>
            </a:endParaRPr>
          </a:p>
        </p:txBody>
      </p:sp>
      <p:sp>
        <p:nvSpPr>
          <p:cNvPr id="1030" name="Rectangle 6"/>
          <p:cNvSpPr>
            <a:spLocks noGrp="1" noChangeArrowheads="1"/>
          </p:cNvSpPr>
          <p:nvPr>
            <p:ph type="sldNum" sz="quarter" idx="4"/>
          </p:nvPr>
        </p:nvSpPr>
        <p:spPr bwMode="auto">
          <a:xfrm>
            <a:off x="8737985" y="6248682"/>
            <a:ext cx="2540000" cy="456640"/>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a:defRPr sz="1235">
                <a:latin typeface="Arial" pitchFamily="-108" charset="0"/>
              </a:defRPr>
            </a:lvl1pPr>
          </a:lstStyle>
          <a:p>
            <a:pPr>
              <a:defRPr/>
            </a:pPr>
            <a:fld id="{4BF301D8-2F26-DE49-9A0B-B0988EA387A4}" type="slidenum">
              <a:rPr lang="en-US">
                <a:solidFill>
                  <a:srgbClr val="000000"/>
                </a:solidFill>
                <a:ea typeface=""/>
              </a:rPr>
              <a:pPr>
                <a:defRPr/>
              </a:pPr>
              <a:t>‹#›</a:t>
            </a:fld>
            <a:endParaRPr lang="en-US">
              <a:solidFill>
                <a:srgbClr val="000000"/>
              </a:solidFill>
              <a:ea typeface=""/>
            </a:endParaRPr>
          </a:p>
        </p:txBody>
      </p:sp>
    </p:spTree>
    <p:extLst>
      <p:ext uri="{BB962C8B-B14F-4D97-AF65-F5344CB8AC3E}">
        <p14:creationId xmlns:p14="http://schemas.microsoft.com/office/powerpoint/2010/main" val="12318981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Lst>
  <p:transition spd="med"/>
  <p:txStyles>
    <p:titleStyle>
      <a:lvl1pPr algn="ctr" rtl="0" eaLnBrk="0" fontAlgn="base" hangingPunct="0">
        <a:spcBef>
          <a:spcPct val="0"/>
        </a:spcBef>
        <a:spcAft>
          <a:spcPct val="0"/>
        </a:spcAft>
        <a:defRPr sz="3794">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5pPr>
      <a:lvl6pPr marL="403386" algn="ctr" rtl="0" fontAlgn="base">
        <a:spcBef>
          <a:spcPct val="0"/>
        </a:spcBef>
        <a:spcAft>
          <a:spcPct val="0"/>
        </a:spcAft>
        <a:defRPr sz="3794">
          <a:solidFill>
            <a:schemeClr val="tx2"/>
          </a:solidFill>
          <a:latin typeface="Arial" pitchFamily="92" charset="0"/>
        </a:defRPr>
      </a:lvl6pPr>
      <a:lvl7pPr marL="806773" algn="ctr" rtl="0" fontAlgn="base">
        <a:spcBef>
          <a:spcPct val="0"/>
        </a:spcBef>
        <a:spcAft>
          <a:spcPct val="0"/>
        </a:spcAft>
        <a:defRPr sz="3794">
          <a:solidFill>
            <a:schemeClr val="tx2"/>
          </a:solidFill>
          <a:latin typeface="Arial" pitchFamily="92" charset="0"/>
        </a:defRPr>
      </a:lvl7pPr>
      <a:lvl8pPr marL="1210159" algn="ctr" rtl="0" fontAlgn="base">
        <a:spcBef>
          <a:spcPct val="0"/>
        </a:spcBef>
        <a:spcAft>
          <a:spcPct val="0"/>
        </a:spcAft>
        <a:defRPr sz="3794">
          <a:solidFill>
            <a:schemeClr val="tx2"/>
          </a:solidFill>
          <a:latin typeface="Arial" pitchFamily="92" charset="0"/>
        </a:defRPr>
      </a:lvl8pPr>
      <a:lvl9pPr marL="1613544" algn="ctr" rtl="0" fontAlgn="base">
        <a:spcBef>
          <a:spcPct val="0"/>
        </a:spcBef>
        <a:spcAft>
          <a:spcPct val="0"/>
        </a:spcAft>
        <a:defRPr sz="3794">
          <a:solidFill>
            <a:schemeClr val="tx2"/>
          </a:solidFill>
          <a:latin typeface="Arial" pitchFamily="92" charset="0"/>
        </a:defRPr>
      </a:lvl9pPr>
    </p:titleStyle>
    <p:bodyStyle>
      <a:lvl1pPr marL="302539" indent="-302539" algn="l" rtl="0" eaLnBrk="0" fontAlgn="base" hangingPunct="0">
        <a:spcBef>
          <a:spcPct val="20000"/>
        </a:spcBef>
        <a:spcAft>
          <a:spcPct val="0"/>
        </a:spcAft>
        <a:buChar char="•"/>
        <a:defRPr sz="2824">
          <a:solidFill>
            <a:schemeClr val="tx1"/>
          </a:solidFill>
          <a:latin typeface="+mn-lt"/>
          <a:ea typeface="ＭＳ Ｐゴシック" pitchFamily="-108" charset="-128"/>
          <a:cs typeface="ＭＳ Ｐゴシック" pitchFamily="-108" charset="-128"/>
        </a:defRPr>
      </a:lvl1pPr>
      <a:lvl2pPr marL="655502" indent="-252117" algn="l" rtl="0" eaLnBrk="0" fontAlgn="base" hangingPunct="0">
        <a:spcBef>
          <a:spcPct val="20000"/>
        </a:spcBef>
        <a:spcAft>
          <a:spcPct val="0"/>
        </a:spcAft>
        <a:buChar char="–"/>
        <a:defRPr sz="2471">
          <a:solidFill>
            <a:schemeClr val="tx1"/>
          </a:solidFill>
          <a:latin typeface="+mn-lt"/>
          <a:ea typeface="ＭＳ Ｐゴシック" pitchFamily="92" charset="-128"/>
        </a:defRPr>
      </a:lvl2pPr>
      <a:lvl3pPr marL="1008465" indent="-201694" algn="l" rtl="0" eaLnBrk="0" fontAlgn="base" hangingPunct="0">
        <a:spcBef>
          <a:spcPct val="20000"/>
        </a:spcBef>
        <a:spcAft>
          <a:spcPct val="0"/>
        </a:spcAft>
        <a:buChar char="•"/>
        <a:defRPr sz="2206">
          <a:solidFill>
            <a:schemeClr val="tx1"/>
          </a:solidFill>
          <a:latin typeface="+mn-lt"/>
          <a:ea typeface="ＭＳ Ｐゴシック" pitchFamily="92" charset="-128"/>
        </a:defRPr>
      </a:lvl3pPr>
      <a:lvl4pPr marL="1411851" indent="-201694" algn="l" rtl="0" eaLnBrk="0" fontAlgn="base" hangingPunct="0">
        <a:spcBef>
          <a:spcPct val="20000"/>
        </a:spcBef>
        <a:spcAft>
          <a:spcPct val="0"/>
        </a:spcAft>
        <a:buChar char="–"/>
        <a:defRPr sz="1765">
          <a:solidFill>
            <a:schemeClr val="tx1"/>
          </a:solidFill>
          <a:latin typeface="+mn-lt"/>
          <a:ea typeface="ＭＳ Ｐゴシック" pitchFamily="92" charset="-128"/>
        </a:defRPr>
      </a:lvl4pPr>
      <a:lvl5pPr marL="1815238" indent="-201694" algn="l" rtl="0" eaLnBrk="0" fontAlgn="base" hangingPunct="0">
        <a:spcBef>
          <a:spcPct val="20000"/>
        </a:spcBef>
        <a:spcAft>
          <a:spcPct val="0"/>
        </a:spcAft>
        <a:buChar char="»"/>
        <a:defRPr sz="1765">
          <a:solidFill>
            <a:schemeClr val="tx1"/>
          </a:solidFill>
          <a:latin typeface="+mn-lt"/>
          <a:ea typeface="ＭＳ Ｐゴシック" pitchFamily="92" charset="-128"/>
        </a:defRPr>
      </a:lvl5pPr>
      <a:lvl6pPr marL="2218624" indent="-201694" algn="l" rtl="0" fontAlgn="base">
        <a:spcBef>
          <a:spcPct val="20000"/>
        </a:spcBef>
        <a:spcAft>
          <a:spcPct val="0"/>
        </a:spcAft>
        <a:buChar char="»"/>
        <a:defRPr sz="1765">
          <a:solidFill>
            <a:schemeClr val="tx1"/>
          </a:solidFill>
          <a:latin typeface="+mn-lt"/>
          <a:ea typeface="ＭＳ Ｐゴシック" pitchFamily="92" charset="-128"/>
        </a:defRPr>
      </a:lvl6pPr>
      <a:lvl7pPr marL="2622009" indent="-201694" algn="l" rtl="0" fontAlgn="base">
        <a:spcBef>
          <a:spcPct val="20000"/>
        </a:spcBef>
        <a:spcAft>
          <a:spcPct val="0"/>
        </a:spcAft>
        <a:buChar char="»"/>
        <a:defRPr sz="1765">
          <a:solidFill>
            <a:schemeClr val="tx1"/>
          </a:solidFill>
          <a:latin typeface="+mn-lt"/>
          <a:ea typeface="ＭＳ Ｐゴシック" pitchFamily="92" charset="-128"/>
        </a:defRPr>
      </a:lvl7pPr>
      <a:lvl8pPr marL="3025397" indent="-201694" algn="l" rtl="0" fontAlgn="base">
        <a:spcBef>
          <a:spcPct val="20000"/>
        </a:spcBef>
        <a:spcAft>
          <a:spcPct val="0"/>
        </a:spcAft>
        <a:buChar char="»"/>
        <a:defRPr sz="1765">
          <a:solidFill>
            <a:schemeClr val="tx1"/>
          </a:solidFill>
          <a:latin typeface="+mn-lt"/>
          <a:ea typeface="ＭＳ Ｐゴシック" pitchFamily="92" charset="-128"/>
        </a:defRPr>
      </a:lvl8pPr>
      <a:lvl9pPr marL="3428782" indent="-201694" algn="l" rtl="0" fontAlgn="base">
        <a:spcBef>
          <a:spcPct val="20000"/>
        </a:spcBef>
        <a:spcAft>
          <a:spcPct val="0"/>
        </a:spcAft>
        <a:buChar char="»"/>
        <a:defRPr sz="1765">
          <a:solidFill>
            <a:schemeClr val="tx1"/>
          </a:solidFill>
          <a:latin typeface="+mn-lt"/>
          <a:ea typeface="ＭＳ Ｐゴシック" pitchFamily="92" charset="-128"/>
        </a:defRPr>
      </a:lvl9pPr>
    </p:bodyStyle>
    <p:otherStyle>
      <a:defPPr>
        <a:defRPr lang="en-US"/>
      </a:defPPr>
      <a:lvl1pPr marL="0" algn="l" defTabSz="403386" rtl="0" eaLnBrk="1" latinLnBrk="0" hangingPunct="1">
        <a:defRPr sz="1588" kern="1200">
          <a:solidFill>
            <a:schemeClr val="tx1"/>
          </a:solidFill>
          <a:latin typeface="+mn-lt"/>
          <a:ea typeface="+mn-ea"/>
          <a:cs typeface="+mn-cs"/>
        </a:defRPr>
      </a:lvl1pPr>
      <a:lvl2pPr marL="403386" algn="l" defTabSz="403386" rtl="0" eaLnBrk="1" latinLnBrk="0" hangingPunct="1">
        <a:defRPr sz="1588" kern="1200">
          <a:solidFill>
            <a:schemeClr val="tx1"/>
          </a:solidFill>
          <a:latin typeface="+mn-lt"/>
          <a:ea typeface="+mn-ea"/>
          <a:cs typeface="+mn-cs"/>
        </a:defRPr>
      </a:lvl2pPr>
      <a:lvl3pPr marL="806773" algn="l" defTabSz="403386" rtl="0" eaLnBrk="1" latinLnBrk="0" hangingPunct="1">
        <a:defRPr sz="1588" kern="1200">
          <a:solidFill>
            <a:schemeClr val="tx1"/>
          </a:solidFill>
          <a:latin typeface="+mn-lt"/>
          <a:ea typeface="+mn-ea"/>
          <a:cs typeface="+mn-cs"/>
        </a:defRPr>
      </a:lvl3pPr>
      <a:lvl4pPr marL="1210159" algn="l" defTabSz="403386" rtl="0" eaLnBrk="1" latinLnBrk="0" hangingPunct="1">
        <a:defRPr sz="1588" kern="1200">
          <a:solidFill>
            <a:schemeClr val="tx1"/>
          </a:solidFill>
          <a:latin typeface="+mn-lt"/>
          <a:ea typeface="+mn-ea"/>
          <a:cs typeface="+mn-cs"/>
        </a:defRPr>
      </a:lvl4pPr>
      <a:lvl5pPr marL="1613544" algn="l" defTabSz="403386" rtl="0" eaLnBrk="1" latinLnBrk="0" hangingPunct="1">
        <a:defRPr sz="1588" kern="1200">
          <a:solidFill>
            <a:schemeClr val="tx1"/>
          </a:solidFill>
          <a:latin typeface="+mn-lt"/>
          <a:ea typeface="+mn-ea"/>
          <a:cs typeface="+mn-cs"/>
        </a:defRPr>
      </a:lvl5pPr>
      <a:lvl6pPr marL="2016930" algn="l" defTabSz="403386" rtl="0" eaLnBrk="1" latinLnBrk="0" hangingPunct="1">
        <a:defRPr sz="1588" kern="1200">
          <a:solidFill>
            <a:schemeClr val="tx1"/>
          </a:solidFill>
          <a:latin typeface="+mn-lt"/>
          <a:ea typeface="+mn-ea"/>
          <a:cs typeface="+mn-cs"/>
        </a:defRPr>
      </a:lvl6pPr>
      <a:lvl7pPr marL="2420317" algn="l" defTabSz="403386" rtl="0" eaLnBrk="1" latinLnBrk="0" hangingPunct="1">
        <a:defRPr sz="1588" kern="1200">
          <a:solidFill>
            <a:schemeClr val="tx1"/>
          </a:solidFill>
          <a:latin typeface="+mn-lt"/>
          <a:ea typeface="+mn-ea"/>
          <a:cs typeface="+mn-cs"/>
        </a:defRPr>
      </a:lvl7pPr>
      <a:lvl8pPr marL="2823703" algn="l" defTabSz="403386" rtl="0" eaLnBrk="1" latinLnBrk="0" hangingPunct="1">
        <a:defRPr sz="1588" kern="1200">
          <a:solidFill>
            <a:schemeClr val="tx1"/>
          </a:solidFill>
          <a:latin typeface="+mn-lt"/>
          <a:ea typeface="+mn-ea"/>
          <a:cs typeface="+mn-cs"/>
        </a:defRPr>
      </a:lvl8pPr>
      <a:lvl9pPr marL="3227089" algn="l" defTabSz="403386"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2.xml"/><Relationship Id="rId1" Type="http://schemas.openxmlformats.org/officeDocument/2006/relationships/themeOverride" Target="../theme/themeOverride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rrresearch.fieldofscience.com/2018/01/why-gta-genes-cant-be-maintained-by.html" TargetMode="External"/><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www.ncbi.nlm.nih.gov/pmc/articles/PMC3169818/"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sciencemag.org/content/309/5741/1720.long"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haplogroup-a.com/Ancient-Root-AJHG2013.pdf" TargetMode="External"/><Relationship Id="rId3" Type="http://schemas.openxmlformats.org/officeDocument/2006/relationships/hyperlink" Target="http://www.nytimes.com/2012/01/31/science/gains-in-dna-are-speeding-research-into-human-origins.html" TargetMode="External"/><Relationship Id="rId7" Type="http://schemas.openxmlformats.org/officeDocument/2006/relationships/hyperlink" Target="http://www.sciencemag.org/content/334/6052/94/F2.expansion.html" TargetMode="External"/><Relationship Id="rId2" Type="http://schemas.openxmlformats.org/officeDocument/2006/relationships/hyperlink" Target="http://en.wikipedia.org/wiki/Denisova_hominin" TargetMode="External"/><Relationship Id="rId1" Type="http://schemas.openxmlformats.org/officeDocument/2006/relationships/slideLayout" Target="../slideLayouts/slideLayout7.xml"/><Relationship Id="rId6" Type="http://schemas.openxmlformats.org/officeDocument/2006/relationships/hyperlink" Target="http://www.sciencemag.org/content/334/6052/94.full" TargetMode="External"/><Relationship Id="rId5" Type="http://schemas.openxmlformats.org/officeDocument/2006/relationships/hyperlink" Target="http://www.abc.net.au/science/articles/2012/08/31/3580500.htm" TargetMode="External"/><Relationship Id="rId4" Type="http://schemas.openxmlformats.org/officeDocument/2006/relationships/hyperlink" Target="http://www.sciencedirect.com/science/article/pii/S000292971100395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www.nature.com/news/smelly-microbes-help-hyenas-to-communicate-1.14141" TargetMode="External"/><Relationship Id="rId2" Type="http://schemas.openxmlformats.org/officeDocument/2006/relationships/hyperlink" Target="http://msystems.asm.org/content/1/2/e00028-16" TargetMode="Externa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nature.com/articles/nrg3962"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hyperlink" Target="https://en.wikipedia.org/wiki/Symbiogenesis" TargetMode="External"/><Relationship Id="rId7" Type="http://schemas.openxmlformats.org/officeDocument/2006/relationships/image" Target="../media/image69.png"/><Relationship Id="rId2" Type="http://schemas.openxmlformats.org/officeDocument/2006/relationships/hyperlink" Target="https://eds.a.ebscohost.com/ehost/pdfviewer/pdfviewer?vid=1&amp;sid=fdd79da0-1663-4d5c-bdb4-e9ce15211be6%40sessionmgr4008" TargetMode="External"/><Relationship Id="rId1" Type="http://schemas.openxmlformats.org/officeDocument/2006/relationships/slideLayout" Target="../slideLayouts/slideLayout1.xml"/><Relationship Id="rId6" Type="http://schemas.openxmlformats.org/officeDocument/2006/relationships/hyperlink" Target="https://en.wikipedia.org/wiki/James_Lovelock" TargetMode="External"/><Relationship Id="rId5" Type="http://schemas.openxmlformats.org/officeDocument/2006/relationships/hyperlink" Target="https://en.wikipedia.org/wiki/Gaia_hypothesis" TargetMode="External"/><Relationship Id="rId4" Type="http://schemas.openxmlformats.org/officeDocument/2006/relationships/hyperlink" Target="https://en.wikipedia.org/wiki/Konstantin_Mereschkowski"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48.xml"/><Relationship Id="rId5" Type="http://schemas.openxmlformats.org/officeDocument/2006/relationships/image" Target="../media/image90.jpeg"/><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52.xml"/><Relationship Id="rId1" Type="http://schemas.openxmlformats.org/officeDocument/2006/relationships/themeOverride" Target="../theme/themeOverride2.xml"/><Relationship Id="rId5" Type="http://schemas.openxmlformats.org/officeDocument/2006/relationships/image" Target="../media/image94.png"/><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6.xml"/><Relationship Id="rId1" Type="http://schemas.openxmlformats.org/officeDocument/2006/relationships/themeOverride" Target="../theme/themeOverride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6.xml"/><Relationship Id="rId1" Type="http://schemas.openxmlformats.org/officeDocument/2006/relationships/themeOverride" Target="../theme/themeOverride4.xml"/><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98.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8089-72F5-6A4E-88B8-2F8A8DFF2E72}"/>
              </a:ext>
            </a:extLst>
          </p:cNvPr>
          <p:cNvSpPr>
            <a:spLocks noGrp="1"/>
          </p:cNvSpPr>
          <p:nvPr>
            <p:ph type="ctrTitle"/>
          </p:nvPr>
        </p:nvSpPr>
        <p:spPr/>
        <p:txBody>
          <a:bodyPr/>
          <a:lstStyle/>
          <a:p>
            <a:r>
              <a:rPr lang="en-US" dirty="0"/>
              <a:t>MCB 5472</a:t>
            </a:r>
          </a:p>
        </p:txBody>
      </p:sp>
      <p:sp>
        <p:nvSpPr>
          <p:cNvPr id="3" name="Subtitle 2">
            <a:extLst>
              <a:ext uri="{FF2B5EF4-FFF2-40B4-BE49-F238E27FC236}">
                <a16:creationId xmlns:a16="http://schemas.microsoft.com/office/drawing/2014/main" id="{21654A64-C978-5646-AFE6-3BF6B22E267B}"/>
              </a:ext>
            </a:extLst>
          </p:cNvPr>
          <p:cNvSpPr>
            <a:spLocks noGrp="1"/>
          </p:cNvSpPr>
          <p:nvPr>
            <p:ph type="subTitle" idx="1"/>
          </p:nvPr>
        </p:nvSpPr>
        <p:spPr/>
        <p:txBody>
          <a:bodyPr/>
          <a:lstStyle/>
          <a:p>
            <a:r>
              <a:rPr lang="en-US" dirty="0"/>
              <a:t>Selection and Horizontal Gene Transfer.  </a:t>
            </a:r>
          </a:p>
        </p:txBody>
      </p:sp>
    </p:spTree>
    <p:extLst>
      <p:ext uri="{BB962C8B-B14F-4D97-AF65-F5344CB8AC3E}">
        <p14:creationId xmlns:p14="http://schemas.microsoft.com/office/powerpoint/2010/main" val="78189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58D42EA2-0214-804A-96A1-251D0307F3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9101" y="220664"/>
            <a:ext cx="5400675"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4">
            <a:extLst>
              <a:ext uri="{FF2B5EF4-FFF2-40B4-BE49-F238E27FC236}">
                <a16:creationId xmlns:a16="http://schemas.microsoft.com/office/drawing/2014/main" id="{D28636BE-6244-3C4F-979D-8E3BCEB08C67}"/>
              </a:ext>
            </a:extLst>
          </p:cNvPr>
          <p:cNvSpPr>
            <a:spLocks noChangeArrowheads="1"/>
          </p:cNvSpPr>
          <p:nvPr/>
        </p:nvSpPr>
        <p:spPr bwMode="auto">
          <a:xfrm>
            <a:off x="7089775" y="6842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pink and purple: </a:t>
            </a:r>
          </a:p>
          <a:p>
            <a:pPr eaLnBrk="1" fontAlgn="base" hangingPunct="1">
              <a:spcBef>
                <a:spcPct val="0"/>
              </a:spcBef>
              <a:spcAft>
                <a:spcPct val="0"/>
              </a:spcAft>
            </a:pPr>
            <a:r>
              <a:rPr lang="en-US" altLang="en-US" sz="1800">
                <a:solidFill>
                  <a:srgbClr val="000000"/>
                </a:solidFill>
                <a:latin typeface="Arial" panose="020B0604020202020204" pitchFamily="34" charset="0"/>
              </a:rPr>
              <a:t>complete syntenic GTA clusters, </a:t>
            </a:r>
          </a:p>
        </p:txBody>
      </p:sp>
      <p:sp>
        <p:nvSpPr>
          <p:cNvPr id="47108" name="TextBox 5">
            <a:extLst>
              <a:ext uri="{FF2B5EF4-FFF2-40B4-BE49-F238E27FC236}">
                <a16:creationId xmlns:a16="http://schemas.microsoft.com/office/drawing/2014/main" id="{11F89C3E-2475-2845-8B5D-587380C2FD82}"/>
              </a:ext>
            </a:extLst>
          </p:cNvPr>
          <p:cNvSpPr txBox="1">
            <a:spLocks noChangeArrowheads="1"/>
          </p:cNvSpPr>
          <p:nvPr/>
        </p:nvSpPr>
        <p:spPr bwMode="auto">
          <a:xfrm>
            <a:off x="7089776" y="1597025"/>
            <a:ext cx="326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blue and green: &gt;1 GTA gene</a:t>
            </a:r>
          </a:p>
        </p:txBody>
      </p:sp>
      <p:sp>
        <p:nvSpPr>
          <p:cNvPr id="47109" name="TextBox 6">
            <a:extLst>
              <a:ext uri="{FF2B5EF4-FFF2-40B4-BE49-F238E27FC236}">
                <a16:creationId xmlns:a16="http://schemas.microsoft.com/office/drawing/2014/main" id="{749AD405-928E-A74E-8829-9F972135273B}"/>
              </a:ext>
            </a:extLst>
          </p:cNvPr>
          <p:cNvSpPr txBox="1">
            <a:spLocks noChangeArrowheads="1"/>
          </p:cNvSpPr>
          <p:nvPr/>
        </p:nvSpPr>
        <p:spPr bwMode="auto">
          <a:xfrm>
            <a:off x="6985001" y="2232026"/>
            <a:ext cx="39417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white: no GTA genes.</a:t>
            </a:r>
          </a:p>
          <a:p>
            <a:pPr eaLnBrk="1" fontAlgn="base" hangingPunct="1">
              <a:spcBef>
                <a:spcPct val="0"/>
              </a:spcBef>
              <a:spcAft>
                <a:spcPct val="0"/>
              </a:spcAft>
            </a:pPr>
            <a:endParaRPr lang="en-US" altLang="en-US" sz="1800">
              <a:solidFill>
                <a:srgbClr val="000000"/>
              </a:solidFill>
              <a:latin typeface="Arial" panose="020B0604020202020204" pitchFamily="34" charset="0"/>
            </a:endParaRPr>
          </a:p>
          <a:p>
            <a:pPr eaLnBrk="1" fontAlgn="base" hangingPunct="1">
              <a:spcBef>
                <a:spcPct val="0"/>
              </a:spcBef>
              <a:spcAft>
                <a:spcPct val="0"/>
              </a:spcAft>
            </a:pPr>
            <a:r>
              <a:rPr lang="en-US" altLang="en-US" sz="1800">
                <a:solidFill>
                  <a:srgbClr val="000000"/>
                </a:solidFill>
                <a:latin typeface="Arial" panose="020B0604020202020204" pitchFamily="34" charset="0"/>
              </a:rPr>
              <a:t>orange:  </a:t>
            </a:r>
            <a:br>
              <a:rPr lang="en-US" altLang="en-US" sz="1800">
                <a:solidFill>
                  <a:srgbClr val="000000"/>
                </a:solidFill>
                <a:latin typeface="Arial" panose="020B0604020202020204" pitchFamily="34" charset="0"/>
              </a:rPr>
            </a:br>
            <a:r>
              <a:rPr lang="en-US" altLang="en-US" sz="1800">
                <a:solidFill>
                  <a:srgbClr val="000000"/>
                </a:solidFill>
                <a:latin typeface="Arial" panose="020B0604020202020204" pitchFamily="34" charset="0"/>
              </a:rPr>
              <a:t>GTA genes in prophage gene cluster</a:t>
            </a:r>
          </a:p>
          <a:p>
            <a:pP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sp>
        <p:nvSpPr>
          <p:cNvPr id="47110" name="TextBox 7">
            <a:extLst>
              <a:ext uri="{FF2B5EF4-FFF2-40B4-BE49-F238E27FC236}">
                <a16:creationId xmlns:a16="http://schemas.microsoft.com/office/drawing/2014/main" id="{F19D057A-BBB0-6446-8665-A883FBCDD2B4}"/>
              </a:ext>
            </a:extLst>
          </p:cNvPr>
          <p:cNvSpPr txBox="1">
            <a:spLocks noChangeArrowheads="1"/>
          </p:cNvSpPr>
          <p:nvPr/>
        </p:nvSpPr>
        <p:spPr bwMode="auto">
          <a:xfrm>
            <a:off x="1524001" y="5951539"/>
            <a:ext cx="8124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From: Andrew S. Lang and J. Thomas Beatty: </a:t>
            </a:r>
          </a:p>
          <a:p>
            <a:pPr eaLnBrk="1" fontAlgn="base" hangingPunct="1">
              <a:spcBef>
                <a:spcPct val="0"/>
              </a:spcBef>
              <a:spcAft>
                <a:spcPct val="0"/>
              </a:spcAft>
            </a:pPr>
            <a:r>
              <a:rPr lang="en-US" altLang="en-US" sz="1800" b="1">
                <a:solidFill>
                  <a:srgbClr val="000000"/>
                </a:solidFill>
                <a:latin typeface="Arial" panose="020B0604020202020204" pitchFamily="34" charset="0"/>
              </a:rPr>
              <a:t>Importance of widespread gene transfer agent genes in a-proteobacteria</a:t>
            </a:r>
          </a:p>
          <a:p>
            <a:pPr eaLnBrk="1" fontAlgn="base" hangingPunct="1">
              <a:spcBef>
                <a:spcPct val="0"/>
              </a:spcBef>
              <a:spcAft>
                <a:spcPct val="0"/>
              </a:spcAft>
            </a:pPr>
            <a:r>
              <a:rPr lang="en-US" altLang="en-US" sz="1800">
                <a:solidFill>
                  <a:srgbClr val="000000"/>
                </a:solidFill>
                <a:latin typeface="Arial" panose="020B0604020202020204" pitchFamily="34" charset="0"/>
              </a:rPr>
              <a:t>TRENDS in Microbiology Vol.15 No.2</a:t>
            </a:r>
          </a:p>
        </p:txBody>
      </p:sp>
      <p:sp>
        <p:nvSpPr>
          <p:cNvPr id="47111" name="TextBox 8">
            <a:extLst>
              <a:ext uri="{FF2B5EF4-FFF2-40B4-BE49-F238E27FC236}">
                <a16:creationId xmlns:a16="http://schemas.microsoft.com/office/drawing/2014/main" id="{A173B1C0-A121-7446-9BDA-6AFC8CFAE5F3}"/>
              </a:ext>
            </a:extLst>
          </p:cNvPr>
          <p:cNvSpPr txBox="1">
            <a:spLocks noChangeArrowheads="1"/>
          </p:cNvSpPr>
          <p:nvPr/>
        </p:nvSpPr>
        <p:spPr bwMode="auto">
          <a:xfrm>
            <a:off x="6789738" y="3948114"/>
            <a:ext cx="38782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800">
                <a:solidFill>
                  <a:srgbClr val="000000"/>
                </a:solidFill>
                <a:latin typeface="Arial" panose="020B0604020202020204" pitchFamily="34" charset="0"/>
              </a:rPr>
              <a:t>16S phylogenetic tree </a:t>
            </a:r>
            <a:br>
              <a:rPr lang="en-US" altLang="en-US" sz="2800">
                <a:solidFill>
                  <a:srgbClr val="000000"/>
                </a:solidFill>
                <a:latin typeface="Arial" panose="020B0604020202020204" pitchFamily="34" charset="0"/>
              </a:rPr>
            </a:br>
            <a:r>
              <a:rPr lang="en-US" altLang="en-US" sz="2800">
                <a:solidFill>
                  <a:srgbClr val="000000"/>
                </a:solidFill>
                <a:latin typeface="Arial" panose="020B0604020202020204" pitchFamily="34" charset="0"/>
              </a:rPr>
              <a:t>of alpha-proteobacteria</a:t>
            </a:r>
          </a:p>
        </p:txBody>
      </p:sp>
    </p:spTree>
    <p:extLst>
      <p:ext uri="{BB962C8B-B14F-4D97-AF65-F5344CB8AC3E}">
        <p14:creationId xmlns:p14="http://schemas.microsoft.com/office/powerpoint/2010/main" val="723621686"/>
      </p:ext>
    </p:extLst>
  </p:cSld>
  <p:clrMapOvr>
    <a:overrideClrMapping bg1="lt1" tx1="dk1" bg2="lt2" tx2="dk2" accent1="accent1" accent2="accent2" accent3="accent3" accent4="accent4" accent5="accent5" accent6="accent6" hlink="hlink" folHlink="folHlink"/>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43094" y="3509433"/>
            <a:ext cx="4407389" cy="369332"/>
          </a:xfrm>
          <a:prstGeom prst="rect">
            <a:avLst/>
          </a:prstGeom>
          <a:noFill/>
        </p:spPr>
        <p:txBody>
          <a:bodyPr wrap="none" rtlCol="0">
            <a:spAutoFit/>
          </a:bodyPr>
          <a:lstStyle/>
          <a:p>
            <a:pPr defTabSz="441556"/>
            <a:r>
              <a:rPr lang="en-US" dirty="0">
                <a:solidFill>
                  <a:prstClr val="black"/>
                </a:solidFill>
              </a:rPr>
              <a:t>43 single-copy informational gene sequences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964" y="3338993"/>
            <a:ext cx="4684712" cy="209515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8" name="TextBox 7"/>
          <p:cNvSpPr txBox="1"/>
          <p:nvPr/>
        </p:nvSpPr>
        <p:spPr>
          <a:xfrm>
            <a:off x="7222067" y="2209800"/>
            <a:ext cx="184666" cy="369332"/>
          </a:xfrm>
          <a:prstGeom prst="rect">
            <a:avLst/>
          </a:prstGeom>
          <a:noFill/>
        </p:spPr>
        <p:txBody>
          <a:bodyPr wrap="none" rtlCol="0">
            <a:spAutoFit/>
          </a:bodyPr>
          <a:lstStyle/>
          <a:p>
            <a:pPr defTabSz="441556"/>
            <a:endParaRPr lang="en-US" dirty="0">
              <a:solidFill>
                <a:prstClr val="black"/>
              </a:solidFill>
            </a:endParaRPr>
          </a:p>
        </p:txBody>
      </p:sp>
      <p:sp>
        <p:nvSpPr>
          <p:cNvPr id="9" name="TextBox 8"/>
          <p:cNvSpPr txBox="1"/>
          <p:nvPr/>
        </p:nvSpPr>
        <p:spPr>
          <a:xfrm>
            <a:off x="6112934" y="1100667"/>
            <a:ext cx="4555067" cy="2062103"/>
          </a:xfrm>
          <a:prstGeom prst="rect">
            <a:avLst/>
          </a:prstGeom>
          <a:noFill/>
        </p:spPr>
        <p:txBody>
          <a:bodyPr wrap="square" rtlCol="0">
            <a:spAutoFit/>
          </a:bodyPr>
          <a:lstStyle/>
          <a:p>
            <a:pPr defTabSz="441556"/>
            <a:r>
              <a:rPr lang="en-US" sz="1600" i="1" dirty="0">
                <a:solidFill>
                  <a:prstClr val="black"/>
                </a:solidFill>
              </a:rPr>
              <a:t>“The </a:t>
            </a:r>
            <a:r>
              <a:rPr lang="en-US" sz="1600" i="1" dirty="0" err="1">
                <a:solidFill>
                  <a:prstClr val="black"/>
                </a:solidFill>
              </a:rPr>
              <a:t>Sphaerochaeta</a:t>
            </a:r>
            <a:r>
              <a:rPr lang="en-US" sz="1600" i="1" dirty="0">
                <a:solidFill>
                  <a:prstClr val="black"/>
                </a:solidFill>
              </a:rPr>
              <a:t> genomes are highly enriched in fermentation and carbohydrate metabolism genes relative to other spirochetes, indicating a fermentative lifestyle. Remarkably, most of the enriched genes appear to have been acquired from non spirochetes, particularly clostridia, in several massive horizontal gene transfer events (</a:t>
            </a:r>
            <a:r>
              <a:rPr lang="en-US" sz="1600" b="1" i="1" dirty="0">
                <a:solidFill>
                  <a:prstClr val="black"/>
                </a:solidFill>
              </a:rPr>
              <a:t>&gt;40% of the total number of genes in each genome</a:t>
            </a:r>
            <a:r>
              <a:rPr lang="en-US" sz="1600" i="1" dirty="0">
                <a:solidFill>
                  <a:prstClr val="black"/>
                </a:solidFill>
              </a:rPr>
              <a:t>).” </a:t>
            </a:r>
          </a:p>
        </p:txBody>
      </p:sp>
      <p:pic>
        <p:nvPicPr>
          <p:cNvPr id="4" name="Picture 3"/>
          <p:cNvPicPr>
            <a:picLocks noChangeAspect="1"/>
          </p:cNvPicPr>
          <p:nvPr/>
        </p:nvPicPr>
        <p:blipFill>
          <a:blip r:embed="rId3"/>
          <a:stretch>
            <a:fillRect/>
          </a:stretch>
        </p:blipFill>
        <p:spPr>
          <a:xfrm>
            <a:off x="2345267" y="1663701"/>
            <a:ext cx="3461357" cy="4699957"/>
          </a:xfrm>
          <a:prstGeom prst="rect">
            <a:avLst/>
          </a:prstGeom>
        </p:spPr>
      </p:pic>
      <p:pic>
        <p:nvPicPr>
          <p:cNvPr id="11" name="Picture 10"/>
          <p:cNvPicPr>
            <a:picLocks noChangeAspect="1"/>
          </p:cNvPicPr>
          <p:nvPr/>
        </p:nvPicPr>
        <p:blipFill>
          <a:blip r:embed="rId4"/>
          <a:stretch>
            <a:fillRect/>
          </a:stretch>
        </p:blipFill>
        <p:spPr>
          <a:xfrm>
            <a:off x="1849967" y="110418"/>
            <a:ext cx="8525933" cy="705595"/>
          </a:xfrm>
          <a:prstGeom prst="rect">
            <a:avLst/>
          </a:prstGeom>
        </p:spPr>
      </p:pic>
      <p:pic>
        <p:nvPicPr>
          <p:cNvPr id="12" name="Picture 11"/>
          <p:cNvPicPr>
            <a:picLocks noChangeAspect="1"/>
          </p:cNvPicPr>
          <p:nvPr/>
        </p:nvPicPr>
        <p:blipFill>
          <a:blip r:embed="rId5"/>
          <a:stretch>
            <a:fillRect/>
          </a:stretch>
        </p:blipFill>
        <p:spPr>
          <a:xfrm>
            <a:off x="1886480" y="728442"/>
            <a:ext cx="6278306" cy="227742"/>
          </a:xfrm>
          <a:prstGeom prst="rect">
            <a:avLst/>
          </a:prstGeom>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7176" y="6046218"/>
            <a:ext cx="9140825" cy="8191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extBox 6"/>
          <p:cNvSpPr txBox="1"/>
          <p:nvPr/>
        </p:nvSpPr>
        <p:spPr>
          <a:xfrm>
            <a:off x="6637868" y="5468148"/>
            <a:ext cx="3853468" cy="738664"/>
          </a:xfrm>
          <a:prstGeom prst="rect">
            <a:avLst/>
          </a:prstGeom>
          <a:noFill/>
        </p:spPr>
        <p:txBody>
          <a:bodyPr wrap="square" rtlCol="0">
            <a:spAutoFit/>
          </a:bodyPr>
          <a:lstStyle/>
          <a:p>
            <a:pPr defTabSz="441556"/>
            <a:r>
              <a:rPr lang="en-US" sz="1400" dirty="0">
                <a:solidFill>
                  <a:prstClr val="black"/>
                </a:solidFill>
              </a:rPr>
              <a:t>the values next to the arrows indicate the numbers of genes exchanged (out of a total of 178 genes examined). </a:t>
            </a:r>
          </a:p>
        </p:txBody>
      </p:sp>
    </p:spTree>
    <p:extLst>
      <p:ext uri="{BB962C8B-B14F-4D97-AF65-F5344CB8AC3E}">
        <p14:creationId xmlns:p14="http://schemas.microsoft.com/office/powerpoint/2010/main" val="1153534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1835151" y="300039"/>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4062413" y="1724025"/>
            <a:ext cx="3865562" cy="3244850"/>
          </a:xfrm>
        </p:spPr>
      </p:pic>
      <p:sp>
        <p:nvSpPr>
          <p:cNvPr id="5" name="TextBox 4"/>
          <p:cNvSpPr txBox="1">
            <a:spLocks noChangeArrowheads="1"/>
          </p:cNvSpPr>
          <p:nvPr/>
        </p:nvSpPr>
        <p:spPr bwMode="auto">
          <a:xfrm>
            <a:off x="2181226" y="1216025"/>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2143125" y="2530476"/>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3078163" y="5467350"/>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3868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eaLnBrk="0" fontAlgn="base" hangingPunct="0">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4643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169032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1857376" y="284163"/>
            <a:ext cx="8520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1857376" y="1808163"/>
            <a:ext cx="856932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21933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60526" y="1049338"/>
            <a:ext cx="6556375" cy="186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01800" y="3476626"/>
            <a:ext cx="6472238"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a:spLocks noChangeArrowheads="1"/>
          </p:cNvSpPr>
          <p:nvPr/>
        </p:nvSpPr>
        <p:spPr bwMode="auto">
          <a:xfrm>
            <a:off x="3698876" y="1049338"/>
            <a:ext cx="157163"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3019425" y="3462338"/>
            <a:ext cx="158750"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8139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5021264"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3470276" y="2813051"/>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2800351" y="3225801"/>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7585821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17664" y="1049338"/>
            <a:ext cx="6396037" cy="181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Diagram 8"/>
          <p:cNvGraphicFramePr/>
          <p:nvPr/>
        </p:nvGraphicFramePr>
        <p:xfrm>
          <a:off x="8057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3425825" y="1547814"/>
            <a:ext cx="292100" cy="149225"/>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706564" y="3192464"/>
            <a:ext cx="6307137" cy="297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a:spLocks noChangeArrowheads="1"/>
          </p:cNvSpPr>
          <p:nvPr/>
        </p:nvSpPr>
        <p:spPr bwMode="auto">
          <a:xfrm>
            <a:off x="2998789" y="3330576"/>
            <a:ext cx="136525" cy="15668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3417888" y="1506539"/>
            <a:ext cx="146050" cy="211137"/>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eaLnBrk="0" fontAlgn="base" hangingPunct="0">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2199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1846263" y="217489"/>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39" y="4076701"/>
            <a:ext cx="3514725" cy="255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463" y="4081463"/>
            <a:ext cx="3509962" cy="254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463" y="1403350"/>
            <a:ext cx="3509962"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6870700" y="1074739"/>
            <a:ext cx="3265488"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3205164" y="1033464"/>
            <a:ext cx="3267075"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1574800" y="2133601"/>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1574800" y="5213351"/>
            <a:ext cx="15573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339" y="1403350"/>
            <a:ext cx="351472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a:grpSpLocks/>
          </p:cNvGrpSpPr>
          <p:nvPr/>
        </p:nvGrpSpPr>
        <p:grpSpPr bwMode="auto">
          <a:xfrm>
            <a:off x="7912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24</a:t>
              </a:r>
            </a:p>
            <a:p>
              <a:pPr eaLnBrk="1" fontAlgn="base" hangingPunct="1">
                <a:spcBef>
                  <a:spcPct val="0"/>
                </a:spcBef>
                <a:spcAft>
                  <a:spcPct val="0"/>
                </a:spcAft>
              </a:pPr>
              <a:r>
                <a:rPr lang="en-US" sz="1000" b="1">
                  <a:solidFill>
                    <a:srgbClr val="FF0000"/>
                  </a:solidFill>
                </a:rPr>
                <a:t>p=0.763</a:t>
              </a:r>
            </a:p>
            <a:p>
              <a:pPr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4384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a:t>
              </a:r>
            </a:p>
            <a:p>
              <a:pPr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8616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66</a:t>
              </a:r>
            </a:p>
            <a:p>
              <a:pPr eaLnBrk="1" fontAlgn="base" hangingPunct="1">
                <a:spcBef>
                  <a:spcPct val="0"/>
                </a:spcBef>
                <a:spcAft>
                  <a:spcPct val="0"/>
                </a:spcAft>
              </a:pPr>
              <a:r>
                <a:rPr lang="en-US" sz="1000" b="1">
                  <a:solidFill>
                    <a:srgbClr val="FF0000"/>
                  </a:solidFill>
                </a:rPr>
                <a:t>p=0.2365</a:t>
              </a:r>
            </a:p>
            <a:p>
              <a:pPr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4838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Observed=66</a:t>
              </a:r>
            </a:p>
            <a:p>
              <a:pPr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3559175" y="1666876"/>
            <a:ext cx="16525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4819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1981319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713" y="1466850"/>
            <a:ext cx="3471862"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1466850"/>
            <a:ext cx="3473450"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713" y="4127501"/>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563" y="4127501"/>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6946900" y="1062039"/>
            <a:ext cx="3265488" cy="830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3205164" y="1073151"/>
            <a:ext cx="3267075" cy="4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673225" y="2408239"/>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673225" y="5110164"/>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8328025" y="5367339"/>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723</a:t>
              </a:r>
            </a:p>
            <a:p>
              <a:pPr eaLnBrk="1" fontAlgn="base" hangingPunct="1">
                <a:spcBef>
                  <a:spcPct val="0"/>
                </a:spcBef>
                <a:spcAft>
                  <a:spcPct val="0"/>
                </a:spcAft>
              </a:pPr>
              <a:r>
                <a:rPr lang="en-US" sz="1000" b="1">
                  <a:solidFill>
                    <a:srgbClr val="FF0000"/>
                  </a:solidFill>
                </a:rPr>
                <a:t>k= 498</a:t>
              </a:r>
            </a:p>
            <a:p>
              <a:pPr eaLnBrk="1" fontAlgn="base" hangingPunct="1">
                <a:spcBef>
                  <a:spcPct val="0"/>
                </a:spcBef>
                <a:spcAft>
                  <a:spcPct val="0"/>
                </a:spcAft>
              </a:pPr>
              <a:r>
                <a:rPr lang="en-US" sz="1000" b="1">
                  <a:solidFill>
                    <a:srgbClr val="FF0000"/>
                  </a:solidFill>
                </a:rPr>
                <a:t>p=0.232</a:t>
              </a:r>
            </a:p>
            <a:p>
              <a:pPr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8428039"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375</a:t>
              </a:r>
            </a:p>
            <a:p>
              <a:pPr eaLnBrk="1" fontAlgn="base" hangingPunct="1">
                <a:spcBef>
                  <a:spcPct val="0"/>
                </a:spcBef>
                <a:spcAft>
                  <a:spcPct val="0"/>
                </a:spcAft>
              </a:pPr>
              <a:r>
                <a:rPr lang="en-US" sz="1000" b="1">
                  <a:solidFill>
                    <a:srgbClr val="FF0000"/>
                  </a:solidFill>
                </a:rPr>
                <a:t>k= 243</a:t>
              </a:r>
            </a:p>
            <a:p>
              <a:pPr eaLnBrk="1" fontAlgn="base" hangingPunct="1">
                <a:spcBef>
                  <a:spcPct val="0"/>
                </a:spcBef>
                <a:spcAft>
                  <a:spcPct val="0"/>
                </a:spcAft>
              </a:pPr>
              <a:r>
                <a:rPr lang="en-US" sz="1000" b="1">
                  <a:solidFill>
                    <a:srgbClr val="FF0000"/>
                  </a:solidFill>
                </a:rPr>
                <a:t>p=0.237</a:t>
              </a:r>
            </a:p>
            <a:p>
              <a:pPr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4805364" y="5641976"/>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Observed=498</a:t>
              </a:r>
            </a:p>
            <a:p>
              <a:pPr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4602163" y="2976564"/>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Observed=243</a:t>
              </a:r>
            </a:p>
            <a:p>
              <a:pPr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4819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4819650" y="1782763"/>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1835151"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2075096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955801" y="5938992"/>
            <a:ext cx="8410575" cy="707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1846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1803401"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6165806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29" name="Title 1"/>
          <p:cNvSpPr>
            <a:spLocks noGrp="1"/>
          </p:cNvSpPr>
          <p:nvPr>
            <p:ph type="title"/>
          </p:nvPr>
        </p:nvSpPr>
        <p:spPr>
          <a:xfrm>
            <a:off x="1743075" y="246064"/>
            <a:ext cx="8756650" cy="6302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B. pseudomallei </a:t>
            </a:r>
            <a:r>
              <a:rPr lang="en-US" sz="1800">
                <a:latin typeface="Arial" charset="0"/>
              </a:rPr>
              <a:t>Cryptic Malleilactone</a:t>
            </a:r>
            <a:r>
              <a:rPr lang="en-US" sz="1800" i="1">
                <a:latin typeface="Arial" charset="0"/>
              </a:rPr>
              <a:t> </a:t>
            </a:r>
            <a:r>
              <a:rPr lang="en-US" sz="1800">
                <a:latin typeface="Arial" charset="0"/>
              </a:rPr>
              <a:t>Operon Genes and </a:t>
            </a:r>
            <a:br>
              <a:rPr lang="en-US" sz="1800">
                <a:latin typeface="Arial" charset="0"/>
              </a:rPr>
            </a:br>
            <a:r>
              <a:rPr lang="en-US" sz="1800" i="1">
                <a:latin typeface="Arial" charset="0"/>
              </a:rPr>
              <a:t>E. coli </a:t>
            </a:r>
            <a:r>
              <a:rPr lang="en-US" sz="1800">
                <a:latin typeface="Arial" charset="0"/>
              </a:rPr>
              <a:t>transposase sequences</a:t>
            </a:r>
          </a:p>
        </p:txBody>
      </p:sp>
      <p:graphicFrame>
        <p:nvGraphicFramePr>
          <p:cNvPr id="9" name="Table 8"/>
          <p:cNvGraphicFramePr>
            <a:graphicFrameLocks noGrp="1"/>
          </p:cNvGraphicFramePr>
          <p:nvPr/>
        </p:nvGraphicFramePr>
        <p:xfrm>
          <a:off x="2065339" y="1030288"/>
          <a:ext cx="8077199" cy="4381500"/>
        </p:xfrm>
        <a:graphic>
          <a:graphicData uri="http://schemas.openxmlformats.org/drawingml/2006/table">
            <a:tbl>
              <a:tblPr firstRow="1" firstCol="1" bandRow="1"/>
              <a:tblGrid>
                <a:gridCol w="2072911">
                  <a:extLst>
                    <a:ext uri="{9D8B030D-6E8A-4147-A177-3AD203B41FA5}">
                      <a16:colId xmlns:a16="http://schemas.microsoft.com/office/drawing/2014/main" val="20000"/>
                    </a:ext>
                  </a:extLst>
                </a:gridCol>
                <a:gridCol w="1072194">
                  <a:extLst>
                    <a:ext uri="{9D8B030D-6E8A-4147-A177-3AD203B41FA5}">
                      <a16:colId xmlns:a16="http://schemas.microsoft.com/office/drawing/2014/main" val="20001"/>
                    </a:ext>
                  </a:extLst>
                </a:gridCol>
                <a:gridCol w="1286633">
                  <a:extLst>
                    <a:ext uri="{9D8B030D-6E8A-4147-A177-3AD203B41FA5}">
                      <a16:colId xmlns:a16="http://schemas.microsoft.com/office/drawing/2014/main" val="20002"/>
                    </a:ext>
                  </a:extLst>
                </a:gridCol>
                <a:gridCol w="1072194">
                  <a:extLst>
                    <a:ext uri="{9D8B030D-6E8A-4147-A177-3AD203B41FA5}">
                      <a16:colId xmlns:a16="http://schemas.microsoft.com/office/drawing/2014/main" val="20003"/>
                    </a:ext>
                  </a:extLst>
                </a:gridCol>
                <a:gridCol w="1358114">
                  <a:extLst>
                    <a:ext uri="{9D8B030D-6E8A-4147-A177-3AD203B41FA5}">
                      <a16:colId xmlns:a16="http://schemas.microsoft.com/office/drawing/2014/main" val="20004"/>
                    </a:ext>
                  </a:extLst>
                </a:gridCol>
                <a:gridCol w="1215153">
                  <a:extLst>
                    <a:ext uri="{9D8B030D-6E8A-4147-A177-3AD203B41FA5}">
                      <a16:colId xmlns:a16="http://schemas.microsoft.com/office/drawing/2014/main" val="20005"/>
                    </a:ext>
                  </a:extLst>
                </a:gridCol>
              </a:tblGrid>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extLst>
                  <a:ext uri="{0D108BD9-81ED-4DB2-BD59-A6C34878D82A}">
                    <a16:rowId xmlns:a16="http://schemas.microsoft.com/office/drawing/2014/main" val="10000"/>
                  </a:ext>
                </a:extLst>
              </a:tr>
              <a:tr h="56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1"/>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Aldehyde dehydrogenase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1544</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4.67E-04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2"/>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AMP- binding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1865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1.68E-02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3"/>
                  </a:ext>
                </a:extLst>
              </a:tr>
              <a:tr h="6055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Adenosylmethionine-8-amino-7-oxononanoate aminotransferase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1421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6.78E-04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4"/>
                  </a:ext>
                </a:extLst>
              </a:tr>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Fatty-acid CoA ligase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1859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8.71E-01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5"/>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Diaminopimelate</a:t>
                      </a:r>
                      <a:r>
                        <a:rPr lang="en-US" sz="1200" u="none" strike="noStrike" dirty="0">
                          <a:solidFill>
                            <a:schemeClr val="bg1"/>
                          </a:solidFill>
                          <a:effectLst/>
                          <a:latin typeface="+mn-lt"/>
                        </a:rPr>
                        <a:t> decarboxylase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1388</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6.63E-01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6"/>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Malonyl</a:t>
                      </a:r>
                      <a:r>
                        <a:rPr lang="en-US" sz="1200" u="none" strike="noStrike" dirty="0">
                          <a:solidFill>
                            <a:schemeClr val="bg1"/>
                          </a:solidFill>
                          <a:effectLst/>
                          <a:latin typeface="+mn-lt"/>
                        </a:rPr>
                        <a:t> CoA-acyl </a:t>
                      </a:r>
                      <a:r>
                        <a:rPr lang="en-US" sz="1200" u="none" strike="noStrike" dirty="0" err="1">
                          <a:solidFill>
                            <a:schemeClr val="bg1"/>
                          </a:solidFill>
                          <a:effectLst/>
                          <a:latin typeface="+mn-lt"/>
                        </a:rPr>
                        <a:t>transacylase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899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4.36E-01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7"/>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FkbH</a:t>
                      </a:r>
                      <a:r>
                        <a:rPr lang="en-US" sz="1200" u="none" strike="noStrike" dirty="0">
                          <a:solidFill>
                            <a:schemeClr val="bg1"/>
                          </a:solidFill>
                          <a:effectLst/>
                          <a:latin typeface="+mn-lt"/>
                        </a:rPr>
                        <a:t> domain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1481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2.05E-02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8"/>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Hypothethical</a:t>
                      </a:r>
                      <a:r>
                        <a:rPr lang="en-US" sz="1200" u="none" strike="noStrike" dirty="0">
                          <a:solidFill>
                            <a:schemeClr val="bg1"/>
                          </a:solidFill>
                          <a:effectLst/>
                          <a:latin typeface="+mn-lt"/>
                        </a:rPr>
                        <a:t>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431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1.47E-01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9"/>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Ketol</a:t>
                      </a:r>
                      <a:r>
                        <a:rPr lang="en-US" sz="1200" u="none" strike="noStrike" dirty="0">
                          <a:solidFill>
                            <a:schemeClr val="bg1"/>
                          </a:solidFill>
                          <a:effectLst/>
                          <a:latin typeface="+mn-lt"/>
                        </a:rPr>
                        <a:t>-acid </a:t>
                      </a:r>
                      <a:r>
                        <a:rPr lang="en-US" sz="1200" u="none" strike="noStrike" dirty="0" err="1">
                          <a:solidFill>
                            <a:schemeClr val="bg1"/>
                          </a:solidFill>
                          <a:effectLst/>
                          <a:latin typeface="+mn-lt"/>
                        </a:rPr>
                        <a:t>reductoisomerase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1091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1.00E+00</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0"/>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Peptide synthase regulatory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8.91E-02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11"/>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Polyketide</a:t>
                      </a:r>
                      <a:r>
                        <a:rPr lang="en-US" sz="1200" u="none" strike="noStrike" dirty="0">
                          <a:solidFill>
                            <a:schemeClr val="bg1"/>
                          </a:solidFill>
                          <a:effectLst/>
                          <a:latin typeface="+mn-lt"/>
                        </a:rPr>
                        <a:t>-peptide synthase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12479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4.35E-27</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2"/>
                  </a:ext>
                </a:extLst>
              </a:tr>
            </a:tbl>
          </a:graphicData>
        </a:graphic>
      </p:graphicFrame>
      <p:graphicFrame>
        <p:nvGraphicFramePr>
          <p:cNvPr id="11" name="Table 10"/>
          <p:cNvGraphicFramePr>
            <a:graphicFrameLocks noGrp="1"/>
          </p:cNvGraphicFramePr>
          <p:nvPr/>
        </p:nvGraphicFramePr>
        <p:xfrm>
          <a:off x="2078039" y="5565775"/>
          <a:ext cx="8061325" cy="1092200"/>
        </p:xfrm>
        <a:graphic>
          <a:graphicData uri="http://schemas.openxmlformats.org/drawingml/2006/table">
            <a:tbl>
              <a:tblPr firstRow="1" firstCol="1" bandRow="1"/>
              <a:tblGrid>
                <a:gridCol w="2070655">
                  <a:extLst>
                    <a:ext uri="{9D8B030D-6E8A-4147-A177-3AD203B41FA5}">
                      <a16:colId xmlns:a16="http://schemas.microsoft.com/office/drawing/2014/main" val="20000"/>
                    </a:ext>
                  </a:extLst>
                </a:gridCol>
                <a:gridCol w="1059037">
                  <a:extLst>
                    <a:ext uri="{9D8B030D-6E8A-4147-A177-3AD203B41FA5}">
                      <a16:colId xmlns:a16="http://schemas.microsoft.com/office/drawing/2014/main" val="20001"/>
                    </a:ext>
                  </a:extLst>
                </a:gridCol>
                <a:gridCol w="1327748">
                  <a:extLst>
                    <a:ext uri="{9D8B030D-6E8A-4147-A177-3AD203B41FA5}">
                      <a16:colId xmlns:a16="http://schemas.microsoft.com/office/drawing/2014/main" val="20002"/>
                    </a:ext>
                  </a:extLst>
                </a:gridCol>
                <a:gridCol w="1043231">
                  <a:extLst>
                    <a:ext uri="{9D8B030D-6E8A-4147-A177-3AD203B41FA5}">
                      <a16:colId xmlns:a16="http://schemas.microsoft.com/office/drawing/2014/main" val="20003"/>
                    </a:ext>
                  </a:extLst>
                </a:gridCol>
                <a:gridCol w="1390973">
                  <a:extLst>
                    <a:ext uri="{9D8B030D-6E8A-4147-A177-3AD203B41FA5}">
                      <a16:colId xmlns:a16="http://schemas.microsoft.com/office/drawing/2014/main" val="20004"/>
                    </a:ext>
                  </a:extLst>
                </a:gridCol>
                <a:gridCol w="1169681">
                  <a:extLst>
                    <a:ext uri="{9D8B030D-6E8A-4147-A177-3AD203B41FA5}">
                      <a16:colId xmlns:a16="http://schemas.microsoft.com/office/drawing/2014/main" val="20005"/>
                    </a:ext>
                  </a:extLst>
                </a:gridCol>
              </a:tblGrid>
              <a:tr h="2002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extLst>
                  <a:ext uri="{0D108BD9-81ED-4DB2-BD59-A6C34878D82A}">
                    <a16:rowId xmlns:a16="http://schemas.microsoft.com/office/drawing/2014/main" val="10000"/>
                  </a:ext>
                </a:extLst>
              </a:tr>
              <a:tr h="5910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3009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Putative</a:t>
                      </a:r>
                      <a:r>
                        <a:rPr lang="en-US" sz="1200" u="none" strike="noStrike" baseline="0" dirty="0">
                          <a:solidFill>
                            <a:schemeClr val="bg1"/>
                          </a:solidFill>
                          <a:effectLst/>
                          <a:latin typeface="+mn-lt"/>
                        </a:rPr>
                        <a:t> </a:t>
                      </a:r>
                      <a:r>
                        <a:rPr lang="en-US" sz="1200" u="none" strike="noStrike" baseline="0" dirty="0" err="1">
                          <a:solidFill>
                            <a:schemeClr val="bg1"/>
                          </a:solidFill>
                          <a:effectLst/>
                          <a:latin typeface="+mn-lt"/>
                        </a:rPr>
                        <a:t>t</a:t>
                      </a:r>
                      <a:r>
                        <a:rPr lang="en-US" sz="1200" u="none" strike="noStrike" dirty="0" err="1">
                          <a:solidFill>
                            <a:schemeClr val="bg1"/>
                          </a:solidFill>
                          <a:effectLst/>
                          <a:latin typeface="+mn-lt"/>
                        </a:rPr>
                        <a:t>ransposase</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903</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1.15E-29</a:t>
                      </a: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30205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676400" y="228600"/>
            <a:ext cx="8839200" cy="3600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eaLnBrk="0" fontAlgn="base" hangingPunct="0">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(see contributions from archaic Humans for example)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(works well for repeated positive – aka diversifying – selection; e.g. virus interaction with the </a:t>
            </a:r>
            <a:r>
              <a:rPr lang="en-US" sz="2400" b="1" dirty="0" err="1">
                <a:solidFill>
                  <a:srgbClr val="000000"/>
                </a:solidFill>
                <a:latin typeface="Times New Roman" charset="0"/>
                <a:ea typeface="ＭＳ Ｐゴシック" charset="0"/>
                <a:cs typeface="ＭＳ Ｐゴシック" charset="0"/>
              </a:rPr>
              <a:t>immunesystem</a:t>
            </a: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125015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9CDB84-D563-3545-859C-39C9E499FC82}"/>
              </a:ext>
            </a:extLst>
          </p:cNvPr>
          <p:cNvPicPr>
            <a:picLocks noChangeAspect="1"/>
          </p:cNvPicPr>
          <p:nvPr/>
        </p:nvPicPr>
        <p:blipFill>
          <a:blip r:embed="rId2"/>
          <a:stretch>
            <a:fillRect/>
          </a:stretch>
        </p:blipFill>
        <p:spPr>
          <a:xfrm>
            <a:off x="427163" y="1659530"/>
            <a:ext cx="5332571" cy="3222517"/>
          </a:xfrm>
          <a:prstGeom prst="rect">
            <a:avLst/>
          </a:prstGeom>
        </p:spPr>
      </p:pic>
      <p:pic>
        <p:nvPicPr>
          <p:cNvPr id="7" name="Picture 6">
            <a:extLst>
              <a:ext uri="{FF2B5EF4-FFF2-40B4-BE49-F238E27FC236}">
                <a16:creationId xmlns:a16="http://schemas.microsoft.com/office/drawing/2014/main" id="{3E7CBD47-F1E1-0C4F-ABE6-85FE3EE68E75}"/>
              </a:ext>
            </a:extLst>
          </p:cNvPr>
          <p:cNvPicPr>
            <a:picLocks noChangeAspect="1"/>
          </p:cNvPicPr>
          <p:nvPr/>
        </p:nvPicPr>
        <p:blipFill>
          <a:blip r:embed="rId3"/>
          <a:stretch>
            <a:fillRect/>
          </a:stretch>
        </p:blipFill>
        <p:spPr>
          <a:xfrm>
            <a:off x="6430872" y="1659529"/>
            <a:ext cx="5332572" cy="3222517"/>
          </a:xfrm>
          <a:prstGeom prst="rect">
            <a:avLst/>
          </a:prstGeom>
        </p:spPr>
      </p:pic>
      <p:sp>
        <p:nvSpPr>
          <p:cNvPr id="8" name="Donut 7">
            <a:extLst>
              <a:ext uri="{FF2B5EF4-FFF2-40B4-BE49-F238E27FC236}">
                <a16:creationId xmlns:a16="http://schemas.microsoft.com/office/drawing/2014/main" id="{AE17B444-D276-FD4E-B10E-FF708AF83B9A}"/>
              </a:ext>
            </a:extLst>
          </p:cNvPr>
          <p:cNvSpPr/>
          <p:nvPr/>
        </p:nvSpPr>
        <p:spPr bwMode="auto">
          <a:xfrm>
            <a:off x="2209244" y="1541798"/>
            <a:ext cx="1668613" cy="767562"/>
          </a:xfrm>
          <a:prstGeom prst="donut">
            <a:avLst>
              <a:gd name="adj" fmla="val 6739"/>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600" b="1" i="0" u="none" strike="noStrike" cap="none" normalizeH="0" baseline="0">
              <a:ln>
                <a:noFill/>
              </a:ln>
              <a:solidFill>
                <a:srgbClr val="000000"/>
              </a:solidFill>
              <a:effectLst/>
              <a:latin typeface="Times New Roman" charset="0"/>
              <a:ea typeface="ＭＳ Ｐゴシック" charset="0"/>
            </a:endParaRPr>
          </a:p>
        </p:txBody>
      </p:sp>
      <p:sp>
        <p:nvSpPr>
          <p:cNvPr id="9" name="Donut 8">
            <a:extLst>
              <a:ext uri="{FF2B5EF4-FFF2-40B4-BE49-F238E27FC236}">
                <a16:creationId xmlns:a16="http://schemas.microsoft.com/office/drawing/2014/main" id="{9083FDDE-DF99-E142-8071-12935FD039A3}"/>
              </a:ext>
            </a:extLst>
          </p:cNvPr>
          <p:cNvSpPr/>
          <p:nvPr/>
        </p:nvSpPr>
        <p:spPr bwMode="auto">
          <a:xfrm>
            <a:off x="8236275" y="1561822"/>
            <a:ext cx="1668613" cy="767562"/>
          </a:xfrm>
          <a:prstGeom prst="donut">
            <a:avLst>
              <a:gd name="adj" fmla="val 6739"/>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600" b="1" i="0" u="none" strike="noStrike" cap="none" normalizeH="0" baseline="0">
              <a:ln>
                <a:noFill/>
              </a:ln>
              <a:solidFill>
                <a:srgbClr val="000000"/>
              </a:solidFill>
              <a:effectLst/>
              <a:latin typeface="Times New Roman" charset="0"/>
              <a:ea typeface="ＭＳ Ｐゴシック" charset="0"/>
            </a:endParaRPr>
          </a:p>
        </p:txBody>
      </p:sp>
    </p:spTree>
    <p:extLst>
      <p:ext uri="{BB962C8B-B14F-4D97-AF65-F5344CB8AC3E}">
        <p14:creationId xmlns:p14="http://schemas.microsoft.com/office/powerpoint/2010/main" val="2607787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2743201" y="1449388"/>
          <a:ext cx="6297613" cy="4722812"/>
        </p:xfrm>
        <a:graphic>
          <a:graphicData uri="http://schemas.openxmlformats.org/presentationml/2006/ole">
            <mc:AlternateContent xmlns:mc="http://schemas.openxmlformats.org/markup-compatibility/2006">
              <mc:Choice xmlns:v="urn:schemas-microsoft-com:vml" Requires="v">
                <p:oleObj spid="_x0000_s6157" name="Photo Editor Photo" r:id="rId4" imgW="6095238" imgH="4572396" progId="">
                  <p:embed/>
                </p:oleObj>
              </mc:Choice>
              <mc:Fallback>
                <p:oleObj name="Photo Editor Photo" r:id="rId4" imgW="6095238" imgH="4572396" progId="">
                  <p:embed/>
                  <p:pic>
                    <p:nvPicPr>
                      <p:cNvPr id="16076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1" y="1449388"/>
                        <a:ext cx="6297613" cy="4722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1812926" y="115888"/>
            <a:ext cx="8016875" cy="163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1" y="2859089"/>
            <a:ext cx="219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Line 5"/>
          <p:cNvSpPr>
            <a:spLocks noChangeShapeType="1"/>
          </p:cNvSpPr>
          <p:nvPr/>
        </p:nvSpPr>
        <p:spPr bwMode="auto">
          <a:xfrm>
            <a:off x="1812926"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1812926"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8610601" y="873126"/>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0775" name="Line 11"/>
          <p:cNvSpPr>
            <a:spLocks noChangeShapeType="1"/>
          </p:cNvSpPr>
          <p:nvPr/>
        </p:nvSpPr>
        <p:spPr bwMode="auto">
          <a:xfrm>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720851" y="6156325"/>
            <a:ext cx="88439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293640988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07-July\10-07-2015\nrg_issue\slides_img\nrg3962-f2.jpg">
            <a:extLst>
              <a:ext uri="{FF2B5EF4-FFF2-40B4-BE49-F238E27FC236}">
                <a16:creationId xmlns:a16="http://schemas.microsoft.com/office/drawing/2014/main" id="{3BEDD7B7-6146-DF4C-92FB-5D87A67AB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427164"/>
            <a:ext cx="42672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25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D83682-F5EB-A640-804A-9E9872AADC56}"/>
              </a:ext>
            </a:extLst>
          </p:cNvPr>
          <p:cNvPicPr>
            <a:picLocks noChangeAspect="1"/>
          </p:cNvPicPr>
          <p:nvPr/>
        </p:nvPicPr>
        <p:blipFill>
          <a:blip r:embed="rId2"/>
          <a:stretch>
            <a:fillRect/>
          </a:stretch>
        </p:blipFill>
        <p:spPr>
          <a:xfrm>
            <a:off x="2235940" y="2112376"/>
            <a:ext cx="6992601" cy="1586833"/>
          </a:xfrm>
          <a:prstGeom prst="rect">
            <a:avLst/>
          </a:prstGeom>
        </p:spPr>
      </p:pic>
      <p:sp>
        <p:nvSpPr>
          <p:cNvPr id="2" name="Title 1">
            <a:extLst>
              <a:ext uri="{FF2B5EF4-FFF2-40B4-BE49-F238E27FC236}">
                <a16:creationId xmlns:a16="http://schemas.microsoft.com/office/drawing/2014/main" id="{3EC1E1C3-71F1-D348-947E-2DBB613CAE26}"/>
              </a:ext>
            </a:extLst>
          </p:cNvPr>
          <p:cNvSpPr>
            <a:spLocks noGrp="1"/>
          </p:cNvSpPr>
          <p:nvPr>
            <p:ph type="title"/>
          </p:nvPr>
        </p:nvSpPr>
        <p:spPr>
          <a:xfrm>
            <a:off x="914400" y="262891"/>
            <a:ext cx="10363200" cy="1143000"/>
          </a:xfrm>
        </p:spPr>
        <p:txBody>
          <a:bodyPr/>
          <a:lstStyle/>
          <a:p>
            <a:r>
              <a:rPr lang="en-US" sz="2800" dirty="0"/>
              <a:t>Could GTAs be maintained in a population because they are beneficial to the </a:t>
            </a:r>
            <a:r>
              <a:rPr lang="en-US" sz="2800" dirty="0" err="1"/>
              <a:t>popopuation</a:t>
            </a:r>
            <a:r>
              <a:rPr lang="en-US" sz="2800" dirty="0"/>
              <a:t> (group selection)?  </a:t>
            </a:r>
          </a:p>
        </p:txBody>
      </p:sp>
      <p:sp>
        <p:nvSpPr>
          <p:cNvPr id="3" name="Content Placeholder 2">
            <a:extLst>
              <a:ext uri="{FF2B5EF4-FFF2-40B4-BE49-F238E27FC236}">
                <a16:creationId xmlns:a16="http://schemas.microsoft.com/office/drawing/2014/main" id="{0E639571-EF9A-3B41-8192-3853639885CA}"/>
              </a:ext>
            </a:extLst>
          </p:cNvPr>
          <p:cNvSpPr>
            <a:spLocks noGrp="1"/>
          </p:cNvSpPr>
          <p:nvPr>
            <p:ph idx="1"/>
          </p:nvPr>
        </p:nvSpPr>
        <p:spPr>
          <a:xfrm>
            <a:off x="914400" y="1405891"/>
            <a:ext cx="10363200" cy="4114800"/>
          </a:xfrm>
        </p:spPr>
        <p:txBody>
          <a:bodyPr/>
          <a:lstStyle/>
          <a:p>
            <a:pPr marL="0" indent="0">
              <a:buNone/>
            </a:pPr>
            <a:r>
              <a:rPr lang="en-US" sz="2000" dirty="0"/>
              <a:t>Rosie Redfield had an ongoing discussion of this on her blog.  The latest installment is </a:t>
            </a:r>
            <a:r>
              <a:rPr lang="en-US" sz="2000" dirty="0">
                <a:hlinkClick r:id="rId3"/>
              </a:rPr>
              <a:t>here</a:t>
            </a:r>
            <a:r>
              <a:rPr lang="en-US" sz="2000" dirty="0"/>
              <a:t>.  </a:t>
            </a:r>
          </a:p>
          <a:p>
            <a:pPr marL="0" indent="0">
              <a:buNone/>
            </a:pPr>
            <a:r>
              <a:rPr lang="en-US" sz="2000" dirty="0"/>
              <a:t>Her answer is NO</a:t>
            </a:r>
          </a:p>
          <a:p>
            <a:endParaRPr lang="en-US" dirty="0"/>
          </a:p>
          <a:p>
            <a:endParaRPr lang="en-US" dirty="0"/>
          </a:p>
          <a:p>
            <a:pPr marL="0" indent="0">
              <a:buNone/>
            </a:pPr>
            <a:endParaRPr lang="en-US" dirty="0"/>
          </a:p>
          <a:p>
            <a:pPr marL="0" indent="0">
              <a:buNone/>
            </a:pPr>
            <a:r>
              <a:rPr lang="en-US" sz="1600" dirty="0"/>
              <a:t>Three factors together require that production of GTA particles reduces the total number of GTA+ cells in the population:</a:t>
            </a:r>
          </a:p>
          <a:p>
            <a:pPr marL="0" indent="0">
              <a:buNone/>
            </a:pPr>
            <a:r>
              <a:rPr lang="en-US" sz="1600" b="1" dirty="0"/>
              <a:t>Problem 1: </a:t>
            </a:r>
            <a:r>
              <a:rPr lang="en-US" sz="1600" dirty="0"/>
              <a:t> GTA particles can only be released to the environment if the GTA+ producer cell lyses.  So each production event removes one GTA+ cell from the population.</a:t>
            </a:r>
          </a:p>
          <a:p>
            <a:pPr marL="0" indent="0">
              <a:buNone/>
            </a:pPr>
            <a:r>
              <a:rPr lang="en-US" sz="1600" b="1" dirty="0"/>
              <a:t>Problem 2: </a:t>
            </a:r>
            <a:r>
              <a:rPr lang="en-US" sz="1600" dirty="0"/>
              <a:t> The GTA genes in the producer cell are not over-replicated as a phage genome would be, so each production event can produce at most one G+ particle (containing the GTA gene or cluster).  </a:t>
            </a:r>
          </a:p>
          <a:p>
            <a:pPr marL="0" indent="0">
              <a:buNone/>
            </a:pPr>
            <a:endParaRPr lang="en-US" sz="1600" dirty="0"/>
          </a:p>
          <a:p>
            <a:pPr marL="0" indent="0">
              <a:buNone/>
            </a:pPr>
            <a:r>
              <a:rPr lang="en-US" sz="1600" dirty="0"/>
              <a:t>If all steps occurred with 100% efficiency, problems 1 and 2 would allow, at best, replacement of the lost GTA+ cell with a new one created by GTA-mediated recombination.  But this would not maintain the numbers of GTA+ cells in the face of occasional loss of GTA genes by mutation or deletion.  Nor would it allow GTA+ cells to invade a GTA- population.</a:t>
            </a:r>
          </a:p>
          <a:p>
            <a:pPr marL="0" indent="0">
              <a:buNone/>
            </a:pPr>
            <a:br>
              <a:rPr lang="en-US" dirty="0"/>
            </a:br>
            <a:endParaRPr lang="en-US" dirty="0"/>
          </a:p>
        </p:txBody>
      </p:sp>
    </p:spTree>
    <p:extLst>
      <p:ext uri="{BB962C8B-B14F-4D97-AF65-F5344CB8AC3E}">
        <p14:creationId xmlns:p14="http://schemas.microsoft.com/office/powerpoint/2010/main" val="2831675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676400" y="228600"/>
            <a:ext cx="8839200" cy="397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eaLnBrk="0" fontAlgn="base" hangingPunct="0">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(allele shows little within allele divergence - see contributions from archaic Humans for example), </a:t>
            </a:r>
          </a:p>
          <a:p>
            <a:pPr eaLnBrk="0" fontAlgn="base" hangingPunct="0">
              <a:spcBef>
                <a:spcPct val="0"/>
              </a:spcBef>
              <a:spcAft>
                <a:spcPct val="0"/>
              </a:spcAft>
            </a:pPr>
            <a:r>
              <a:rPr lang="en-US" sz="2400" b="1" dirty="0">
                <a:solidFill>
                  <a:srgbClr val="000000"/>
                </a:solidFill>
                <a:latin typeface="Times New Roman" charset="0"/>
                <a:ea typeface="ＭＳ Ｐゴシック" charset="0"/>
                <a:cs typeface="ＭＳ Ｐゴシック" charset="0"/>
              </a:rPr>
              <a:t>SNP or neighboring SNPs are at higher frequency within a population.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607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0" y="635000"/>
            <a:ext cx="5588000" cy="3302000"/>
          </a:xfrm>
          <a:prstGeom prst="rect">
            <a:avLst/>
          </a:prstGeom>
        </p:spPr>
      </p:pic>
      <p:sp>
        <p:nvSpPr>
          <p:cNvPr id="3" name="TextBox 2"/>
          <p:cNvSpPr txBox="1"/>
          <p:nvPr/>
        </p:nvSpPr>
        <p:spPr>
          <a:xfrm>
            <a:off x="2159000" y="4064000"/>
            <a:ext cx="7620000" cy="317500"/>
          </a:xfrm>
          <a:prstGeom prst="rect">
            <a:avLst/>
          </a:prstGeom>
        </p:spPr>
        <p:txBody>
          <a:bodyPr/>
          <a:lstStyle/>
          <a:p>
            <a:pPr eaLnBrk="0" fontAlgn="base" hangingPunct="0">
              <a:spcBef>
                <a:spcPct val="0"/>
              </a:spcBef>
              <a:spcAft>
                <a:spcPct val="0"/>
              </a:spcAft>
            </a:pPr>
            <a:r>
              <a:rPr lang="en-US" sz="1000" dirty="0">
                <a:solidFill>
                  <a:prstClr val="black"/>
                </a:solidFill>
                <a:latin typeface="Arial"/>
                <a:ea typeface="ＭＳ Ｐゴシック" panose="020B0600070205080204" pitchFamily="34" charset="-128"/>
              </a:rPr>
              <a:t> Fig. 1 Current world-wide frequency distribution of CCR5-Δ32 allele frequencies. Only the frequencies of Native populations have been evidenced in Americas, Asia, Africa and Oceania. Map redrawn and modified principally from &lt;</a:t>
            </a:r>
            <a:r>
              <a:rPr lang="en-US" sz="1000" dirty="0" err="1">
                <a:solidFill>
                  <a:prstClr val="black"/>
                </a:solidFill>
                <a:latin typeface="Arial"/>
                <a:ea typeface="ＭＳ Ｐゴシック" panose="020B0600070205080204" pitchFamily="34" charset="-128"/>
              </a:rPr>
              <a:t>ce:cross-ref</a:t>
            </a:r>
            <a:r>
              <a:rPr lang="en-US" sz="1000" dirty="0">
                <a:solidFill>
                  <a:prstClr val="black"/>
                </a:solidFill>
                <a:latin typeface="Arial"/>
                <a:ea typeface="ＭＳ Ｐゴシック" panose="020B0600070205080204" pitchFamily="34" charset="-128"/>
              </a:rPr>
              <a:t> </a:t>
            </a:r>
            <a:r>
              <a:rPr lang="en-US" sz="1000" dirty="0" err="1">
                <a:solidFill>
                  <a:prstClr val="black"/>
                </a:solidFill>
                <a:latin typeface="Arial"/>
                <a:ea typeface="ＭＳ Ｐゴシック" panose="020B0600070205080204" pitchFamily="34" charset="-128"/>
              </a:rPr>
              <a:t>refid</a:t>
            </a:r>
            <a:r>
              <a:rPr lang="en-US" sz="1000" dirty="0">
                <a:solidFill>
                  <a:prstClr val="black"/>
                </a:solidFill>
                <a:latin typeface="Arial"/>
                <a:ea typeface="ＭＳ Ｐゴシック" panose="020B0600070205080204" pitchFamily="34" charset="-128"/>
              </a:rPr>
              <a:t>="bib5"&gt; B...</a:t>
            </a:r>
          </a:p>
        </p:txBody>
      </p:sp>
      <p:sp>
        <p:nvSpPr>
          <p:cNvPr id="4" name="TextBox 3"/>
          <p:cNvSpPr txBox="1"/>
          <p:nvPr/>
        </p:nvSpPr>
        <p:spPr>
          <a:xfrm>
            <a:off x="2159000" y="4889500"/>
            <a:ext cx="7620000" cy="254000"/>
          </a:xfrm>
          <a:prstGeom prst="rect">
            <a:avLst/>
          </a:prstGeom>
        </p:spPr>
        <p:txBody>
          <a:bodyPr/>
          <a:lstStyle/>
          <a:p>
            <a:pPr eaLnBrk="0" fontAlgn="base" hangingPunct="0">
              <a:spcBef>
                <a:spcPct val="0"/>
              </a:spcBef>
              <a:spcAft>
                <a:spcPct val="0"/>
              </a:spcAft>
            </a:pPr>
            <a:r>
              <a:rPr lang="en-US" sz="1000">
                <a:solidFill>
                  <a:prstClr val="black"/>
                </a:solidFill>
                <a:latin typeface="Arial"/>
                <a:ea typeface="ＭＳ Ｐゴシック" panose="020B0600070205080204" pitchFamily="34" charset="-128"/>
              </a:rPr>
              <a:t>Eric  Faure , Manuela  Royer-Carenzi</a:t>
            </a:r>
          </a:p>
        </p:txBody>
      </p:sp>
      <p:sp>
        <p:nvSpPr>
          <p:cNvPr id="5" name="TextBox 4"/>
          <p:cNvSpPr txBox="1"/>
          <p:nvPr/>
        </p:nvSpPr>
        <p:spPr>
          <a:xfrm>
            <a:off x="2159000" y="5270500"/>
            <a:ext cx="7620000" cy="254000"/>
          </a:xfrm>
          <a:prstGeom prst="rect">
            <a:avLst/>
          </a:prstGeom>
        </p:spPr>
        <p:txBody>
          <a:bodyPr/>
          <a:lstStyle/>
          <a:p>
            <a:pPr eaLnBrk="0" fontAlgn="base" hangingPunct="0">
              <a:spcBef>
                <a:spcPct val="0"/>
              </a:spcBef>
              <a:spcAft>
                <a:spcPct val="0"/>
              </a:spcAft>
            </a:pPr>
            <a:r>
              <a:rPr lang="en-US" sz="1000" b="1" dirty="0">
                <a:solidFill>
                  <a:prstClr val="black"/>
                </a:solidFill>
                <a:latin typeface="Arial"/>
                <a:ea typeface="ＭＳ Ｐゴシック" panose="020B0600070205080204" pitchFamily="34" charset="-128"/>
              </a:rPr>
              <a:t> Is the European spatial distribution of the HIV-1-resistant CCR5-Δ32 allele formed by a breakdown of the </a:t>
            </a:r>
            <a:r>
              <a:rPr lang="en-US" sz="1000" b="1" dirty="0" err="1">
                <a:solidFill>
                  <a:prstClr val="black"/>
                </a:solidFill>
                <a:latin typeface="Arial"/>
                <a:ea typeface="ＭＳ Ｐゴシック" panose="020B0600070205080204" pitchFamily="34" charset="-128"/>
              </a:rPr>
              <a:t>pathocenosis</a:t>
            </a:r>
            <a:r>
              <a:rPr lang="en-US" sz="1000" b="1" dirty="0">
                <a:solidFill>
                  <a:prstClr val="black"/>
                </a:solidFill>
                <a:latin typeface="Arial"/>
                <a:ea typeface="ＭＳ Ｐゴシック" panose="020B0600070205080204" pitchFamily="34" charset="-128"/>
              </a:rPr>
              <a:t> due to the historical Roman expansion?</a:t>
            </a:r>
          </a:p>
        </p:txBody>
      </p:sp>
      <p:sp>
        <p:nvSpPr>
          <p:cNvPr id="6" name="TextBox 5"/>
          <p:cNvSpPr txBox="1"/>
          <p:nvPr/>
        </p:nvSpPr>
        <p:spPr>
          <a:xfrm>
            <a:off x="2159000" y="5651500"/>
            <a:ext cx="7620000" cy="254000"/>
          </a:xfrm>
          <a:prstGeom prst="rect">
            <a:avLst/>
          </a:prstGeom>
        </p:spPr>
        <p:txBody>
          <a:bodyPr/>
          <a:lstStyle/>
          <a:p>
            <a:pPr eaLnBrk="0" fontAlgn="base" hangingPunct="0">
              <a:spcBef>
                <a:spcPct val="0"/>
              </a:spcBef>
              <a:spcAft>
                <a:spcPct val="0"/>
              </a:spcAft>
            </a:pPr>
            <a:r>
              <a:rPr lang="en-US" sz="1000">
                <a:solidFill>
                  <a:prstClr val="black"/>
                </a:solidFill>
                <a:latin typeface="Arial"/>
                <a:ea typeface="ＭＳ Ｐゴシック" panose="020B0600070205080204" pitchFamily="34" charset="-128"/>
              </a:rPr>
              <a:t>Infection, Genetics and Evolution, Volume 8, Issue 6, 2008, 864 - 874</a:t>
            </a:r>
          </a:p>
        </p:txBody>
      </p:sp>
      <p:sp>
        <p:nvSpPr>
          <p:cNvPr id="7" name="TextBox 6"/>
          <p:cNvSpPr txBox="1"/>
          <p:nvPr/>
        </p:nvSpPr>
        <p:spPr>
          <a:xfrm>
            <a:off x="2159000" y="6032500"/>
            <a:ext cx="7620000" cy="254000"/>
          </a:xfrm>
          <a:prstGeom prst="rect">
            <a:avLst/>
          </a:prstGeom>
        </p:spPr>
        <p:txBody>
          <a:bodyPr/>
          <a:lstStyle/>
          <a:p>
            <a:pPr eaLnBrk="0" fontAlgn="base" hangingPunct="0">
              <a:spcBef>
                <a:spcPct val="0"/>
              </a:spcBef>
              <a:spcAft>
                <a:spcPct val="0"/>
              </a:spcAft>
            </a:pPr>
            <a:r>
              <a:rPr lang="en-US" sz="1000" dirty="0">
                <a:solidFill>
                  <a:prstClr val="black"/>
                </a:solidFill>
                <a:latin typeface="Arial"/>
                <a:ea typeface="ＭＳ Ｐゴシック" panose="020B0600070205080204" pitchFamily="34" charset="-128"/>
              </a:rPr>
              <a:t>http://</a:t>
            </a:r>
            <a:r>
              <a:rPr lang="en-US" sz="1000" dirty="0" err="1">
                <a:solidFill>
                  <a:prstClr val="black"/>
                </a:solidFill>
                <a:latin typeface="Arial"/>
                <a:ea typeface="ＭＳ Ｐゴシック" panose="020B0600070205080204" pitchFamily="34" charset="-128"/>
              </a:rPr>
              <a:t>dx.doi.org</a:t>
            </a:r>
            <a:r>
              <a:rPr lang="en-US" sz="1000" dirty="0">
                <a:solidFill>
                  <a:prstClr val="black"/>
                </a:solidFill>
                <a:latin typeface="Arial"/>
                <a:ea typeface="ＭＳ Ｐゴシック" panose="020B0600070205080204" pitchFamily="34" charset="-128"/>
              </a:rPr>
              <a:t>/10.1016/j.meegid.2008.08.007</a:t>
            </a:r>
          </a:p>
        </p:txBody>
      </p:sp>
    </p:spTree>
    <p:extLst>
      <p:ext uri="{BB962C8B-B14F-4D97-AF65-F5344CB8AC3E}">
        <p14:creationId xmlns:p14="http://schemas.microsoft.com/office/powerpoint/2010/main" val="3908864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eaLnBrk="0" fontAlgn="base" hangingPunct="0">
              <a:spcBef>
                <a:spcPct val="0"/>
              </a:spcBef>
              <a:spcAft>
                <a:spcPct val="0"/>
              </a:spcAft>
            </a:pPr>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40" y="979303"/>
            <a:ext cx="377280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211040"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pPr>
            <a:r>
              <a:rPr lang="en-GB" sz="1100" b="1" dirty="0" err="1">
                <a:latin typeface="Arial" charset="0"/>
              </a:rPr>
              <a:t>Hafid</a:t>
            </a:r>
            <a:r>
              <a:rPr lang="en-GB" sz="1100" b="1" dirty="0">
                <a:latin typeface="Arial" charset="0"/>
              </a:rPr>
              <a:t> </a:t>
            </a:r>
            <a:r>
              <a:rPr lang="en-GB" sz="1100" b="1" dirty="0" err="1">
                <a:latin typeface="Arial" charset="0"/>
              </a:rPr>
              <a:t>Laayouni</a:t>
            </a:r>
            <a:r>
              <a:rPr lang="en-GB" sz="1100" b="1" dirty="0">
                <a:latin typeface="Arial" charset="0"/>
              </a:rPr>
              <a:t>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pPr>
            <a:r>
              <a:rPr lang="en-GB" sz="900">
                <a:latin typeface="Arial" charset="0"/>
              </a:rPr>
              <a:t>©2014 by National Academy of Sciences</a:t>
            </a:r>
          </a:p>
        </p:txBody>
      </p:sp>
      <p:sp>
        <p:nvSpPr>
          <p:cNvPr id="2" name="TextBox 1"/>
          <p:cNvSpPr txBox="1"/>
          <p:nvPr/>
        </p:nvSpPr>
        <p:spPr>
          <a:xfrm>
            <a:off x="1526881" y="4280424"/>
            <a:ext cx="2170787" cy="830997"/>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000000"/>
                </a:solidFill>
                <a:latin typeface="Arial" panose="020B0604020202020204" pitchFamily="34" charset="0"/>
                <a:ea typeface="ＭＳ Ｐゴシック" panose="020B0600070205080204" pitchFamily="34" charset="-128"/>
              </a:rPr>
              <a:t>196,524 SNPs</a:t>
            </a:r>
          </a:p>
          <a:p>
            <a:pPr eaLnBrk="0" fontAlgn="base" hangingPunct="0">
              <a:spcBef>
                <a:spcPct val="0"/>
              </a:spcBef>
              <a:spcAft>
                <a:spcPct val="0"/>
              </a:spcAft>
            </a:pPr>
            <a:r>
              <a:rPr lang="en-US" sz="2400" dirty="0">
                <a:solidFill>
                  <a:srgbClr val="000000"/>
                </a:solidFill>
                <a:latin typeface="Arial" panose="020B0604020202020204" pitchFamily="34" charset="0"/>
                <a:ea typeface="ＭＳ Ｐゴシック" panose="020B0600070205080204" pitchFamily="34" charset="-128"/>
              </a:rPr>
              <a:t>-&gt; PCA</a:t>
            </a:r>
          </a:p>
        </p:txBody>
      </p:sp>
    </p:spTree>
    <p:extLst>
      <p:ext uri="{BB962C8B-B14F-4D97-AF65-F5344CB8AC3E}">
        <p14:creationId xmlns:p14="http://schemas.microsoft.com/office/powerpoint/2010/main" val="5180645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eaLnBrk="0" fontAlgn="base" hangingPunct="0">
              <a:spcBef>
                <a:spcPct val="0"/>
              </a:spcBef>
              <a:spcAft>
                <a:spcPct val="0"/>
              </a:spcAft>
            </a:pPr>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880" y="5943505"/>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681" y="979303"/>
            <a:ext cx="483552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367968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pPr>
            <a:r>
              <a:rPr lang="en-GB" sz="1100" b="1" dirty="0" err="1">
                <a:latin typeface="Arial" charset="0"/>
              </a:rPr>
              <a:t>Laayouni</a:t>
            </a:r>
            <a:r>
              <a:rPr lang="en-GB" sz="1100" b="1" dirty="0">
                <a:latin typeface="Arial" charset="0"/>
              </a:rPr>
              <a:t> H et al. PNAS 2014;111:2668-2673</a:t>
            </a:r>
          </a:p>
        </p:txBody>
      </p:sp>
      <p:sp>
        <p:nvSpPr>
          <p:cNvPr id="3077" name="Text Box 5"/>
          <p:cNvSpPr txBox="1">
            <a:spLocks noChangeArrowheads="1"/>
          </p:cNvSpPr>
          <p:nvPr/>
        </p:nvSpPr>
        <p:spPr bwMode="auto">
          <a:xfrm>
            <a:off x="1621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pPr>
            <a:r>
              <a:rPr lang="en-GB" sz="900" dirty="0">
                <a:latin typeface="Arial" charset="0"/>
              </a:rPr>
              <a:t>©2014 by National Academy of Sciences</a:t>
            </a:r>
          </a:p>
        </p:txBody>
      </p:sp>
      <p:sp>
        <p:nvSpPr>
          <p:cNvPr id="2" name="TextBox 1"/>
          <p:cNvSpPr txBox="1"/>
          <p:nvPr/>
        </p:nvSpPr>
        <p:spPr>
          <a:xfrm>
            <a:off x="3590872" y="6127980"/>
            <a:ext cx="6953759" cy="461665"/>
          </a:xfrm>
          <a:prstGeom prst="rect">
            <a:avLst/>
          </a:prstGeom>
          <a:noFill/>
        </p:spPr>
        <p:txBody>
          <a:bodyPr wrap="square" rtlCol="0">
            <a:spAutoFit/>
          </a:bodyPr>
          <a:lstStyle/>
          <a:p>
            <a:pPr eaLnBrk="0" fontAlgn="base" hangingPunct="0">
              <a:spcBef>
                <a:spcPct val="0"/>
              </a:spcBef>
              <a:spcAft>
                <a:spcPct val="0"/>
              </a:spcAft>
            </a:pPr>
            <a:r>
              <a:rPr lang="en-US" sz="1200" dirty="0">
                <a:solidFill>
                  <a:srgbClr val="000000"/>
                </a:solidFill>
                <a:latin typeface="Arial" panose="020B0604020202020204" pitchFamily="34" charset="0"/>
                <a:ea typeface="ＭＳ Ｐゴシック" panose="020B0600070205080204" pitchFamily="34" charset="-128"/>
              </a:rPr>
              <a:t>Convergent evolution in European and </a:t>
            </a:r>
            <a:r>
              <a:rPr lang="en-US" sz="1200" dirty="0" err="1">
                <a:solidFill>
                  <a:srgbClr val="000000"/>
                </a:solidFill>
                <a:latin typeface="Arial" panose="020B0604020202020204" pitchFamily="34" charset="0"/>
                <a:ea typeface="ＭＳ Ｐゴシック" panose="020B0600070205080204" pitchFamily="34" charset="-128"/>
              </a:rPr>
              <a:t>Rroma</a:t>
            </a:r>
            <a:r>
              <a:rPr lang="en-US" sz="1200" dirty="0">
                <a:solidFill>
                  <a:srgbClr val="000000"/>
                </a:solidFill>
                <a:latin typeface="Arial" panose="020B0604020202020204" pitchFamily="34" charset="0"/>
                <a:ea typeface="ＭＳ Ｐゴシック" panose="020B0600070205080204" pitchFamily="34" charset="-128"/>
              </a:rPr>
              <a:t> populations reveals pressure exerted by plague on Toll-like receptors.</a:t>
            </a:r>
          </a:p>
        </p:txBody>
      </p:sp>
      <p:sp>
        <p:nvSpPr>
          <p:cNvPr id="4" name="TextBox 3"/>
          <p:cNvSpPr txBox="1"/>
          <p:nvPr/>
        </p:nvSpPr>
        <p:spPr>
          <a:xfrm>
            <a:off x="8111797" y="4517278"/>
            <a:ext cx="2557700" cy="523220"/>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000000"/>
                </a:solidFill>
                <a:latin typeface="Arial" panose="020B0604020202020204" pitchFamily="34" charset="0"/>
                <a:ea typeface="ＭＳ Ｐゴシック" panose="020B0600070205080204" pitchFamily="34" charset="-128"/>
              </a:rPr>
              <a:t>selective sweeps detected through linkage disequilibrium</a:t>
            </a:r>
          </a:p>
        </p:txBody>
      </p:sp>
      <p:sp>
        <p:nvSpPr>
          <p:cNvPr id="5" name="TextBox 4"/>
          <p:cNvSpPr txBox="1"/>
          <p:nvPr/>
        </p:nvSpPr>
        <p:spPr>
          <a:xfrm>
            <a:off x="8515201" y="2007002"/>
            <a:ext cx="2244452" cy="523220"/>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000000"/>
                </a:solidFill>
                <a:latin typeface="Arial" panose="020B0604020202020204" pitchFamily="34" charset="0"/>
                <a:ea typeface="ＭＳ Ｐゴシック" panose="020B0600070205080204" pitchFamily="34" charset="-128"/>
                <a:hlinkClick r:id="rId5"/>
              </a:rPr>
              <a:t>SNP frequencies within and between populations</a:t>
            </a:r>
            <a:endParaRPr lang="en-US" sz="1400" dirty="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5647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1600"/>
            <a:ext cx="9144000" cy="664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2" name="Rectangle 2"/>
          <p:cNvSpPr>
            <a:spLocks noChangeArrowheads="1"/>
          </p:cNvSpPr>
          <p:nvPr/>
        </p:nvSpPr>
        <p:spPr bwMode="auto">
          <a:xfrm>
            <a:off x="7467600" y="3817938"/>
            <a:ext cx="28448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pPr eaLnBrk="0" fontAlgn="base" hangingPunct="0">
              <a:spcBef>
                <a:spcPct val="0"/>
              </a:spcBef>
              <a:spcAft>
                <a:spcPct val="0"/>
              </a:spcAft>
            </a:pPr>
            <a:r>
              <a:rPr lang="en-US" sz="2400" b="1">
                <a:solidFill>
                  <a:srgbClr val="000000"/>
                </a:solidFill>
                <a:latin typeface="Times New Roman" charset="0"/>
                <a:ea typeface="ＭＳ Ｐゴシック" charset="0"/>
                <a:cs typeface="ＭＳ Ｐゴシック" charset="0"/>
              </a:rPr>
              <a:t>Variant arose about </a:t>
            </a:r>
            <a:br>
              <a:rPr lang="en-US" sz="2400" b="1">
                <a:solidFill>
                  <a:srgbClr val="000000"/>
                </a:solidFill>
                <a:latin typeface="Times New Roman" charset="0"/>
                <a:ea typeface="ＭＳ Ｐゴシック" charset="0"/>
                <a:cs typeface="ＭＳ Ｐゴシック" charset="0"/>
              </a:rPr>
            </a:br>
            <a:r>
              <a:rPr lang="en-US" sz="2400" b="1">
                <a:solidFill>
                  <a:srgbClr val="000000"/>
                </a:solidFill>
                <a:latin typeface="Times New Roman" charset="0"/>
                <a:ea typeface="ＭＳ Ｐゴシック" charset="0"/>
                <a:cs typeface="ＭＳ Ｐゴシック" charset="0"/>
              </a:rPr>
              <a:t>5800 years ago</a:t>
            </a:r>
          </a:p>
        </p:txBody>
      </p:sp>
    </p:spTree>
    <p:extLst>
      <p:ext uri="{BB962C8B-B14F-4D97-AF65-F5344CB8AC3E}">
        <p14:creationId xmlns:p14="http://schemas.microsoft.com/office/powerpoint/2010/main" val="194179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1"/>
            <a:ext cx="8916988"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Rectangle 2"/>
          <p:cNvSpPr>
            <a:spLocks noChangeArrowheads="1"/>
          </p:cNvSpPr>
          <p:nvPr/>
        </p:nvSpPr>
        <p:spPr bwMode="auto">
          <a:xfrm>
            <a:off x="1676400" y="5334001"/>
            <a:ext cx="746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Tree>
    <p:extLst>
      <p:ext uri="{BB962C8B-B14F-4D97-AF65-F5344CB8AC3E}">
        <p14:creationId xmlns:p14="http://schemas.microsoft.com/office/powerpoint/2010/main" val="1358451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74662" y="2022476"/>
            <a:ext cx="6834187" cy="283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173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48BD6F-2002-D84B-8922-BA5C3179EF4F}"/>
              </a:ext>
            </a:extLst>
          </p:cNvPr>
          <p:cNvSpPr/>
          <p:nvPr/>
        </p:nvSpPr>
        <p:spPr>
          <a:xfrm>
            <a:off x="1927412" y="443845"/>
            <a:ext cx="8202706" cy="3477875"/>
          </a:xfrm>
          <a:prstGeom prst="rect">
            <a:avLst/>
          </a:prstGeom>
          <a:noFill/>
        </p:spPr>
        <p:txBody>
          <a:bodyPr>
            <a:spAutoFit/>
          </a:bodyPr>
          <a:lstStyle/>
          <a:p>
            <a:pPr algn="ctr" defTabSz="454025" fontAlgn="base">
              <a:spcBef>
                <a:spcPct val="0"/>
              </a:spcBef>
              <a:spcAft>
                <a:spcPct val="0"/>
              </a:spcAft>
              <a:defRPr/>
            </a:pPr>
            <a:r>
              <a:rPr lang="en-US" sz="4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Gene </a:t>
            </a:r>
            <a:r>
              <a:rPr lang="en-US" sz="4400" b="1" dirty="0" err="1">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Tranfer</a:t>
            </a:r>
            <a:r>
              <a:rPr lang="en-US" sz="4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 Agents:</a:t>
            </a:r>
          </a:p>
          <a:p>
            <a:pPr algn="ctr" defTabSz="454025" fontAlgn="base">
              <a:spcBef>
                <a:spcPct val="0"/>
              </a:spcBef>
              <a:spcAft>
                <a:spcPct val="0"/>
              </a:spcAft>
              <a:defRPr/>
            </a:pPr>
            <a:r>
              <a:rPr lang="en-US" sz="4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 Defective Phage </a:t>
            </a:r>
          </a:p>
          <a:p>
            <a:pPr algn="ctr" defTabSz="454025" fontAlgn="base">
              <a:spcBef>
                <a:spcPct val="0"/>
              </a:spcBef>
              <a:spcAft>
                <a:spcPct val="0"/>
              </a:spcAft>
              <a:defRPr/>
            </a:pPr>
            <a:r>
              <a:rPr lang="en-US" sz="4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or </a:t>
            </a:r>
            <a:br>
              <a:rPr lang="en-US" sz="4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br>
            <a:r>
              <a:rPr lang="en-US" sz="4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An Illustration of the Power of Sharing and Caring!</a:t>
            </a:r>
          </a:p>
        </p:txBody>
      </p:sp>
    </p:spTree>
    <p:extLst>
      <p:ext uri="{BB962C8B-B14F-4D97-AF65-F5344CB8AC3E}">
        <p14:creationId xmlns:p14="http://schemas.microsoft.com/office/powerpoint/2010/main" val="3184545151"/>
      </p:ext>
    </p:extLst>
  </p:cSld>
  <p:clrMapOvr>
    <a:masterClrMapping/>
  </p:clrMapOvr>
  <p:transition spd="slow" advTm="1081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1849439" y="381001"/>
            <a:ext cx="8493125"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gn="ctr" eaLnBrk="1" fontAlgn="base">
              <a:lnSpc>
                <a:spcPct val="93000"/>
              </a:lnSpc>
              <a:spcBef>
                <a:spcPct val="0"/>
              </a:spcBef>
              <a:spcAft>
                <a:spcPct val="0"/>
              </a:spcAft>
              <a:buClr>
                <a:srgbClr val="000000"/>
              </a:buClr>
              <a:buSzPct val="45000"/>
            </a:pPr>
            <a:r>
              <a:rPr lang="en-GB" altLang="zh-CN" sz="1500" b="1">
                <a:solidFill>
                  <a:srgbClr val="000000"/>
                </a:solidFill>
              </a:rPr>
              <a:t>Fig. 6 Four possible scenarios of genetic mixture involving Neandertals.</a:t>
            </a: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9" y="5943601"/>
            <a:ext cx="1227137" cy="65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451" y="979489"/>
            <a:ext cx="2962275"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4616450" y="5972176"/>
            <a:ext cx="391953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fontAlgn="base">
              <a:lnSpc>
                <a:spcPct val="93000"/>
              </a:lnSpc>
              <a:spcBef>
                <a:spcPct val="0"/>
              </a:spcBef>
              <a:spcAft>
                <a:spcPct val="0"/>
              </a:spcAft>
              <a:buClr>
                <a:srgbClr val="000000"/>
              </a:buClr>
              <a:buSzPct val="45000"/>
            </a:pPr>
            <a:r>
              <a:rPr lang="en-GB" altLang="zh-CN" sz="1100" b="1">
                <a:solidFill>
                  <a:srgbClr val="000000"/>
                </a:solidFill>
              </a:rPr>
              <a:t>R E Green et al. Science 2010;328:710-722</a:t>
            </a:r>
          </a:p>
        </p:txBody>
      </p:sp>
      <p:sp>
        <p:nvSpPr>
          <p:cNvPr id="75781" name="Text Box 5"/>
          <p:cNvSpPr txBox="1">
            <a:spLocks noChangeArrowheads="1"/>
          </p:cNvSpPr>
          <p:nvPr/>
        </p:nvSpPr>
        <p:spPr bwMode="auto">
          <a:xfrm>
            <a:off x="1622426" y="6613526"/>
            <a:ext cx="4930775"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85725" indent="-85725"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2pPr>
            <a:lvl3pPr marL="11430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3pPr>
            <a:lvl4pPr marL="16002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4pPr>
            <a:lvl5pPr marL="2057400" indent="-228600" defTabSz="414338" eaLnBrk="0" hangingPunct="0">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Arial" charset="0"/>
                <a:ea typeface="ＭＳ Ｐゴシック" charset="0"/>
              </a:defRPr>
            </a:lvl9pPr>
          </a:lstStyle>
          <a:p>
            <a:pPr eaLnBrk="1" fontAlgn="base">
              <a:lnSpc>
                <a:spcPct val="93000"/>
              </a:lnSpc>
              <a:spcBef>
                <a:spcPct val="0"/>
              </a:spcBef>
              <a:spcAft>
                <a:spcPct val="0"/>
              </a:spcAft>
              <a:buClr>
                <a:srgbClr val="000000"/>
              </a:buClr>
              <a:buSzPct val="45000"/>
            </a:pPr>
            <a:r>
              <a:rPr lang="en-GB" altLang="zh-CN" sz="900">
                <a:solidFill>
                  <a:srgbClr val="000000"/>
                </a:solidFill>
              </a:rPr>
              <a:t>Published by AAAS</a:t>
            </a:r>
          </a:p>
        </p:txBody>
      </p:sp>
    </p:spTree>
    <p:extLst>
      <p:ext uri="{BB962C8B-B14F-4D97-AF65-F5344CB8AC3E}">
        <p14:creationId xmlns:p14="http://schemas.microsoft.com/office/powerpoint/2010/main" val="387180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9532" y="2082360"/>
            <a:ext cx="7777125" cy="4775641"/>
          </a:xfrm>
          <a:prstGeom prst="rect">
            <a:avLst/>
          </a:prstGeom>
        </p:spPr>
      </p:pic>
      <p:pic>
        <p:nvPicPr>
          <p:cNvPr id="3" name="Picture 2"/>
          <p:cNvPicPr>
            <a:picLocks noChangeAspect="1"/>
          </p:cNvPicPr>
          <p:nvPr/>
        </p:nvPicPr>
        <p:blipFill>
          <a:blip r:embed="rId4"/>
          <a:stretch>
            <a:fillRect/>
          </a:stretch>
        </p:blipFill>
        <p:spPr>
          <a:xfrm>
            <a:off x="1524000" y="0"/>
            <a:ext cx="6201569" cy="1958390"/>
          </a:xfrm>
          <a:prstGeom prst="rect">
            <a:avLst/>
          </a:prstGeom>
        </p:spPr>
      </p:pic>
    </p:spTree>
    <p:extLst>
      <p:ext uri="{BB962C8B-B14F-4D97-AF65-F5344CB8AC3E}">
        <p14:creationId xmlns:p14="http://schemas.microsoft.com/office/powerpoint/2010/main" val="1972589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533400"/>
            <a:ext cx="53340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2159000" y="40640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Figure 1   </a:t>
            </a:r>
            <a:r>
              <a:rPr lang="en-US" sz="1000" dirty="0" err="1">
                <a:solidFill>
                  <a:srgbClr val="000000"/>
                </a:solidFill>
                <a:latin typeface="Arial" charset="0"/>
                <a:ea typeface="ＭＳ Ｐゴシック" charset="0"/>
                <a:cs typeface="ＭＳ Ｐゴシック" charset="0"/>
              </a:rPr>
              <a:t>Denisovan</a:t>
            </a:r>
            <a:r>
              <a:rPr lang="en-US" sz="1000" dirty="0">
                <a:solidFill>
                  <a:srgbClr val="000000"/>
                </a:solidFill>
                <a:latin typeface="Arial" charset="0"/>
                <a:ea typeface="ＭＳ Ｐゴシック" charset="0"/>
                <a:cs typeface="ＭＳ Ｐゴシック" charset="0"/>
              </a:rPr>
              <a:t> Genetic Material as a Fraction of that in New Guineans  Populations are only shown as having </a:t>
            </a:r>
            <a:r>
              <a:rPr lang="en-US" sz="1000" dirty="0" err="1">
                <a:solidFill>
                  <a:srgbClr val="000000"/>
                </a:solidFill>
                <a:latin typeface="Arial" charset="0"/>
                <a:ea typeface="ＭＳ Ｐゴシック" charset="0"/>
                <a:cs typeface="ＭＳ Ｐゴシック" charset="0"/>
              </a:rPr>
              <a:t>Denisova</a:t>
            </a:r>
            <a:r>
              <a:rPr lang="en-US" sz="1000" dirty="0">
                <a:solidFill>
                  <a:srgbClr val="000000"/>
                </a:solidFill>
                <a:latin typeface="Arial" charset="0"/>
                <a:ea typeface="ＭＳ Ｐゴシック" charset="0"/>
                <a:cs typeface="ＭＳ Ｐゴシック" charset="0"/>
              </a:rPr>
              <a:t> ancestry if the estimates are more than two standard errors from zero (we combine estimates for populations in this study wit...</a:t>
            </a:r>
          </a:p>
        </p:txBody>
      </p:sp>
      <p:sp>
        <p:nvSpPr>
          <p:cNvPr id="4100" name="Text Box 4"/>
          <p:cNvSpPr txBox="1">
            <a:spLocks noChangeArrowheads="1"/>
          </p:cNvSpPr>
          <p:nvPr/>
        </p:nvSpPr>
        <p:spPr bwMode="auto">
          <a:xfrm>
            <a:off x="2159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David  Reich , Nick  Patterson , Martin  Kircher , Frederick  Delfin , Madhusudan?R.  Nandineni , Irina  Pugach , Albert...</a:t>
            </a:r>
          </a:p>
        </p:txBody>
      </p:sp>
      <p:sp>
        <p:nvSpPr>
          <p:cNvPr id="4101" name="Text Box 5"/>
          <p:cNvSpPr txBox="1">
            <a:spLocks noChangeArrowheads="1"/>
          </p:cNvSpPr>
          <p:nvPr/>
        </p:nvSpPr>
        <p:spPr bwMode="auto">
          <a:xfrm>
            <a:off x="2159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Denisova Admixture and the First Modern Human Dispersals into Southeast Asia and Oceania</a:t>
            </a:r>
          </a:p>
        </p:txBody>
      </p:sp>
      <p:sp>
        <p:nvSpPr>
          <p:cNvPr id="4102" name="Text Box 6"/>
          <p:cNvSpPr txBox="1">
            <a:spLocks noChangeArrowheads="1"/>
          </p:cNvSpPr>
          <p:nvPr/>
        </p:nvSpPr>
        <p:spPr bwMode="auto">
          <a:xfrm>
            <a:off x="2159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89, Issue 4 2011 516 - 528</a:t>
            </a:r>
          </a:p>
        </p:txBody>
      </p:sp>
      <p:sp>
        <p:nvSpPr>
          <p:cNvPr id="4103" name="Text Box 7"/>
          <p:cNvSpPr txBox="1">
            <a:spLocks noChangeArrowheads="1"/>
          </p:cNvSpPr>
          <p:nvPr/>
        </p:nvSpPr>
        <p:spPr bwMode="auto">
          <a:xfrm>
            <a:off x="2159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http://dx.doi.org/10.1016/j.ajhg.2011.09.005</a:t>
            </a:r>
          </a:p>
        </p:txBody>
      </p:sp>
    </p:spTree>
    <p:extLst>
      <p:ext uri="{BB962C8B-B14F-4D97-AF65-F5344CB8AC3E}">
        <p14:creationId xmlns:p14="http://schemas.microsoft.com/office/powerpoint/2010/main" val="3787365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204320"/>
            <a:ext cx="6526582" cy="4211685"/>
          </a:xfrm>
          <a:prstGeom prst="rect">
            <a:avLst/>
          </a:prstGeom>
        </p:spPr>
      </p:pic>
      <p:sp>
        <p:nvSpPr>
          <p:cNvPr id="6" name="TextBox 5"/>
          <p:cNvSpPr txBox="1"/>
          <p:nvPr/>
        </p:nvSpPr>
        <p:spPr>
          <a:xfrm>
            <a:off x="146838" y="5416004"/>
            <a:ext cx="12045162" cy="1323439"/>
          </a:xfrm>
          <a:prstGeom prst="rect">
            <a:avLst/>
          </a:prstGeom>
          <a:noFill/>
        </p:spPr>
        <p:txBody>
          <a:bodyPr wrap="square" rtlCol="0">
            <a:spAutoFit/>
          </a:bodyPr>
          <a:lstStyle/>
          <a:p>
            <a:pPr eaLnBrk="0" fontAlgn="base" hangingPunct="0">
              <a:spcBef>
                <a:spcPct val="0"/>
              </a:spcBef>
              <a:spcAft>
                <a:spcPct val="0"/>
              </a:spcAft>
            </a:pPr>
            <a:r>
              <a:rPr lang="en-US" sz="2000" dirty="0">
                <a:solidFill>
                  <a:prstClr val="black"/>
                </a:solidFill>
                <a:latin typeface="Calibri"/>
                <a:ea typeface="ＭＳ Ｐゴシック" charset="0"/>
                <a:cs typeface="ＭＳ Ｐゴシック" charset="0"/>
              </a:rPr>
              <a:t>Ancient migrations.</a:t>
            </a:r>
          </a:p>
          <a:p>
            <a:pPr eaLnBrk="0" fontAlgn="base" hangingPunct="0">
              <a:spcBef>
                <a:spcPct val="0"/>
              </a:spcBef>
              <a:spcAft>
                <a:spcPct val="0"/>
              </a:spcAft>
            </a:pPr>
            <a:r>
              <a:rPr lang="en-US" sz="2000" dirty="0">
                <a:solidFill>
                  <a:prstClr val="black"/>
                </a:solidFill>
                <a:latin typeface="Calibri"/>
                <a:ea typeface="ＭＳ Ｐゴシック" charset="0"/>
                <a:cs typeface="ＭＳ Ｐゴシック" charset="0"/>
              </a:rPr>
              <a:t>The proportions of </a:t>
            </a:r>
            <a:r>
              <a:rPr lang="en-US" sz="2000" dirty="0" err="1">
                <a:solidFill>
                  <a:prstClr val="black"/>
                </a:solidFill>
                <a:latin typeface="Calibri"/>
                <a:ea typeface="ＭＳ Ｐゴシック" charset="0"/>
                <a:cs typeface="ＭＳ Ｐゴシック" charset="0"/>
              </a:rPr>
              <a:t>Denisovan</a:t>
            </a:r>
            <a:r>
              <a:rPr lang="en-US" sz="2000" dirty="0">
                <a:solidFill>
                  <a:prstClr val="black"/>
                </a:solidFill>
                <a:latin typeface="Calibri"/>
                <a:ea typeface="ＭＳ Ｐゴシック" charset="0"/>
                <a:cs typeface="ＭＳ Ｐゴシック" charset="0"/>
              </a:rPr>
              <a:t> DNA in modern human populations are shown as red in pie charts, </a:t>
            </a:r>
            <a:r>
              <a:rPr lang="en-US" sz="2000" b="1" dirty="0">
                <a:solidFill>
                  <a:prstClr val="black"/>
                </a:solidFill>
                <a:latin typeface="Calibri"/>
                <a:ea typeface="ＭＳ Ｐゴシック" charset="0"/>
                <a:cs typeface="ＭＳ Ｐゴシック" charset="0"/>
              </a:rPr>
              <a:t>relative to New Guinea and Australian Aborigines </a:t>
            </a:r>
            <a:r>
              <a:rPr lang="en-US" sz="2000" dirty="0">
                <a:solidFill>
                  <a:prstClr val="black"/>
                </a:solidFill>
                <a:latin typeface="Calibri"/>
                <a:ea typeface="ＭＳ Ｐゴシック" charset="0"/>
                <a:cs typeface="ＭＳ Ｐゴシック" charset="0"/>
              </a:rPr>
              <a:t>(3). Wallace's Line (8) is formed by the powerful Indonesian flow-through current (blue arrows) and marks the limit of the </a:t>
            </a:r>
            <a:r>
              <a:rPr lang="en-US" sz="2000" dirty="0" err="1">
                <a:solidFill>
                  <a:prstClr val="black"/>
                </a:solidFill>
                <a:latin typeface="Calibri"/>
                <a:ea typeface="ＭＳ Ｐゴシック" charset="0"/>
                <a:cs typeface="ＭＳ Ｐゴシック" charset="0"/>
              </a:rPr>
              <a:t>Sunda</a:t>
            </a:r>
            <a:r>
              <a:rPr lang="en-US" sz="2000" dirty="0">
                <a:solidFill>
                  <a:prstClr val="black"/>
                </a:solidFill>
                <a:latin typeface="Calibri"/>
                <a:ea typeface="ＭＳ Ｐゴシック" charset="0"/>
                <a:cs typeface="ＭＳ Ｐゴシック" charset="0"/>
              </a:rPr>
              <a:t> shelf and Eurasian placental mammals. </a:t>
            </a:r>
          </a:p>
        </p:txBody>
      </p:sp>
      <p:sp>
        <p:nvSpPr>
          <p:cNvPr id="8" name="TextBox 7"/>
          <p:cNvSpPr txBox="1"/>
          <p:nvPr/>
        </p:nvSpPr>
        <p:spPr>
          <a:xfrm>
            <a:off x="317731" y="55194"/>
            <a:ext cx="5288051" cy="1200329"/>
          </a:xfrm>
          <a:prstGeom prst="rect">
            <a:avLst/>
          </a:prstGeom>
          <a:noFill/>
        </p:spPr>
        <p:txBody>
          <a:bodyPr wrap="none" rtlCol="0">
            <a:spAutoFit/>
          </a:bodyPr>
          <a:lstStyle/>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Did the </a:t>
            </a:r>
            <a:r>
              <a:rPr lang="en-US" sz="2400" dirty="0" err="1">
                <a:solidFill>
                  <a:prstClr val="black"/>
                </a:solidFill>
                <a:latin typeface="Calibri"/>
                <a:ea typeface="ＭＳ Ｐゴシック" charset="0"/>
                <a:cs typeface="ＭＳ Ｐゴシック" charset="0"/>
              </a:rPr>
              <a:t>Denisovans</a:t>
            </a:r>
            <a:r>
              <a:rPr lang="en-US" sz="2400" dirty="0">
                <a:solidFill>
                  <a:prstClr val="black"/>
                </a:solidFill>
                <a:latin typeface="Calibri"/>
                <a:ea typeface="ＭＳ Ｐゴシック" charset="0"/>
                <a:cs typeface="ＭＳ Ｐゴシック" charset="0"/>
              </a:rPr>
              <a:t> Cross Wallace's Line?</a:t>
            </a:r>
          </a:p>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Science 18 October 2013: </a:t>
            </a:r>
          </a:p>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vol. 342 no. 6156 321-323</a:t>
            </a:r>
          </a:p>
        </p:txBody>
      </p:sp>
    </p:spTree>
    <p:extLst>
      <p:ext uri="{BB962C8B-B14F-4D97-AF65-F5344CB8AC3E}">
        <p14:creationId xmlns:p14="http://schemas.microsoft.com/office/powerpoint/2010/main" val="792757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228600"/>
            <a:ext cx="72167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2133600" y="43434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Figure 3   A Model of Population Separation and Admixture that Fits the Data  The admixture graph suggests </a:t>
            </a:r>
            <a:r>
              <a:rPr lang="en-US" sz="1000" dirty="0" err="1">
                <a:solidFill>
                  <a:srgbClr val="000000"/>
                </a:solidFill>
                <a:latin typeface="Arial" charset="0"/>
                <a:ea typeface="ＭＳ Ｐゴシック" charset="0"/>
                <a:cs typeface="ＭＳ Ｐゴシック" charset="0"/>
              </a:rPr>
              <a:t>Denisova</a:t>
            </a:r>
            <a:r>
              <a:rPr lang="en-US" sz="1000" dirty="0">
                <a:solidFill>
                  <a:srgbClr val="000000"/>
                </a:solidFill>
                <a:latin typeface="Arial" charset="0"/>
                <a:ea typeface="ＭＳ Ｐゴシック" charset="0"/>
                <a:cs typeface="ＭＳ Ｐゴシック" charset="0"/>
              </a:rPr>
              <a:t>-related gene flow into a common ancestral population of </a:t>
            </a:r>
            <a:r>
              <a:rPr lang="en-US" sz="1000" dirty="0" err="1">
                <a:solidFill>
                  <a:srgbClr val="000000"/>
                </a:solidFill>
                <a:latin typeface="Arial" charset="0"/>
                <a:ea typeface="ＭＳ Ｐゴシック" charset="0"/>
                <a:cs typeface="ＭＳ Ｐゴシック" charset="0"/>
              </a:rPr>
              <a:t>Mamanwa</a:t>
            </a:r>
            <a:r>
              <a:rPr lang="en-US" sz="1000" dirty="0">
                <a:solidFill>
                  <a:srgbClr val="000000"/>
                </a:solidFill>
                <a:latin typeface="Arial" charset="0"/>
                <a:ea typeface="ＭＳ Ｐゴシック" charset="0"/>
                <a:cs typeface="ＭＳ Ｐゴシック" charset="0"/>
              </a:rPr>
              <a:t>, New Guineans, and Australians, followed by admixture of New Guinean...</a:t>
            </a:r>
          </a:p>
        </p:txBody>
      </p:sp>
      <p:sp>
        <p:nvSpPr>
          <p:cNvPr id="4100" name="Text Box 4"/>
          <p:cNvSpPr txBox="1">
            <a:spLocks noChangeArrowheads="1"/>
          </p:cNvSpPr>
          <p:nvPr/>
        </p:nvSpPr>
        <p:spPr bwMode="auto">
          <a:xfrm>
            <a:off x="2159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David  Reich , Nick  Patterson , Martin  </a:t>
            </a:r>
            <a:r>
              <a:rPr lang="en-US" sz="1000" dirty="0" err="1">
                <a:solidFill>
                  <a:srgbClr val="000000"/>
                </a:solidFill>
                <a:latin typeface="Arial" charset="0"/>
                <a:ea typeface="ＭＳ Ｐゴシック" charset="0"/>
                <a:cs typeface="ＭＳ Ｐゴシック" charset="0"/>
              </a:rPr>
              <a:t>Kircher</a:t>
            </a:r>
            <a:r>
              <a:rPr lang="en-US" sz="1000" dirty="0">
                <a:solidFill>
                  <a:srgbClr val="000000"/>
                </a:solidFill>
                <a:latin typeface="Arial" charset="0"/>
                <a:ea typeface="ＭＳ Ｐゴシック" charset="0"/>
                <a:cs typeface="ＭＳ Ｐゴシック" charset="0"/>
              </a:rPr>
              <a:t> , Frederick  </a:t>
            </a:r>
            <a:r>
              <a:rPr lang="en-US" sz="1000" dirty="0" err="1">
                <a:solidFill>
                  <a:srgbClr val="000000"/>
                </a:solidFill>
                <a:latin typeface="Arial" charset="0"/>
                <a:ea typeface="ＭＳ Ｐゴシック" charset="0"/>
                <a:cs typeface="ＭＳ Ｐゴシック" charset="0"/>
              </a:rPr>
              <a:t>Delfin</a:t>
            </a:r>
            <a:r>
              <a:rPr lang="en-US" sz="1000" dirty="0">
                <a:solidFill>
                  <a:srgbClr val="000000"/>
                </a:solidFill>
                <a:latin typeface="Arial" charset="0"/>
                <a:ea typeface="ＭＳ Ｐゴシック" charset="0"/>
                <a:cs typeface="ＭＳ Ｐゴシック" charset="0"/>
              </a:rPr>
              <a:t> , </a:t>
            </a:r>
            <a:r>
              <a:rPr lang="en-US" sz="1000" dirty="0" err="1">
                <a:solidFill>
                  <a:srgbClr val="000000"/>
                </a:solidFill>
                <a:latin typeface="Arial" charset="0"/>
                <a:ea typeface="ＭＳ Ｐゴシック" charset="0"/>
                <a:cs typeface="ＭＳ Ｐゴシック" charset="0"/>
              </a:rPr>
              <a:t>Madhusudan</a:t>
            </a:r>
            <a:r>
              <a:rPr lang="en-US" sz="1000" dirty="0">
                <a:solidFill>
                  <a:srgbClr val="000000"/>
                </a:solidFill>
                <a:latin typeface="Arial" charset="0"/>
                <a:ea typeface="ＭＳ Ｐゴシック" charset="0"/>
                <a:cs typeface="ＭＳ Ｐゴシック" charset="0"/>
              </a:rPr>
              <a:t> R.  </a:t>
            </a:r>
            <a:r>
              <a:rPr lang="en-US" sz="1000" dirty="0" err="1">
                <a:solidFill>
                  <a:srgbClr val="000000"/>
                </a:solidFill>
                <a:latin typeface="Arial" charset="0"/>
                <a:ea typeface="ＭＳ Ｐゴシック" charset="0"/>
                <a:cs typeface="ＭＳ Ｐゴシック" charset="0"/>
              </a:rPr>
              <a:t>Nandineni</a:t>
            </a:r>
            <a:r>
              <a:rPr lang="en-US" sz="1000" dirty="0">
                <a:solidFill>
                  <a:srgbClr val="000000"/>
                </a:solidFill>
                <a:latin typeface="Arial" charset="0"/>
                <a:ea typeface="ＭＳ Ｐゴシック" charset="0"/>
                <a:cs typeface="ＭＳ Ｐゴシック" charset="0"/>
              </a:rPr>
              <a:t> , Irina  </a:t>
            </a:r>
            <a:r>
              <a:rPr lang="en-US" sz="1000" dirty="0" err="1">
                <a:solidFill>
                  <a:srgbClr val="000000"/>
                </a:solidFill>
                <a:latin typeface="Arial" charset="0"/>
                <a:ea typeface="ＭＳ Ｐゴシック" charset="0"/>
                <a:cs typeface="ＭＳ Ｐゴシック" charset="0"/>
              </a:rPr>
              <a:t>Pugach</a:t>
            </a:r>
            <a:r>
              <a:rPr lang="en-US" sz="1000" dirty="0">
                <a:solidFill>
                  <a:srgbClr val="000000"/>
                </a:solidFill>
                <a:latin typeface="Arial" charset="0"/>
                <a:ea typeface="ＭＳ Ｐゴシック" charset="0"/>
                <a:cs typeface="ＭＳ Ｐゴシック" charset="0"/>
              </a:rPr>
              <a:t> , Albert...</a:t>
            </a:r>
          </a:p>
        </p:txBody>
      </p:sp>
      <p:sp>
        <p:nvSpPr>
          <p:cNvPr id="4101" name="Text Box 5"/>
          <p:cNvSpPr txBox="1">
            <a:spLocks noChangeArrowheads="1"/>
          </p:cNvSpPr>
          <p:nvPr/>
        </p:nvSpPr>
        <p:spPr bwMode="auto">
          <a:xfrm>
            <a:off x="2159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Denisova Admixture and the First Modern Human Dispersals into Southeast Asia and Oceania</a:t>
            </a:r>
          </a:p>
        </p:txBody>
      </p:sp>
      <p:sp>
        <p:nvSpPr>
          <p:cNvPr id="4102" name="Text Box 6"/>
          <p:cNvSpPr txBox="1">
            <a:spLocks noChangeArrowheads="1"/>
          </p:cNvSpPr>
          <p:nvPr/>
        </p:nvSpPr>
        <p:spPr bwMode="auto">
          <a:xfrm>
            <a:off x="2159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89, Issue 4 2011 516 - 528</a:t>
            </a:r>
          </a:p>
        </p:txBody>
      </p:sp>
      <p:sp>
        <p:nvSpPr>
          <p:cNvPr id="4103" name="Text Box 7"/>
          <p:cNvSpPr txBox="1">
            <a:spLocks noChangeArrowheads="1"/>
          </p:cNvSpPr>
          <p:nvPr/>
        </p:nvSpPr>
        <p:spPr bwMode="auto">
          <a:xfrm>
            <a:off x="2159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http://dx.doi.org/10.1016/j.ajhg.2011.09.005</a:t>
            </a:r>
          </a:p>
        </p:txBody>
      </p:sp>
    </p:spTree>
    <p:extLst>
      <p:ext uri="{BB962C8B-B14F-4D97-AF65-F5344CB8AC3E}">
        <p14:creationId xmlns:p14="http://schemas.microsoft.com/office/powerpoint/2010/main" val="690952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7604" y="976929"/>
            <a:ext cx="6359357" cy="4885601"/>
          </a:xfrm>
          <a:prstGeom prst="rect">
            <a:avLst/>
          </a:prstGeom>
        </p:spPr>
      </p:pic>
      <p:sp>
        <p:nvSpPr>
          <p:cNvPr id="3" name="TextBox 2"/>
          <p:cNvSpPr txBox="1"/>
          <p:nvPr/>
        </p:nvSpPr>
        <p:spPr>
          <a:xfrm>
            <a:off x="1750175" y="6282360"/>
            <a:ext cx="11871135" cy="461665"/>
          </a:xfrm>
          <a:prstGeom prst="rect">
            <a:avLst/>
          </a:prstGeom>
          <a:noFill/>
        </p:spPr>
        <p:txBody>
          <a:bodyPr wrap="none" rtlCol="0">
            <a:spAutoFit/>
          </a:bodyPr>
          <a:lstStyle/>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From: http://</a:t>
            </a:r>
            <a:r>
              <a:rPr lang="en-US" sz="2400" dirty="0" err="1">
                <a:solidFill>
                  <a:prstClr val="black"/>
                </a:solidFill>
                <a:latin typeface="Calibri"/>
                <a:ea typeface="ＭＳ Ｐゴシック" charset="0"/>
                <a:cs typeface="ＭＳ Ｐゴシック" charset="0"/>
              </a:rPr>
              <a:t>en.wikipedia.org</a:t>
            </a:r>
            <a:r>
              <a:rPr lang="en-US" sz="2400" dirty="0">
                <a:solidFill>
                  <a:prstClr val="black"/>
                </a:solidFill>
                <a:latin typeface="Calibri"/>
                <a:ea typeface="ＭＳ Ｐゴシック" charset="0"/>
                <a:cs typeface="ＭＳ Ｐゴシック" charset="0"/>
              </a:rPr>
              <a:t>/wiki/</a:t>
            </a:r>
            <a:r>
              <a:rPr lang="en-US" sz="2400" dirty="0" err="1">
                <a:solidFill>
                  <a:prstClr val="black"/>
                </a:solidFill>
                <a:latin typeface="Calibri"/>
                <a:ea typeface="ＭＳ Ｐゴシック" charset="0"/>
                <a:cs typeface="ＭＳ Ｐゴシック" charset="0"/>
              </a:rPr>
              <a:t>Archaic_human_admixture_with_modern_Homo_sapiens</a:t>
            </a:r>
            <a:endParaRPr lang="en-US" sz="2400" dirty="0">
              <a:solidFill>
                <a:prstClr val="black"/>
              </a:solidFill>
              <a:latin typeface="Calibri"/>
              <a:ea typeface="ＭＳ Ｐゴシック" charset="0"/>
              <a:cs typeface="ＭＳ Ｐゴシック" charset="0"/>
            </a:endParaRPr>
          </a:p>
        </p:txBody>
      </p:sp>
      <p:sp>
        <p:nvSpPr>
          <p:cNvPr id="4" name="TextBox 3"/>
          <p:cNvSpPr txBox="1"/>
          <p:nvPr/>
        </p:nvSpPr>
        <p:spPr>
          <a:xfrm>
            <a:off x="2260755" y="224833"/>
            <a:ext cx="6935162" cy="461665"/>
          </a:xfrm>
          <a:prstGeom prst="rect">
            <a:avLst/>
          </a:prstGeom>
          <a:noFill/>
        </p:spPr>
        <p:txBody>
          <a:bodyPr wrap="none" rtlCol="0">
            <a:spAutoFit/>
          </a:bodyPr>
          <a:lstStyle/>
          <a:p>
            <a:pPr eaLnBrk="0" fontAlgn="base" hangingPunct="0">
              <a:spcBef>
                <a:spcPct val="0"/>
              </a:spcBef>
              <a:spcAft>
                <a:spcPct val="0"/>
              </a:spcAft>
            </a:pPr>
            <a:r>
              <a:rPr lang="en-US" sz="2400" dirty="0">
                <a:solidFill>
                  <a:prstClr val="black"/>
                </a:solidFill>
                <a:latin typeface="Calibri"/>
                <a:ea typeface="ＭＳ Ｐゴシック" charset="0"/>
                <a:cs typeface="ＭＳ Ｐゴシック" charset="0"/>
              </a:rPr>
              <a:t>Archaic human admixture with modern Homo sapiens</a:t>
            </a:r>
          </a:p>
        </p:txBody>
      </p:sp>
    </p:spTree>
    <p:extLst>
      <p:ext uri="{BB962C8B-B14F-4D97-AF65-F5344CB8AC3E}">
        <p14:creationId xmlns:p14="http://schemas.microsoft.com/office/powerpoint/2010/main" val="1135493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329113" y="5710238"/>
            <a:ext cx="3802062"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66"/>
                </a:solidFill>
                <a:effectLst/>
                <a:uLnTx/>
                <a:uFillTx/>
                <a:latin typeface="Arial" charset="0"/>
                <a:ea typeface="ＭＳ Ｐゴシック" charset="0"/>
              </a:rPr>
              <a:t>Adam and Eve never met </a:t>
            </a:r>
            <a:r>
              <a:rPr kumimoji="0" lang="en-US" sz="2200" b="0" i="0" u="none" strike="noStrike" kern="1200" cap="none" spc="0" normalizeH="0" baseline="0" noProof="0">
                <a:ln>
                  <a:noFill/>
                </a:ln>
                <a:solidFill>
                  <a:srgbClr val="FFFF66"/>
                </a:solidFill>
                <a:effectLst/>
                <a:uLnTx/>
                <a:uFillTx/>
                <a:latin typeface="Arial" charset="0"/>
                <a:ea typeface="ＭＳ Ｐゴシック" charset="0"/>
                <a:sym typeface="Wingdings" charset="0"/>
              </a:rPr>
              <a:t></a:t>
            </a:r>
            <a:endParaRPr kumimoji="0" lang="en-US" sz="2200" b="0" i="0" u="none" strike="noStrike" kern="1200" cap="none" spc="0" normalizeH="0" baseline="0" noProof="0">
              <a:ln>
                <a:noFill/>
              </a:ln>
              <a:solidFill>
                <a:srgbClr val="FFFF66"/>
              </a:solidFill>
              <a:effectLst/>
              <a:uLnTx/>
              <a:uFillTx/>
              <a:latin typeface="Arial" charset="0"/>
              <a:ea typeface="ＭＳ Ｐゴシック" charset="0"/>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76" y="144464"/>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4572001" y="5338764"/>
            <a:ext cx="343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Albrecht Dürer, The Fall of Man, 1504</a:t>
            </a:r>
          </a:p>
        </p:txBody>
      </p:sp>
      <p:sp>
        <p:nvSpPr>
          <p:cNvPr id="73733" name="Text Box 5"/>
          <p:cNvSpPr txBox="1">
            <a:spLocks noChangeArrowheads="1"/>
          </p:cNvSpPr>
          <p:nvPr/>
        </p:nvSpPr>
        <p:spPr bwMode="auto">
          <a:xfrm>
            <a:off x="8347075" y="336550"/>
            <a:ext cx="20970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Mitochondrial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Eve</a:t>
            </a:r>
          </a:p>
        </p:txBody>
      </p:sp>
      <p:sp>
        <p:nvSpPr>
          <p:cNvPr id="73734" name="Text Box 6"/>
          <p:cNvSpPr txBox="1">
            <a:spLocks noChangeArrowheads="1"/>
          </p:cNvSpPr>
          <p:nvPr/>
        </p:nvSpPr>
        <p:spPr bwMode="auto">
          <a:xfrm>
            <a:off x="1719264" y="273050"/>
            <a:ext cx="22875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66"/>
                </a:solidFill>
                <a:effectLst/>
                <a:uLnTx/>
                <a:uFillTx/>
                <a:latin typeface="Arial" charset="0"/>
                <a:ea typeface="ＭＳ Ｐゴシック" charset="0"/>
              </a:rPr>
              <a:t>Y chromosome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66"/>
                </a:solidFill>
                <a:effectLst/>
                <a:uLnTx/>
                <a:uFillTx/>
                <a:latin typeface="Arial" charset="0"/>
                <a:ea typeface="ＭＳ Ｐゴシック" charset="0"/>
              </a:rPr>
              <a:t>Adam</a:t>
            </a:r>
          </a:p>
        </p:txBody>
      </p:sp>
      <p:sp>
        <p:nvSpPr>
          <p:cNvPr id="136199" name="Text Box 7"/>
          <p:cNvSpPr txBox="1">
            <a:spLocks noChangeArrowheads="1"/>
          </p:cNvSpPr>
          <p:nvPr/>
        </p:nvSpPr>
        <p:spPr bwMode="auto">
          <a:xfrm>
            <a:off x="1755260" y="1547814"/>
            <a:ext cx="2234647" cy="1015535"/>
          </a:xfrm>
          <a:prstGeom prst="rect">
            <a:avLst/>
          </a:prstGeom>
          <a:noFill/>
          <a:ln w="9525">
            <a:noFill/>
            <a:miter lim="800000"/>
            <a:headEnd/>
            <a:tailEnd/>
          </a:ln>
        </p:spPr>
        <p:txBody>
          <a:bodyPr wrap="none" lIns="91311" tIns="45657" rIns="91311" bIns="4565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FF"/>
                </a:solidFill>
                <a:effectLst/>
                <a:uLnTx/>
                <a:uFillTx/>
                <a:latin typeface="Arial"/>
                <a:ea typeface="Times New Roman" pitchFamily="-107" charset="0"/>
                <a:cs typeface="Times New Roman" pitchFamily="-107" charset="0"/>
              </a:rPr>
              <a:t>Lived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FF"/>
                </a:solidFill>
                <a:effectLst/>
                <a:uLnTx/>
                <a:uFillTx/>
                <a:latin typeface="Arial"/>
                <a:ea typeface="Times New Roman" pitchFamily="-107" charset="0"/>
                <a:cs typeface="Times New Roman" pitchFamily="-107" charset="0"/>
              </a:rPr>
              <a:t>approximately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dblStrike" kern="1200" cap="none" spc="0" normalizeH="0" baseline="0" noProof="0" dirty="0">
                <a:ln>
                  <a:noFill/>
                </a:ln>
                <a:solidFill>
                  <a:srgbClr val="FF66FF"/>
                </a:solidFill>
                <a:effectLst/>
                <a:uLnTx/>
                <a:uFillTx/>
                <a:latin typeface="Arial"/>
                <a:ea typeface="Times New Roman" pitchFamily="-107" charset="0"/>
                <a:cs typeface="Times New Roman" pitchFamily="-107" charset="0"/>
              </a:rPr>
              <a:t>40</a:t>
            </a:r>
            <a:r>
              <a:rPr kumimoji="0" lang="en-US" sz="2000" b="0" i="0" u="none" strike="noStrike" kern="1200" cap="none" spc="0" normalizeH="0" baseline="0" noProof="0" dirty="0">
                <a:ln>
                  <a:noFill/>
                </a:ln>
                <a:solidFill>
                  <a:srgbClr val="FF66FF"/>
                </a:solidFill>
                <a:effectLst/>
                <a:uLnTx/>
                <a:uFillTx/>
                <a:latin typeface="Arial"/>
                <a:ea typeface="Times New Roman" pitchFamily="-107" charset="0"/>
                <a:cs typeface="Times New Roman" pitchFamily="-107" charset="0"/>
              </a:rPr>
              <a:t>,000 years ago</a:t>
            </a:r>
            <a:r>
              <a:rPr kumimoji="0" lang="en-US" sz="2000" b="0" i="0" u="none" strike="noStrike" kern="1200" cap="none" spc="0" normalizeH="0" baseline="0" noProof="0" dirty="0">
                <a:ln>
                  <a:noFill/>
                </a:ln>
                <a:solidFill>
                  <a:srgbClr val="FF66FF"/>
                </a:solidFill>
                <a:effectLst/>
                <a:uLnTx/>
                <a:uFillTx/>
                <a:latin typeface="Arial"/>
                <a:ea typeface="ＭＳ Ｐゴシック" charset="0"/>
                <a:cs typeface="ＭＳ Ｐゴシック" charset="0"/>
              </a:rPr>
              <a:t> </a:t>
            </a:r>
          </a:p>
        </p:txBody>
      </p:sp>
      <p:sp>
        <p:nvSpPr>
          <p:cNvPr id="73736" name="Text Box 8"/>
          <p:cNvSpPr txBox="1">
            <a:spLocks noChangeArrowheads="1"/>
          </p:cNvSpPr>
          <p:nvPr/>
        </p:nvSpPr>
        <p:spPr bwMode="auto">
          <a:xfrm>
            <a:off x="8407879" y="1603376"/>
            <a:ext cx="2192969" cy="1015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Lived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166,000-249,000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years ago </a:t>
            </a:r>
          </a:p>
        </p:txBody>
      </p:sp>
      <p:sp>
        <p:nvSpPr>
          <p:cNvPr id="73737" name="Text Box 9"/>
          <p:cNvSpPr txBox="1">
            <a:spLocks noChangeArrowheads="1"/>
          </p:cNvSpPr>
          <p:nvPr/>
        </p:nvSpPr>
        <p:spPr bwMode="auto">
          <a:xfrm>
            <a:off x="1622425" y="3133726"/>
            <a:ext cx="259715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Thomson, R.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(2000)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Proc Natl Acad Sci</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U S A 97, 7360-5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Underhill, P.A.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(2000)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Nat Genet</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26, 358-61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Mendez et al. (2013) American Journal of Human Genetics 92 (3): 454.</a:t>
            </a:r>
          </a:p>
        </p:txBody>
      </p:sp>
      <p:sp>
        <p:nvSpPr>
          <p:cNvPr id="73738" name="Text Box 10"/>
          <p:cNvSpPr txBox="1">
            <a:spLocks noChangeArrowheads="1"/>
          </p:cNvSpPr>
          <p:nvPr/>
        </p:nvSpPr>
        <p:spPr bwMode="auto">
          <a:xfrm>
            <a:off x="8432800" y="3133725"/>
            <a:ext cx="20510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Cann, R.L.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(1987)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Nature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325, 31-6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Vigilant, L.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(1991)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Science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253, 1503-7 </a:t>
            </a:r>
          </a:p>
        </p:txBody>
      </p:sp>
      <p:sp>
        <p:nvSpPr>
          <p:cNvPr id="73739" name="Text Box 11"/>
          <p:cNvSpPr txBox="1">
            <a:spLocks noChangeArrowheads="1"/>
          </p:cNvSpPr>
          <p:nvPr/>
        </p:nvSpPr>
        <p:spPr bwMode="auto">
          <a:xfrm>
            <a:off x="1622426" y="6211888"/>
            <a:ext cx="88630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66"/>
                </a:solidFill>
                <a:effectLst/>
                <a:uLnTx/>
                <a:uFillTx/>
                <a:latin typeface="Arial" charset="0"/>
                <a:ea typeface="ＭＳ Ｐゴシック" charset="0"/>
              </a:rPr>
              <a:t>The same is true for ancestral rRNAs, EF, ATPases!</a:t>
            </a:r>
          </a:p>
        </p:txBody>
      </p:sp>
      <p:cxnSp>
        <p:nvCxnSpPr>
          <p:cNvPr id="3" name="Straight Connector 2"/>
          <p:cNvCxnSpPr/>
          <p:nvPr/>
        </p:nvCxnSpPr>
        <p:spPr bwMode="auto">
          <a:xfrm>
            <a:off x="1789336"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67537008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22098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Mendez , et al. 2013 </a:t>
            </a:r>
          </a:p>
        </p:txBody>
      </p:sp>
      <p:sp>
        <p:nvSpPr>
          <p:cNvPr id="4101" name="Text Box 5"/>
          <p:cNvSpPr txBox="1">
            <a:spLocks noChangeArrowheads="1"/>
          </p:cNvSpPr>
          <p:nvPr/>
        </p:nvSpPr>
        <p:spPr bwMode="auto">
          <a:xfrm>
            <a:off x="22098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22098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22098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
        <p:nvSpPr>
          <p:cNvPr id="3" name="Rectangle 2"/>
          <p:cNvSpPr/>
          <p:nvPr/>
        </p:nvSpPr>
        <p:spPr>
          <a:xfrm>
            <a:off x="2133600" y="1752600"/>
            <a:ext cx="7543800" cy="1938992"/>
          </a:xfrm>
          <a:prstGeom prst="rect">
            <a:avLst/>
          </a:prstGeom>
        </p:spPr>
        <p:txBody>
          <a:bodyPr>
            <a:spAutoFit/>
          </a:bodyPr>
          <a:lstStyle/>
          <a:p>
            <a:pPr eaLnBrk="0" fontAlgn="base" hangingPunct="0">
              <a:spcBef>
                <a:spcPct val="0"/>
              </a:spcBef>
              <a:spcAft>
                <a:spcPct val="0"/>
              </a:spcAft>
              <a:defRPr/>
            </a:pPr>
            <a:r>
              <a:rPr lang="en-US" sz="2400" dirty="0">
                <a:solidFill>
                  <a:srgbClr val="000000"/>
                </a:solidFill>
                <a:latin typeface="Arial" charset="0"/>
                <a:ea typeface="ＭＳ Ｐゴシック" charset="0"/>
                <a:cs typeface="ＭＳ Ｐゴシック" charset="0"/>
              </a:rPr>
              <a:t>“Genotyping of a DNA sample that was submitted to a commercial genetic-testing facility demonstrated that the Y chromosome of this African American individual carried the ancestral state of all known Y chromosome SNPs.” </a:t>
            </a:r>
          </a:p>
        </p:txBody>
      </p:sp>
    </p:spTree>
    <p:extLst>
      <p:ext uri="{BB962C8B-B14F-4D97-AF65-F5344CB8AC3E}">
        <p14:creationId xmlns:p14="http://schemas.microsoft.com/office/powerpoint/2010/main" val="3084404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28600"/>
            <a:ext cx="3352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2209800" y="4419600"/>
            <a:ext cx="7620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Figure 1   Genealogy of A00, A0, and the Reference Sequence  Lineages on which mutations were identified and lineages that were used for placing those mutations on the genealogy are indicated with thick and thin lines, respectively. The numbers of ...</a:t>
            </a:r>
          </a:p>
        </p:txBody>
      </p:sp>
      <p:sp>
        <p:nvSpPr>
          <p:cNvPr id="4100" name="Text Box 4"/>
          <p:cNvSpPr txBox="1">
            <a:spLocks noChangeArrowheads="1"/>
          </p:cNvSpPr>
          <p:nvPr/>
        </p:nvSpPr>
        <p:spPr bwMode="auto">
          <a:xfrm>
            <a:off x="22098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Mendez , et al. 2013 </a:t>
            </a:r>
          </a:p>
        </p:txBody>
      </p:sp>
      <p:sp>
        <p:nvSpPr>
          <p:cNvPr id="4101" name="Text Box 5"/>
          <p:cNvSpPr txBox="1">
            <a:spLocks noChangeArrowheads="1"/>
          </p:cNvSpPr>
          <p:nvPr/>
        </p:nvSpPr>
        <p:spPr bwMode="auto">
          <a:xfrm>
            <a:off x="22098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22098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22098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Tree>
    <p:extLst>
      <p:ext uri="{BB962C8B-B14F-4D97-AF65-F5344CB8AC3E}">
        <p14:creationId xmlns:p14="http://schemas.microsoft.com/office/powerpoint/2010/main" val="4184354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28601"/>
            <a:ext cx="3505200" cy="408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2133600" y="4419601"/>
            <a:ext cx="762000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Figure 2   Map Showing Cameroon and the Approximate Location where </a:t>
            </a:r>
            <a:r>
              <a:rPr lang="en-US" sz="1000" dirty="0" err="1">
                <a:solidFill>
                  <a:srgbClr val="000000"/>
                </a:solidFill>
                <a:latin typeface="Arial" charset="0"/>
                <a:ea typeface="ＭＳ Ｐゴシック" charset="0"/>
                <a:cs typeface="ＭＳ Ｐゴシック" charset="0"/>
              </a:rPr>
              <a:t>Mbo</a:t>
            </a:r>
            <a:r>
              <a:rPr lang="en-US" sz="1000" dirty="0">
                <a:solidFill>
                  <a:srgbClr val="000000"/>
                </a:solidFill>
                <a:latin typeface="Arial" charset="0"/>
                <a:ea typeface="ＭＳ Ｐゴシック" charset="0"/>
                <a:cs typeface="ＭＳ Ｐゴシック" charset="0"/>
              </a:rPr>
              <a:t> Speakers Live</a:t>
            </a:r>
          </a:p>
        </p:txBody>
      </p:sp>
      <p:sp>
        <p:nvSpPr>
          <p:cNvPr id="4100" name="Text Box 4"/>
          <p:cNvSpPr txBox="1">
            <a:spLocks noChangeArrowheads="1"/>
          </p:cNvSpPr>
          <p:nvPr/>
        </p:nvSpPr>
        <p:spPr bwMode="auto">
          <a:xfrm>
            <a:off x="2159000" y="4889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dirty="0">
                <a:solidFill>
                  <a:srgbClr val="000000"/>
                </a:solidFill>
                <a:latin typeface="Arial" charset="0"/>
                <a:ea typeface="ＭＳ Ｐゴシック" charset="0"/>
                <a:cs typeface="ＭＳ Ｐゴシック" charset="0"/>
              </a:rPr>
              <a:t>Fernando L.  Mendez , Thomas  </a:t>
            </a:r>
            <a:r>
              <a:rPr lang="en-US" sz="1000" dirty="0" err="1">
                <a:solidFill>
                  <a:srgbClr val="000000"/>
                </a:solidFill>
                <a:latin typeface="Arial" charset="0"/>
                <a:ea typeface="ＭＳ Ｐゴシック" charset="0"/>
                <a:cs typeface="ＭＳ Ｐゴシック" charset="0"/>
              </a:rPr>
              <a:t>Krahn</a:t>
            </a:r>
            <a:r>
              <a:rPr lang="en-US" sz="1000" dirty="0">
                <a:solidFill>
                  <a:srgbClr val="000000"/>
                </a:solidFill>
                <a:latin typeface="Arial" charset="0"/>
                <a:ea typeface="ＭＳ Ｐゴシック" charset="0"/>
                <a:cs typeface="ＭＳ Ｐゴシック" charset="0"/>
              </a:rPr>
              <a:t> , Bonnie  </a:t>
            </a:r>
            <a:r>
              <a:rPr lang="en-US" sz="1000" dirty="0" err="1">
                <a:solidFill>
                  <a:srgbClr val="000000"/>
                </a:solidFill>
                <a:latin typeface="Arial" charset="0"/>
                <a:ea typeface="ＭＳ Ｐゴシック" charset="0"/>
                <a:cs typeface="ＭＳ Ｐゴシック" charset="0"/>
              </a:rPr>
              <a:t>Schrack</a:t>
            </a:r>
            <a:r>
              <a:rPr lang="en-US" sz="1000" dirty="0">
                <a:solidFill>
                  <a:srgbClr val="000000"/>
                </a:solidFill>
                <a:latin typeface="Arial" charset="0"/>
                <a:ea typeface="ＭＳ Ｐゴシック" charset="0"/>
                <a:cs typeface="ＭＳ Ｐゴシック" charset="0"/>
              </a:rPr>
              <a:t> , Astrid-Maria  </a:t>
            </a:r>
            <a:r>
              <a:rPr lang="en-US" sz="1000" dirty="0" err="1">
                <a:solidFill>
                  <a:srgbClr val="000000"/>
                </a:solidFill>
                <a:latin typeface="Arial" charset="0"/>
                <a:ea typeface="ＭＳ Ｐゴシック" charset="0"/>
                <a:cs typeface="ＭＳ Ｐゴシック" charset="0"/>
              </a:rPr>
              <a:t>Krahn</a:t>
            </a:r>
            <a:r>
              <a:rPr lang="en-US" sz="1000" dirty="0">
                <a:solidFill>
                  <a:srgbClr val="000000"/>
                </a:solidFill>
                <a:latin typeface="Arial" charset="0"/>
                <a:ea typeface="ＭＳ Ｐゴシック" charset="0"/>
                <a:cs typeface="ＭＳ Ｐゴシック" charset="0"/>
              </a:rPr>
              <a:t> , Krishna R.  </a:t>
            </a:r>
            <a:r>
              <a:rPr lang="en-US" sz="1000" dirty="0" err="1">
                <a:solidFill>
                  <a:srgbClr val="000000"/>
                </a:solidFill>
                <a:latin typeface="Arial" charset="0"/>
                <a:ea typeface="ＭＳ Ｐゴシック" charset="0"/>
                <a:cs typeface="ＭＳ Ｐゴシック" charset="0"/>
              </a:rPr>
              <a:t>Veeramah</a:t>
            </a:r>
            <a:r>
              <a:rPr lang="en-US" sz="1000" dirty="0">
                <a:solidFill>
                  <a:srgbClr val="000000"/>
                </a:solidFill>
                <a:latin typeface="Arial" charset="0"/>
                <a:ea typeface="ＭＳ Ｐゴシック" charset="0"/>
                <a:cs typeface="ＭＳ Ｐゴシック" charset="0"/>
              </a:rPr>
              <a:t> , August E.  </a:t>
            </a:r>
            <a:r>
              <a:rPr lang="en-US" sz="1000" dirty="0" err="1">
                <a:solidFill>
                  <a:srgbClr val="000000"/>
                </a:solidFill>
                <a:latin typeface="Arial" charset="0"/>
                <a:ea typeface="ＭＳ Ｐゴシック" charset="0"/>
                <a:cs typeface="ＭＳ Ｐゴシック" charset="0"/>
              </a:rPr>
              <a:t>Woerner</a:t>
            </a:r>
            <a:r>
              <a:rPr lang="en-US" sz="1000" dirty="0">
                <a:solidFill>
                  <a:srgbClr val="000000"/>
                </a:solidFill>
                <a:latin typeface="Arial" charset="0"/>
                <a:ea typeface="ＭＳ Ｐゴシック" charset="0"/>
                <a:cs typeface="ＭＳ Ｐゴシック" charset="0"/>
              </a:rPr>
              <a:t> ...</a:t>
            </a:r>
          </a:p>
        </p:txBody>
      </p:sp>
      <p:sp>
        <p:nvSpPr>
          <p:cNvPr id="4101" name="Text Box 5"/>
          <p:cNvSpPr txBox="1">
            <a:spLocks noChangeArrowheads="1"/>
          </p:cNvSpPr>
          <p:nvPr/>
        </p:nvSpPr>
        <p:spPr bwMode="auto">
          <a:xfrm>
            <a:off x="2159000" y="5270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b="1">
                <a:solidFill>
                  <a:srgbClr val="000000"/>
                </a:solidFill>
                <a:latin typeface="Arial" charset="0"/>
                <a:ea typeface="ＭＳ Ｐゴシック" charset="0"/>
                <a:cs typeface="ＭＳ Ｐゴシック" charset="0"/>
              </a:rPr>
              <a:t>An African American Paternal Lineage Adds an Extremely Ancient Root to the Human Y Chromosome Phylogenetic Tree</a:t>
            </a:r>
          </a:p>
        </p:txBody>
      </p:sp>
      <p:sp>
        <p:nvSpPr>
          <p:cNvPr id="4102" name="Text Box 6"/>
          <p:cNvSpPr txBox="1">
            <a:spLocks noChangeArrowheads="1"/>
          </p:cNvSpPr>
          <p:nvPr/>
        </p:nvSpPr>
        <p:spPr bwMode="auto">
          <a:xfrm>
            <a:off x="2159000" y="5651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The American Journal of Human Genetics Volume 92, Issue 3 2013 454 - 459</a:t>
            </a:r>
          </a:p>
        </p:txBody>
      </p:sp>
      <p:sp>
        <p:nvSpPr>
          <p:cNvPr id="4103" name="Text Box 7"/>
          <p:cNvSpPr txBox="1">
            <a:spLocks noChangeArrowheads="1"/>
          </p:cNvSpPr>
          <p:nvPr/>
        </p:nvSpPr>
        <p:spPr bwMode="auto">
          <a:xfrm>
            <a:off x="2159000" y="6032500"/>
            <a:ext cx="7620000"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en-US" sz="1000">
                <a:solidFill>
                  <a:srgbClr val="000000"/>
                </a:solidFill>
                <a:latin typeface="Arial" charset="0"/>
                <a:ea typeface="ＭＳ Ｐゴシック" charset="0"/>
                <a:cs typeface="ＭＳ Ｐゴシック" charset="0"/>
              </a:rPr>
              <a:t>http://dx.doi.org/10.1016/j.ajhg.2013.02.002</a:t>
            </a:r>
          </a:p>
        </p:txBody>
      </p:sp>
    </p:spTree>
    <p:extLst>
      <p:ext uri="{BB962C8B-B14F-4D97-AF65-F5344CB8AC3E}">
        <p14:creationId xmlns:p14="http://schemas.microsoft.com/office/powerpoint/2010/main" val="1204153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85925" y="1435101"/>
            <a:ext cx="8866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5140325" y="4822826"/>
            <a:ext cx="513715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eaLnBrk="0" fontAlgn="base" hangingPunct="0">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1971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323827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1989138" y="373063"/>
            <a:ext cx="8120062" cy="6515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dirty="0">
                <a:solidFill>
                  <a:srgbClr val="000000"/>
                </a:solidFill>
              </a:rPr>
              <a:t>For more discussion on archaic and early humans see: </a:t>
            </a:r>
          </a:p>
          <a:p>
            <a:pPr eaLnBrk="1" fontAlgn="base" hangingPunct="1">
              <a:spcBef>
                <a:spcPct val="0"/>
              </a:spcBef>
              <a:spcAft>
                <a:spcPct val="0"/>
              </a:spcAft>
            </a:pPr>
            <a:r>
              <a:rPr lang="en-US" sz="2200" dirty="0">
                <a:solidFill>
                  <a:srgbClr val="000000"/>
                </a:solidFill>
                <a:hlinkClick r:id="rId2"/>
              </a:rPr>
              <a:t>http://en.wikipedia.org/wiki/Denisova_hominin</a:t>
            </a:r>
            <a:endParaRPr lang="en-US" sz="2200" dirty="0">
              <a:solidFill>
                <a:srgbClr val="000000"/>
              </a:solidFill>
            </a:endParaRPr>
          </a:p>
          <a:p>
            <a:pPr eaLnBrk="1" fontAlgn="base" hangingPunct="1">
              <a:spcBef>
                <a:spcPct val="0"/>
              </a:spcBef>
              <a:spcAft>
                <a:spcPct val="0"/>
              </a:spcAft>
            </a:pPr>
            <a:endParaRPr lang="en-US" sz="2200" dirty="0">
              <a:solidFill>
                <a:srgbClr val="000000"/>
              </a:solidFill>
            </a:endParaRPr>
          </a:p>
          <a:p>
            <a:pPr eaLnBrk="1" fontAlgn="base" hangingPunct="1">
              <a:spcBef>
                <a:spcPct val="0"/>
              </a:spcBef>
              <a:spcAft>
                <a:spcPct val="0"/>
              </a:spcAft>
            </a:pPr>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eaLnBrk="1" fontAlgn="base" hangingPunct="1">
              <a:spcBef>
                <a:spcPct val="0"/>
              </a:spcBef>
              <a:spcAft>
                <a:spcPct val="0"/>
              </a:spcAft>
            </a:pPr>
            <a:endParaRPr lang="en-US" sz="2200" dirty="0">
              <a:solidFill>
                <a:srgbClr val="000000"/>
              </a:solidFill>
            </a:endParaRPr>
          </a:p>
          <a:p>
            <a:pPr eaLnBrk="1" fontAlgn="base" hangingPunct="1">
              <a:spcBef>
                <a:spcPct val="0"/>
              </a:spcBef>
              <a:spcAft>
                <a:spcPct val="0"/>
              </a:spcAft>
            </a:pPr>
            <a:r>
              <a:rPr lang="en-US" sz="2200" dirty="0">
                <a:solidFill>
                  <a:srgbClr val="000000"/>
                </a:solidFill>
                <a:hlinkClick r:id="rId4"/>
              </a:rPr>
              <a:t>http://www.nytimes.com/2014/10/23/science/research-humans-interbred-with-neanderthals.html? </a:t>
            </a:r>
          </a:p>
          <a:p>
            <a:pPr eaLnBrk="1" fontAlgn="base" hangingPunct="1">
              <a:spcBef>
                <a:spcPct val="0"/>
              </a:spcBef>
              <a:spcAft>
                <a:spcPct val="0"/>
              </a:spcAft>
            </a:pPr>
            <a:endParaRPr lang="en-US" sz="2200" dirty="0">
              <a:solidFill>
                <a:srgbClr val="000000"/>
              </a:solidFill>
              <a:hlinkClick r:id="rId4"/>
            </a:endParaRPr>
          </a:p>
          <a:p>
            <a:pPr eaLnBrk="1" fontAlgn="base" hangingPunct="1">
              <a:spcBef>
                <a:spcPct val="0"/>
              </a:spcBef>
              <a:spcAft>
                <a:spcPct val="0"/>
              </a:spcAft>
            </a:pPr>
            <a:r>
              <a:rPr lang="en-US" sz="2200" dirty="0">
                <a:solidFill>
                  <a:srgbClr val="000000"/>
                </a:solidFill>
                <a:hlinkClick r:id="rId4"/>
              </a:rPr>
              <a:t>http://www.sciencedirect.com/science/article/pii/S0002929711003958</a:t>
            </a:r>
            <a:r>
              <a:rPr lang="en-US" sz="2200" dirty="0">
                <a:solidFill>
                  <a:srgbClr val="000000"/>
                </a:solidFill>
              </a:rPr>
              <a:t> </a:t>
            </a:r>
          </a:p>
          <a:p>
            <a:pPr eaLnBrk="1" fontAlgn="base" hangingPunct="1">
              <a:spcBef>
                <a:spcPct val="0"/>
              </a:spcBef>
              <a:spcAft>
                <a:spcPct val="0"/>
              </a:spcAft>
            </a:pPr>
            <a:r>
              <a:rPr lang="en-US" sz="2200" dirty="0">
                <a:solidFill>
                  <a:srgbClr val="000000"/>
                </a:solidFill>
                <a:hlinkClick r:id="rId5"/>
              </a:rPr>
              <a:t>http://www.abc.net.au/science/articles/2012/08/31/3580500.htm</a:t>
            </a:r>
            <a:r>
              <a:rPr lang="en-US" sz="2200" dirty="0">
                <a:solidFill>
                  <a:srgbClr val="000000"/>
                </a:solidFill>
              </a:rPr>
              <a:t> </a:t>
            </a:r>
          </a:p>
          <a:p>
            <a:pPr eaLnBrk="1" fontAlgn="base" hangingPunct="1">
              <a:spcBef>
                <a:spcPct val="0"/>
              </a:spcBef>
              <a:spcAft>
                <a:spcPct val="0"/>
              </a:spcAft>
            </a:pPr>
            <a:endParaRPr lang="en-US" sz="2200" dirty="0">
              <a:solidFill>
                <a:srgbClr val="000000"/>
              </a:solidFill>
            </a:endParaRPr>
          </a:p>
          <a:p>
            <a:pPr eaLnBrk="1" fontAlgn="base" hangingPunct="1">
              <a:spcBef>
                <a:spcPct val="0"/>
              </a:spcBef>
              <a:spcAft>
                <a:spcPct val="0"/>
              </a:spcAft>
            </a:pPr>
            <a:r>
              <a:rPr lang="en-US" sz="2200" dirty="0">
                <a:solidFill>
                  <a:srgbClr val="000000"/>
                </a:solidFill>
                <a:hlinkClick r:id="rId6"/>
              </a:rPr>
              <a:t>http://www.sciencemag.org/content/334/6052/94.full</a:t>
            </a:r>
            <a:r>
              <a:rPr lang="en-US" sz="2200" dirty="0">
                <a:solidFill>
                  <a:srgbClr val="000000"/>
                </a:solidFill>
              </a:rPr>
              <a:t> </a:t>
            </a:r>
          </a:p>
          <a:p>
            <a:pPr eaLnBrk="1" fontAlgn="base" hangingPunct="1">
              <a:spcBef>
                <a:spcPct val="0"/>
              </a:spcBef>
              <a:spcAft>
                <a:spcPct val="0"/>
              </a:spcAft>
            </a:pPr>
            <a:r>
              <a:rPr lang="en-US" sz="2200" dirty="0">
                <a:solidFill>
                  <a:srgbClr val="000000"/>
                </a:solidFill>
                <a:hlinkClick r:id="rId7"/>
              </a:rPr>
              <a:t>http://www.sciencemag.org/content/334/6052/94/F2.expansion.html</a:t>
            </a:r>
            <a:r>
              <a:rPr lang="en-US" sz="2200" dirty="0">
                <a:solidFill>
                  <a:srgbClr val="000000"/>
                </a:solidFill>
              </a:rPr>
              <a:t> </a:t>
            </a:r>
          </a:p>
          <a:p>
            <a:pPr eaLnBrk="1" fontAlgn="base" hangingPunct="1">
              <a:spcBef>
                <a:spcPct val="0"/>
              </a:spcBef>
              <a:spcAft>
                <a:spcPct val="0"/>
              </a:spcAft>
            </a:pPr>
            <a:endParaRPr lang="en-US" sz="2200" dirty="0">
              <a:solidFill>
                <a:srgbClr val="000000"/>
              </a:solidFill>
            </a:endParaRPr>
          </a:p>
          <a:p>
            <a:pPr eaLnBrk="1" fontAlgn="base" hangingPunct="1">
              <a:spcBef>
                <a:spcPct val="0"/>
              </a:spcBef>
              <a:spcAft>
                <a:spcPct val="0"/>
              </a:spcAft>
            </a:pPr>
            <a:r>
              <a:rPr lang="en-US" sz="2200" dirty="0">
                <a:solidFill>
                  <a:srgbClr val="000000"/>
                </a:solidFill>
                <a:hlinkClick r:id="rId8"/>
              </a:rPr>
              <a:t>http://haplogroup-a.com/Ancient-Root-AJHG2013.pdf</a:t>
            </a:r>
            <a:endParaRPr lang="en-US" sz="2200" dirty="0">
              <a:solidFill>
                <a:srgbClr val="000000"/>
              </a:solidFill>
            </a:endParaRPr>
          </a:p>
          <a:p>
            <a:pPr eaLnBrk="1" fontAlgn="base" hangingPunct="1">
              <a:spcBef>
                <a:spcPct val="0"/>
              </a:spcBef>
              <a:spcAft>
                <a:spcPct val="0"/>
              </a:spcAft>
            </a:pPr>
            <a:endParaRPr lang="en-US" sz="2200" dirty="0">
              <a:solidFill>
                <a:srgbClr val="000000"/>
              </a:solidFill>
            </a:endParaRPr>
          </a:p>
        </p:txBody>
      </p:sp>
    </p:spTree>
    <p:extLst>
      <p:ext uri="{BB962C8B-B14F-4D97-AF65-F5344CB8AC3E}">
        <p14:creationId xmlns:p14="http://schemas.microsoft.com/office/powerpoint/2010/main" val="3421016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7772400" y="914400"/>
            <a:ext cx="2819400" cy="5638800"/>
            <a:chOff x="6248400" y="914400"/>
            <a:chExt cx="2819400" cy="5638840"/>
          </a:xfrm>
        </p:grpSpPr>
        <p:sp>
          <p:nvSpPr>
            <p:cNvPr id="19" name="Rectangle 18"/>
            <p:cNvSpPr>
              <a:spLocks noChangeArrowheads="1"/>
            </p:cNvSpPr>
            <p:nvPr/>
          </p:nvSpPr>
          <p:spPr bwMode="auto">
            <a:xfrm>
              <a:off x="6248400" y="914400"/>
              <a:ext cx="2819400" cy="5638840"/>
            </a:xfrm>
            <a:prstGeom prst="rect">
              <a:avLst/>
            </a:prstGeom>
            <a:solidFill>
              <a:schemeClr val="accent5">
                <a:lumMod val="90000"/>
                <a:alpha val="80000"/>
              </a:schemeClr>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panose="020B0600070205080204" pitchFamily="34" charset="-128"/>
                <a:cs typeface="ＭＳ Ｐゴシック" charset="-128"/>
              </a:endParaRPr>
            </a:p>
          </p:txBody>
        </p:sp>
        <p:grpSp>
          <p:nvGrpSpPr>
            <p:cNvPr id="89103" name="Group 17"/>
            <p:cNvGrpSpPr>
              <a:grpSpLocks/>
            </p:cNvGrpSpPr>
            <p:nvPr/>
          </p:nvGrpSpPr>
          <p:grpSpPr bwMode="auto">
            <a:xfrm>
              <a:off x="6324601" y="1010706"/>
              <a:ext cx="2590799" cy="5268721"/>
              <a:chOff x="6324601" y="1010706"/>
              <a:chExt cx="2590799" cy="5268721"/>
            </a:xfrm>
          </p:grpSpPr>
          <p:pic>
            <p:nvPicPr>
              <p:cNvPr id="89104" name="Picture 2" descr="http://arjournals.annualreviews.org/na101/home/literatum/publisher/ar/journals/production/genet/1996/30/1/annurev.genet.30.1.1/images/medium/ge30_0001_p1.gif"/>
              <p:cNvPicPr>
                <a:picLocks noChangeAspect="1" noChangeArrowheads="1"/>
              </p:cNvPicPr>
              <p:nvPr/>
            </p:nvPicPr>
            <p:blipFill>
              <a:blip r:embed="rId3">
                <a:extLst>
                  <a:ext uri="{28A0092B-C50C-407E-A947-70E740481C1C}">
                    <a14:useLocalDpi xmlns:a14="http://schemas.microsoft.com/office/drawing/2010/main" val="0"/>
                  </a:ext>
                </a:extLst>
              </a:blip>
              <a:srcRect b="5684"/>
              <a:stretch>
                <a:fillRect/>
              </a:stretch>
            </p:blipFill>
            <p:spPr bwMode="auto">
              <a:xfrm>
                <a:off x="6384798" y="1010706"/>
                <a:ext cx="2530602" cy="3638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5" name="TextBox 8"/>
              <p:cNvSpPr txBox="1">
                <a:spLocks noChangeArrowheads="1"/>
              </p:cNvSpPr>
              <p:nvPr/>
            </p:nvSpPr>
            <p:spPr bwMode="auto">
              <a:xfrm>
                <a:off x="6324601" y="4648200"/>
                <a:ext cx="2514600" cy="1631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Motoo Kimura 1968</a:t>
                </a:r>
              </a:p>
              <a:p>
                <a:pPr eaLnBrk="1" fontAlgn="base" hangingPunct="1">
                  <a:spcBef>
                    <a:spcPct val="0"/>
                  </a:spcBef>
                  <a:spcAft>
                    <a:spcPct val="0"/>
                  </a:spcAft>
                </a:pPr>
                <a:r>
                  <a:rPr lang="en-US" sz="1800" b="1">
                    <a:solidFill>
                      <a:srgbClr val="000000"/>
                    </a:solidFill>
                  </a:rPr>
                  <a:t>Neutral Theory</a:t>
                </a:r>
              </a:p>
              <a:p>
                <a:pPr eaLnBrk="1" fontAlgn="base" hangingPunct="1">
                  <a:spcBef>
                    <a:spcPct val="0"/>
                  </a:spcBef>
                  <a:spcAft>
                    <a:spcPct val="0"/>
                  </a:spcAft>
                </a:pPr>
                <a:r>
                  <a:rPr lang="en-US" sz="1800" b="1">
                    <a:solidFill>
                      <a:srgbClr val="000000"/>
                    </a:solidFill>
                  </a:rPr>
                  <a:t>Genetic Drift is main force for changing allele frequencies</a:t>
                </a:r>
              </a:p>
              <a:p>
                <a:pPr eaLnBrk="1" fontAlgn="base" hangingPunct="1">
                  <a:spcBef>
                    <a:spcPct val="0"/>
                  </a:spcBef>
                  <a:spcAft>
                    <a:spcPct val="0"/>
                  </a:spcAft>
                </a:pPr>
                <a:endParaRPr lang="en-US" sz="1000" b="1">
                  <a:solidFill>
                    <a:srgbClr val="000000"/>
                  </a:solidFill>
                </a:endParaRPr>
              </a:p>
            </p:txBody>
          </p:sp>
        </p:grpSp>
      </p:grpSp>
      <p:sp>
        <p:nvSpPr>
          <p:cNvPr id="10" name="Title 1"/>
          <p:cNvSpPr txBox="1">
            <a:spLocks/>
          </p:cNvSpPr>
          <p:nvPr/>
        </p:nvSpPr>
        <p:spPr bwMode="auto">
          <a:xfrm>
            <a:off x="1981200" y="0"/>
            <a:ext cx="8229600" cy="9144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latin typeface="Arial" panose="020B0604020202020204" pitchFamily="34" charset="0"/>
                <a:ea typeface="ＭＳ Ｐゴシック" panose="020B0600070205080204" pitchFamily="34" charset="-128"/>
                <a:cs typeface="ＭＳ Ｐゴシック" charset="-128"/>
              </a:rPr>
              <a:t>How do you define evolution?</a:t>
            </a:r>
          </a:p>
        </p:txBody>
      </p:sp>
      <p:grpSp>
        <p:nvGrpSpPr>
          <p:cNvPr id="4" name="Group 20"/>
          <p:cNvGrpSpPr>
            <a:grpSpLocks/>
          </p:cNvGrpSpPr>
          <p:nvPr/>
        </p:nvGrpSpPr>
        <p:grpSpPr bwMode="auto">
          <a:xfrm>
            <a:off x="1676400" y="914400"/>
            <a:ext cx="3124200" cy="5703888"/>
            <a:chOff x="152400" y="914400"/>
            <a:chExt cx="3124200" cy="5703422"/>
          </a:xfrm>
        </p:grpSpPr>
        <p:sp>
          <p:nvSpPr>
            <p:cNvPr id="17" name="Rectangle 18"/>
            <p:cNvSpPr>
              <a:spLocks noChangeArrowheads="1"/>
            </p:cNvSpPr>
            <p:nvPr/>
          </p:nvSpPr>
          <p:spPr bwMode="auto">
            <a:xfrm>
              <a:off x="152400" y="914400"/>
              <a:ext cx="2971800" cy="5638339"/>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panose="020B0600070205080204" pitchFamily="34" charset="-128"/>
                <a:cs typeface="ＭＳ Ｐゴシック" charset="-128"/>
              </a:endParaRPr>
            </a:p>
          </p:txBody>
        </p:sp>
        <p:grpSp>
          <p:nvGrpSpPr>
            <p:cNvPr id="89099" name="Group 13"/>
            <p:cNvGrpSpPr>
              <a:grpSpLocks/>
            </p:cNvGrpSpPr>
            <p:nvPr/>
          </p:nvGrpSpPr>
          <p:grpSpPr bwMode="auto">
            <a:xfrm>
              <a:off x="152400" y="990600"/>
              <a:ext cx="3124200" cy="5627222"/>
              <a:chOff x="152400" y="990600"/>
              <a:chExt cx="3124200" cy="5627222"/>
            </a:xfrm>
          </p:grpSpPr>
          <p:pic>
            <p:nvPicPr>
              <p:cNvPr id="89100" name="Picture 2" descr="http://www.macroevolution.net/images/richard-goldschmidt-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6" y="990600"/>
                <a:ext cx="266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1" name="TextBox 3"/>
              <p:cNvSpPr txBox="1">
                <a:spLocks noChangeArrowheads="1"/>
              </p:cNvSpPr>
              <p:nvPr/>
            </p:nvSpPr>
            <p:spPr bwMode="auto">
              <a:xfrm>
                <a:off x="152400" y="4648200"/>
                <a:ext cx="3124200" cy="1969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Richard Goldschmidt 1940</a:t>
                </a:r>
              </a:p>
              <a:p>
                <a:pPr eaLnBrk="1" fontAlgn="base" hangingPunct="1">
                  <a:spcBef>
                    <a:spcPct val="0"/>
                  </a:spcBef>
                  <a:spcAft>
                    <a:spcPct val="0"/>
                  </a:spcAft>
                </a:pPr>
                <a:r>
                  <a:rPr lang="en-US" altLang="ja-JP" sz="1800" b="1">
                    <a:solidFill>
                      <a:srgbClr val="000000"/>
                    </a:solidFill>
                  </a:rPr>
                  <a:t>hopeful monsters</a:t>
                </a:r>
              </a:p>
              <a:p>
                <a:pPr eaLnBrk="1" fontAlgn="base" hangingPunct="1">
                  <a:spcBef>
                    <a:spcPct val="0"/>
                  </a:spcBef>
                  <a:spcAft>
                    <a:spcPct val="0"/>
                  </a:spcAft>
                </a:pPr>
                <a:r>
                  <a:rPr lang="en-US" sz="1800" b="1">
                    <a:solidFill>
                      <a:srgbClr val="000000"/>
                    </a:solidFill>
                  </a:rPr>
                  <a:t>Mutationism </a:t>
                </a:r>
                <a:r>
                  <a:rPr lang="en-US" sz="1800" b="1">
                    <a:solidFill>
                      <a:srgbClr val="FF0000"/>
                    </a:solidFill>
                  </a:rPr>
                  <a:t>HGT/WGD!</a:t>
                </a:r>
              </a:p>
              <a:p>
                <a:pPr eaLnBrk="1" fontAlgn="base" hangingPunct="1">
                  <a:spcBef>
                    <a:spcPct val="0"/>
                  </a:spcBef>
                  <a:spcAft>
                    <a:spcPct val="0"/>
                  </a:spcAft>
                </a:pPr>
                <a:r>
                  <a:rPr lang="en-US" sz="1800" b="1">
                    <a:solidFill>
                      <a:srgbClr val="000000"/>
                    </a:solidFill>
                  </a:rPr>
                  <a:t>Punctuated Equilibrium</a:t>
                </a:r>
              </a:p>
              <a:p>
                <a:pPr eaLnBrk="1" fontAlgn="base" hangingPunct="1">
                  <a:spcBef>
                    <a:spcPct val="0"/>
                  </a:spcBef>
                  <a:spcAft>
                    <a:spcPct val="0"/>
                  </a:spcAft>
                </a:pPr>
                <a:r>
                  <a:rPr lang="en-US" sz="1800" b="1">
                    <a:solidFill>
                      <a:srgbClr val="000000"/>
                    </a:solidFill>
                  </a:rPr>
                  <a:t>Few genes / large effect</a:t>
                </a:r>
              </a:p>
              <a:p>
                <a:pPr eaLnBrk="1" fontAlgn="base" hangingPunct="1">
                  <a:spcBef>
                    <a:spcPct val="0"/>
                  </a:spcBef>
                  <a:spcAft>
                    <a:spcPct val="0"/>
                  </a:spcAft>
                </a:pPr>
                <a:r>
                  <a:rPr lang="en-US" sz="1600" b="1">
                    <a:solidFill>
                      <a:srgbClr val="000000"/>
                    </a:solidFill>
                  </a:rPr>
                  <a:t>Vilified by Mayr, celebrated 1977 Gould &amp; Evo-devo</a:t>
                </a:r>
              </a:p>
            </p:txBody>
          </p:sp>
        </p:grpSp>
      </p:grpSp>
      <p:grpSp>
        <p:nvGrpSpPr>
          <p:cNvPr id="6" name="Group 15"/>
          <p:cNvGrpSpPr>
            <a:grpSpLocks/>
          </p:cNvGrpSpPr>
          <p:nvPr/>
        </p:nvGrpSpPr>
        <p:grpSpPr bwMode="auto">
          <a:xfrm>
            <a:off x="4724400" y="914400"/>
            <a:ext cx="3200400" cy="5638800"/>
            <a:chOff x="3200400" y="914400"/>
            <a:chExt cx="3200400" cy="5638800"/>
          </a:xfrm>
        </p:grpSpPr>
        <p:sp>
          <p:nvSpPr>
            <p:cNvPr id="15" name="Rectangle 18"/>
            <p:cNvSpPr>
              <a:spLocks noChangeArrowheads="1"/>
            </p:cNvSpPr>
            <p:nvPr/>
          </p:nvSpPr>
          <p:spPr bwMode="auto">
            <a:xfrm>
              <a:off x="3200400" y="9144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panose="020B0600070205080204" pitchFamily="34" charset="-128"/>
                <a:cs typeface="ＭＳ Ｐゴシック" charset="-128"/>
              </a:endParaRPr>
            </a:p>
          </p:txBody>
        </p:sp>
        <p:grpSp>
          <p:nvGrpSpPr>
            <p:cNvPr id="89095" name="Group 12"/>
            <p:cNvGrpSpPr>
              <a:grpSpLocks/>
            </p:cNvGrpSpPr>
            <p:nvPr/>
          </p:nvGrpSpPr>
          <p:grpSpPr bwMode="auto">
            <a:xfrm>
              <a:off x="3276600" y="1010822"/>
              <a:ext cx="3124200" cy="5389978"/>
              <a:chOff x="3276600" y="1010822"/>
              <a:chExt cx="3124200" cy="5389978"/>
            </a:xfrm>
          </p:grpSpPr>
          <p:pic>
            <p:nvPicPr>
              <p:cNvPr id="89096" name="Picture 4" descr="Photo of Ernst Ma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998" y="1010822"/>
                <a:ext cx="2514600" cy="3623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7" name="TextBox 2"/>
              <p:cNvSpPr txBox="1">
                <a:spLocks noChangeArrowheads="1"/>
              </p:cNvSpPr>
              <p:nvPr/>
            </p:nvSpPr>
            <p:spPr bwMode="auto">
              <a:xfrm>
                <a:off x="3276600" y="4646473"/>
                <a:ext cx="3124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Ernst Mayr  1942</a:t>
                </a:r>
              </a:p>
              <a:p>
                <a:pPr eaLnBrk="1" fontAlgn="base" hangingPunct="1">
                  <a:spcBef>
                    <a:spcPct val="0"/>
                  </a:spcBef>
                  <a:spcAft>
                    <a:spcPct val="0"/>
                  </a:spcAft>
                </a:pPr>
                <a:r>
                  <a:rPr lang="en-US" sz="1800" b="1">
                    <a:solidFill>
                      <a:srgbClr val="000000"/>
                    </a:solidFill>
                  </a:rPr>
                  <a:t>NeoDarwinian Synthesis</a:t>
                </a:r>
              </a:p>
              <a:p>
                <a:pPr eaLnBrk="1" fontAlgn="base" hangingPunct="1">
                  <a:spcBef>
                    <a:spcPct val="0"/>
                  </a:spcBef>
                  <a:spcAft>
                    <a:spcPct val="0"/>
                  </a:spcAft>
                </a:pPr>
                <a:r>
                  <a:rPr lang="en-US" sz="1800" b="1">
                    <a:solidFill>
                      <a:srgbClr val="000000"/>
                    </a:solidFill>
                  </a:rPr>
                  <a:t>Natural Selection</a:t>
                </a:r>
              </a:p>
              <a:p>
                <a:pPr eaLnBrk="1" fontAlgn="base" hangingPunct="1">
                  <a:spcBef>
                    <a:spcPct val="0"/>
                  </a:spcBef>
                  <a:spcAft>
                    <a:spcPct val="0"/>
                  </a:spcAft>
                </a:pPr>
                <a:r>
                  <a:rPr lang="en-US" sz="1800" b="1">
                    <a:solidFill>
                      <a:srgbClr val="000000"/>
                    </a:solidFill>
                  </a:rPr>
                  <a:t>Gradualism</a:t>
                </a:r>
              </a:p>
              <a:p>
                <a:pPr eaLnBrk="1" fontAlgn="base" hangingPunct="1">
                  <a:spcBef>
                    <a:spcPct val="0"/>
                  </a:spcBef>
                  <a:spcAft>
                    <a:spcPct val="0"/>
                  </a:spcAft>
                </a:pPr>
                <a:r>
                  <a:rPr lang="en-US" sz="1800" b="1">
                    <a:solidFill>
                      <a:srgbClr val="000000"/>
                    </a:solidFill>
                  </a:rPr>
                  <a:t>Many genes/small effect</a:t>
                </a:r>
              </a:p>
              <a:p>
                <a:pPr eaLnBrk="1" fontAlgn="base" hangingPunct="1">
                  <a:spcBef>
                    <a:spcPct val="0"/>
                  </a:spcBef>
                  <a:spcAft>
                    <a:spcPct val="0"/>
                  </a:spcAft>
                </a:pPr>
                <a:r>
                  <a:rPr lang="en-US" sz="1800" b="1">
                    <a:solidFill>
                      <a:srgbClr val="FF0000"/>
                    </a:solidFill>
                  </a:rPr>
                  <a:t>Dario – “Fisher right”</a:t>
                </a:r>
              </a:p>
            </p:txBody>
          </p:sp>
        </p:grpSp>
      </p:grpSp>
      <p:sp>
        <p:nvSpPr>
          <p:cNvPr id="89093" name="TextBox 2"/>
          <p:cNvSpPr txBox="1">
            <a:spLocks noChangeArrowheads="1"/>
          </p:cNvSpPr>
          <p:nvPr/>
        </p:nvSpPr>
        <p:spPr bwMode="auto">
          <a:xfrm>
            <a:off x="7772401"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200833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1981200" y="228600"/>
            <a:ext cx="830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4400" b="1">
                <a:solidFill>
                  <a:srgbClr val="000000"/>
                </a:solidFill>
              </a:rPr>
              <a:t>Duplications and Evolution</a:t>
            </a:r>
          </a:p>
        </p:txBody>
      </p:sp>
      <p:sp>
        <p:nvSpPr>
          <p:cNvPr id="6" name="Text Box 3"/>
          <p:cNvSpPr txBox="1">
            <a:spLocks noChangeArrowheads="1"/>
          </p:cNvSpPr>
          <p:nvPr/>
        </p:nvSpPr>
        <p:spPr bwMode="auto">
          <a:xfrm>
            <a:off x="5105400" y="1219201"/>
            <a:ext cx="5257800" cy="1692275"/>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2000" dirty="0" err="1">
                <a:solidFill>
                  <a:srgbClr val="000000"/>
                </a:solidFill>
                <a:latin typeface="Arial" charset="0"/>
                <a:ea typeface="ＭＳ Ｐゴシック" panose="020B0600070205080204" pitchFamily="34" charset="-128"/>
                <a:cs typeface="ＭＳ Ｐゴシック" charset="0"/>
              </a:rPr>
              <a:t>Ohno</a:t>
            </a:r>
            <a:r>
              <a:rPr lang="en-US" sz="2000" dirty="0">
                <a:solidFill>
                  <a:srgbClr val="000000"/>
                </a:solidFill>
                <a:latin typeface="Arial" charset="0"/>
                <a:ea typeface="ＭＳ Ｐゴシック" panose="020B0600070205080204" pitchFamily="34" charset="-128"/>
                <a:cs typeface="ＭＳ Ｐゴシック" charset="0"/>
              </a:rPr>
              <a:t> postulated that gene duplication plays a major role in evolution</a:t>
            </a:r>
          </a:p>
          <a:p>
            <a:pPr eaLnBrk="0" fontAlgn="base" hangingPunct="0">
              <a:spcBef>
                <a:spcPct val="0"/>
              </a:spcBef>
              <a:spcAft>
                <a:spcPct val="0"/>
              </a:spcAft>
              <a:defRPr/>
            </a:pPr>
            <a:endParaRPr lang="en-US" sz="2000" dirty="0">
              <a:solidFill>
                <a:srgbClr val="000000"/>
              </a:solidFill>
              <a:latin typeface="Arial" charset="0"/>
              <a:ea typeface="ＭＳ Ｐゴシック" panose="020B0600070205080204" pitchFamily="34" charset="-128"/>
              <a:cs typeface="ＭＳ Ｐゴシック" charset="0"/>
            </a:endParaRPr>
          </a:p>
          <a:p>
            <a:pPr marL="177800" indent="-177800" eaLnBrk="0" fontAlgn="base" hangingPunct="0">
              <a:spcBef>
                <a:spcPct val="0"/>
              </a:spcBef>
              <a:spcAft>
                <a:spcPct val="0"/>
              </a:spcAft>
              <a:defRPr/>
            </a:pPr>
            <a:r>
              <a:rPr lang="en-US" sz="2000" dirty="0">
                <a:solidFill>
                  <a:srgbClr val="000000"/>
                </a:solidFill>
                <a:latin typeface="Arial" charset="0"/>
                <a:ea typeface="ＭＳ Ｐゴシック" panose="020B0600070205080204" pitchFamily="34" charset="-128"/>
                <a:cs typeface="ＭＳ Ｐゴシック" charset="0"/>
              </a:rPr>
              <a:t>Small scale duplications (SSD)</a:t>
            </a:r>
          </a:p>
          <a:p>
            <a:pPr marL="177800" indent="-177800" eaLnBrk="0" fontAlgn="base" hangingPunct="0">
              <a:spcBef>
                <a:spcPct val="0"/>
              </a:spcBef>
              <a:spcAft>
                <a:spcPct val="0"/>
              </a:spcAft>
              <a:defRPr/>
            </a:pPr>
            <a:r>
              <a:rPr lang="en-US" sz="2000" dirty="0">
                <a:solidFill>
                  <a:srgbClr val="000000"/>
                </a:solidFill>
                <a:latin typeface="Arial" charset="0"/>
                <a:ea typeface="ＭＳ Ｐゴシック" panose="020B0600070205080204" pitchFamily="34" charset="-128"/>
                <a:cs typeface="ＭＳ Ｐゴシック" charset="0"/>
              </a:rPr>
              <a:t>Whole genome duplications (WGD</a:t>
            </a:r>
            <a:r>
              <a:rPr lang="en-US" sz="2400" dirty="0">
                <a:solidFill>
                  <a:srgbClr val="000000"/>
                </a:solidFill>
                <a:latin typeface="Arial" charset="0"/>
                <a:ea typeface="ＭＳ Ｐゴシック" panose="020B0600070205080204" pitchFamily="34" charset="-128"/>
                <a:cs typeface="ＭＳ Ｐゴシック" charset="0"/>
              </a:rPr>
              <a:t>)</a:t>
            </a:r>
          </a:p>
        </p:txBody>
      </p:sp>
      <p:grpSp>
        <p:nvGrpSpPr>
          <p:cNvPr id="2" name="Group 9"/>
          <p:cNvGrpSpPr>
            <a:grpSpLocks/>
          </p:cNvGrpSpPr>
          <p:nvPr/>
        </p:nvGrpSpPr>
        <p:grpSpPr bwMode="auto">
          <a:xfrm>
            <a:off x="4876800" y="2661443"/>
            <a:ext cx="5638800" cy="4278313"/>
            <a:chOff x="3505200" y="2579906"/>
            <a:chExt cx="5791200" cy="6067758"/>
          </a:xfrm>
        </p:grpSpPr>
        <p:sp>
          <p:nvSpPr>
            <p:cNvPr id="91145" name="Text Box 3"/>
            <p:cNvSpPr txBox="1">
              <a:spLocks noChangeArrowheads="1"/>
            </p:cNvSpPr>
            <p:nvPr/>
          </p:nvSpPr>
          <p:spPr bwMode="auto">
            <a:xfrm>
              <a:off x="3505200" y="2579906"/>
              <a:ext cx="5791200" cy="606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endParaRPr lang="en-US" b="1" dirty="0">
                <a:solidFill>
                  <a:srgbClr val="000000"/>
                </a:solidFill>
              </a:endParaRPr>
            </a:p>
            <a:p>
              <a:pPr fontAlgn="base">
                <a:spcBef>
                  <a:spcPct val="0"/>
                </a:spcBef>
                <a:spcAft>
                  <a:spcPct val="0"/>
                </a:spcAft>
                <a:buFont typeface="Times" charset="0"/>
                <a:buChar char="•"/>
              </a:pPr>
              <a:r>
                <a:rPr lang="en-US" sz="2000" b="1" dirty="0" err="1">
                  <a:solidFill>
                    <a:srgbClr val="000000"/>
                  </a:solidFill>
                </a:rPr>
                <a:t>Polyploid</a:t>
              </a:r>
              <a:r>
                <a:rPr lang="en-US" sz="2000" b="1" dirty="0">
                  <a:solidFill>
                    <a:srgbClr val="000000"/>
                  </a:solidFill>
                </a:rPr>
                <a:t>:  nucleus contains three or more copies of each chromosome</a:t>
              </a:r>
            </a:p>
            <a:p>
              <a:pPr fontAlgn="base">
                <a:spcBef>
                  <a:spcPct val="0"/>
                </a:spcBef>
                <a:spcAft>
                  <a:spcPct val="0"/>
                </a:spcAft>
                <a:buFont typeface="Times" charset="0"/>
                <a:buChar char="•"/>
              </a:pPr>
              <a:endParaRPr lang="en-US" sz="2000" b="1" dirty="0">
                <a:solidFill>
                  <a:srgbClr val="000000"/>
                </a:solidFill>
              </a:endParaRPr>
            </a:p>
            <a:p>
              <a:pPr fontAlgn="base">
                <a:spcBef>
                  <a:spcPct val="0"/>
                </a:spcBef>
                <a:spcAft>
                  <a:spcPct val="0"/>
                </a:spcAft>
                <a:buFont typeface="Times" charset="0"/>
                <a:buChar char="•"/>
              </a:pPr>
              <a:r>
                <a:rPr lang="en-US" sz="2000" b="1" dirty="0">
                  <a:solidFill>
                    <a:srgbClr val="000000"/>
                  </a:solidFill>
                </a:rPr>
                <a:t>Autopolyploid:  formed within a single species</a:t>
              </a:r>
            </a:p>
            <a:p>
              <a:pPr fontAlgn="base">
                <a:spcBef>
                  <a:spcPct val="0"/>
                </a:spcBef>
                <a:spcAft>
                  <a:spcPct val="0"/>
                </a:spcAft>
              </a:pPr>
              <a:r>
                <a:rPr lang="en-US" sz="2000" b="1" dirty="0">
                  <a:solidFill>
                    <a:srgbClr val="000000"/>
                  </a:solidFill>
                </a:rPr>
                <a:t>	Diploids </a:t>
              </a:r>
              <a:r>
                <a:rPr lang="en-US" sz="2000" b="1" dirty="0">
                  <a:solidFill>
                    <a:srgbClr val="000080"/>
                  </a:solidFill>
                </a:rPr>
                <a:t>AA </a:t>
              </a:r>
              <a:r>
                <a:rPr lang="en-US" sz="2000" b="1" dirty="0">
                  <a:solidFill>
                    <a:srgbClr val="000000"/>
                  </a:solidFill>
                </a:rPr>
                <a:t>and</a:t>
              </a:r>
              <a:r>
                <a:rPr lang="en-US" sz="2000" b="1" dirty="0">
                  <a:solidFill>
                    <a:srgbClr val="000080"/>
                  </a:solidFill>
                </a:rPr>
                <a:t> A’</a:t>
              </a:r>
              <a:r>
                <a:rPr lang="en-US" altLang="ja-JP" sz="2000" b="1" dirty="0">
                  <a:solidFill>
                    <a:srgbClr val="000080"/>
                  </a:solidFill>
                </a:rPr>
                <a:t>A’     </a:t>
              </a:r>
              <a:r>
                <a:rPr lang="en-US" altLang="ja-JP" sz="2000" b="1" dirty="0" err="1">
                  <a:solidFill>
                    <a:srgbClr val="000000"/>
                  </a:solidFill>
                </a:rPr>
                <a:t>Polyploid</a:t>
              </a:r>
              <a:r>
                <a:rPr lang="en-US" altLang="ja-JP" sz="2000" b="1" dirty="0">
                  <a:solidFill>
                    <a:srgbClr val="000000"/>
                  </a:solidFill>
                </a:rPr>
                <a:t> </a:t>
              </a:r>
              <a:r>
                <a:rPr lang="en-US" altLang="ja-JP" sz="2000" b="1" dirty="0">
                  <a:solidFill>
                    <a:srgbClr val="000080"/>
                  </a:solidFill>
                </a:rPr>
                <a:t>AAA’A’</a:t>
              </a:r>
            </a:p>
            <a:p>
              <a:pPr fontAlgn="base">
                <a:spcBef>
                  <a:spcPct val="0"/>
                </a:spcBef>
                <a:spcAft>
                  <a:spcPct val="0"/>
                </a:spcAft>
              </a:pPr>
              <a:endParaRPr lang="en-US" sz="2000" b="1" dirty="0">
                <a:solidFill>
                  <a:srgbClr val="000080"/>
                </a:solidFill>
              </a:endParaRPr>
            </a:p>
            <a:p>
              <a:pPr fontAlgn="base">
                <a:spcBef>
                  <a:spcPct val="0"/>
                </a:spcBef>
                <a:spcAft>
                  <a:spcPct val="0"/>
                </a:spcAft>
                <a:buFontTx/>
                <a:buChar char="•"/>
              </a:pPr>
              <a:r>
                <a:rPr lang="en-US" sz="2000" b="1" dirty="0">
                  <a:solidFill>
                    <a:srgbClr val="000000"/>
                  </a:solidFill>
                </a:rPr>
                <a:t>Allopolyploid:  formed from more than one species</a:t>
              </a:r>
            </a:p>
            <a:p>
              <a:pPr fontAlgn="base">
                <a:spcBef>
                  <a:spcPct val="0"/>
                </a:spcBef>
                <a:spcAft>
                  <a:spcPct val="0"/>
                </a:spcAft>
              </a:pPr>
              <a:r>
                <a:rPr lang="en-US" sz="2000" b="1" dirty="0">
                  <a:solidFill>
                    <a:srgbClr val="000000"/>
                  </a:solidFill>
                </a:rPr>
                <a:t>	Diploids </a:t>
              </a:r>
              <a:r>
                <a:rPr lang="en-US" sz="2000" b="1" dirty="0">
                  <a:solidFill>
                    <a:srgbClr val="000080"/>
                  </a:solidFill>
                </a:rPr>
                <a:t>AA</a:t>
              </a:r>
              <a:r>
                <a:rPr lang="en-US" sz="2000" b="1" dirty="0">
                  <a:solidFill>
                    <a:srgbClr val="0066FF"/>
                  </a:solidFill>
                </a:rPr>
                <a:t> </a:t>
              </a:r>
              <a:r>
                <a:rPr lang="en-US" sz="2000" b="1" dirty="0">
                  <a:solidFill>
                    <a:srgbClr val="000000"/>
                  </a:solidFill>
                </a:rPr>
                <a:t>and </a:t>
              </a:r>
              <a:r>
                <a:rPr lang="en-US" sz="2000" b="1" dirty="0">
                  <a:solidFill>
                    <a:srgbClr val="FF3300"/>
                  </a:solidFill>
                </a:rPr>
                <a:t>BB	      </a:t>
              </a:r>
              <a:r>
                <a:rPr lang="en-US" sz="2000" b="1" dirty="0" err="1">
                  <a:solidFill>
                    <a:srgbClr val="000000"/>
                  </a:solidFill>
                </a:rPr>
                <a:t>Polyploid</a:t>
              </a:r>
              <a:r>
                <a:rPr lang="en-US" sz="2000" b="1" dirty="0">
                  <a:solidFill>
                    <a:srgbClr val="000000"/>
                  </a:solidFill>
                </a:rPr>
                <a:t> </a:t>
              </a:r>
              <a:r>
                <a:rPr lang="en-US" sz="2000" b="1" dirty="0">
                  <a:solidFill>
                    <a:srgbClr val="000080"/>
                  </a:solidFill>
                </a:rPr>
                <a:t>AA</a:t>
              </a:r>
              <a:r>
                <a:rPr lang="en-US" sz="2000" b="1" dirty="0">
                  <a:solidFill>
                    <a:srgbClr val="FF3300"/>
                  </a:solidFill>
                </a:rPr>
                <a:t>BB</a:t>
              </a:r>
              <a:endParaRPr lang="en-US" sz="2000" b="1" dirty="0">
                <a:solidFill>
                  <a:srgbClr val="000000"/>
                </a:solidFill>
              </a:endParaRPr>
            </a:p>
            <a:p>
              <a:pPr fontAlgn="base">
                <a:spcBef>
                  <a:spcPct val="0"/>
                </a:spcBef>
                <a:spcAft>
                  <a:spcPct val="0"/>
                </a:spcAft>
              </a:pPr>
              <a:endParaRPr lang="en-US" b="1" dirty="0">
                <a:solidFill>
                  <a:srgbClr val="000000"/>
                </a:solidFill>
              </a:endParaRPr>
            </a:p>
            <a:p>
              <a:pPr fontAlgn="base">
                <a:spcBef>
                  <a:spcPct val="0"/>
                </a:spcBef>
                <a:spcAft>
                  <a:spcPct val="0"/>
                </a:spcAft>
              </a:pPr>
              <a:endParaRPr lang="en-US" b="1" dirty="0">
                <a:solidFill>
                  <a:srgbClr val="000000"/>
                </a:solidFill>
                <a:latin typeface="Times" charset="0"/>
              </a:endParaRPr>
            </a:p>
          </p:txBody>
        </p:sp>
        <p:sp>
          <p:nvSpPr>
            <p:cNvPr id="91146" name="AutoShape 6"/>
            <p:cNvSpPr>
              <a:spLocks noChangeArrowheads="1"/>
            </p:cNvSpPr>
            <p:nvPr/>
          </p:nvSpPr>
          <p:spPr bwMode="auto">
            <a:xfrm>
              <a:off x="6411097" y="5551771"/>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panose="020B0600070205080204" pitchFamily="34" charset="-128"/>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Arial" charset="0"/>
                <a:ea typeface="ＭＳ Ｐゴシック" panose="020B0600070205080204" pitchFamily="34" charset="-128"/>
                <a:cs typeface="ＭＳ Ｐゴシック" charset="0"/>
              </a:endParaRPr>
            </a:p>
          </p:txBody>
        </p:sp>
      </p:grpSp>
      <p:grpSp>
        <p:nvGrpSpPr>
          <p:cNvPr id="91140" name="Group 15"/>
          <p:cNvGrpSpPr>
            <a:grpSpLocks/>
          </p:cNvGrpSpPr>
          <p:nvPr/>
        </p:nvGrpSpPr>
        <p:grpSpPr bwMode="auto">
          <a:xfrm>
            <a:off x="1981200" y="990600"/>
            <a:ext cx="2895600" cy="5638800"/>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panose="020B0600070205080204" pitchFamily="34" charset="-128"/>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a:solidFill>
                    <a:srgbClr val="000000"/>
                  </a:solidFill>
                </a:rPr>
                <a:t>Susumu </a:t>
              </a:r>
              <a:r>
                <a:rPr lang="en-US" sz="1800" b="1" dirty="0" err="1">
                  <a:solidFill>
                    <a:srgbClr val="000000"/>
                  </a:solidFill>
                </a:rPr>
                <a:t>Ohno</a:t>
              </a:r>
              <a:r>
                <a:rPr lang="en-US" sz="1800" b="1" dirty="0">
                  <a:solidFill>
                    <a:srgbClr val="000000"/>
                  </a:solidFill>
                </a:rPr>
                <a:t> 1970</a:t>
              </a:r>
            </a:p>
            <a:p>
              <a:pPr eaLnBrk="1" fontAlgn="base" hangingPunct="1">
                <a:spcBef>
                  <a:spcPct val="0"/>
                </a:spcBef>
                <a:spcAft>
                  <a:spcPct val="0"/>
                </a:spcAft>
              </a:pPr>
              <a:r>
                <a:rPr lang="en-US" sz="1800" b="1" dirty="0">
                  <a:solidFill>
                    <a:srgbClr val="000000"/>
                  </a:solidFill>
                </a:rPr>
                <a:t>Evolution by gene duplication</a:t>
              </a:r>
            </a:p>
            <a:p>
              <a:pPr eaLnBrk="1" fontAlgn="base" hangingPunct="1">
                <a:spcBef>
                  <a:spcPct val="0"/>
                </a:spcBef>
                <a:spcAft>
                  <a:spcPct val="0"/>
                </a:spcAft>
              </a:pPr>
              <a:r>
                <a:rPr lang="en-US" sz="1800" b="1" dirty="0">
                  <a:solidFill>
                    <a:srgbClr val="000000"/>
                  </a:solidFill>
                </a:rPr>
                <a:t>1R and 2R hypothesis</a:t>
              </a:r>
            </a:p>
            <a:p>
              <a:pPr eaLnBrk="1" fontAlgn="base" hangingPunct="1">
                <a:spcBef>
                  <a:spcPct val="0"/>
                </a:spcBef>
                <a:spcAft>
                  <a:spcPct val="0"/>
                </a:spcAft>
              </a:pPr>
              <a:endParaRPr lang="en-US" sz="1800" b="1" dirty="0">
                <a:solidFill>
                  <a:srgbClr val="000000"/>
                </a:solidFill>
              </a:endParaRPr>
            </a:p>
            <a:p>
              <a:pPr eaLnBrk="1" fontAlgn="base" hangingPunct="1">
                <a:spcBef>
                  <a:spcPct val="0"/>
                </a:spcBef>
                <a:spcAft>
                  <a:spcPct val="0"/>
                </a:spcAft>
              </a:pPr>
              <a:r>
                <a:rPr lang="ja-JP" altLang="en-US" sz="1800" b="1" dirty="0">
                  <a:solidFill>
                    <a:srgbClr val="000000"/>
                  </a:solidFill>
                </a:rPr>
                <a:t>“</a:t>
              </a:r>
              <a:r>
                <a:rPr lang="en-US" altLang="ja-JP" sz="1800" b="1" dirty="0">
                  <a:solidFill>
                    <a:srgbClr val="000000"/>
                  </a:solidFill>
                </a:rPr>
                <a:t>Junk DNA</a:t>
              </a:r>
              <a:r>
                <a:rPr lang="ja-JP" altLang="en-US" sz="1800" b="1" dirty="0">
                  <a:solidFill>
                    <a:srgbClr val="000000"/>
                  </a:solidFill>
                </a:rPr>
                <a:t>”</a:t>
              </a:r>
              <a:r>
                <a:rPr lang="en-US" altLang="ja-JP" sz="1800" b="1" dirty="0">
                  <a:solidFill>
                    <a:srgbClr val="000000"/>
                  </a:solidFill>
                </a:rPr>
                <a:t> 1972</a:t>
              </a:r>
              <a:endParaRPr lang="en-US" sz="1800" b="1" dirty="0">
                <a:solidFill>
                  <a:srgbClr val="000000"/>
                </a:solidFill>
              </a:endParaRPr>
            </a:p>
          </p:txBody>
        </p:sp>
      </p:grpSp>
      <p:sp>
        <p:nvSpPr>
          <p:cNvPr id="91141" name="TextBox 12"/>
          <p:cNvSpPr txBox="1">
            <a:spLocks noChangeArrowheads="1"/>
          </p:cNvSpPr>
          <p:nvPr/>
        </p:nvSpPr>
        <p:spPr bwMode="auto">
          <a:xfrm>
            <a:off x="7772401"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308998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1765300" y="292101"/>
            <a:ext cx="608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2044700" y="754064"/>
            <a:ext cx="83693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1890714"/>
            <a:ext cx="6756400"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71628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2133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3097214" y="276226"/>
            <a:ext cx="185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80" y="1534320"/>
            <a:ext cx="12442825" cy="318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Box 5"/>
          <p:cNvSpPr txBox="1">
            <a:spLocks noChangeArrowheads="1"/>
          </p:cNvSpPr>
          <p:nvPr/>
        </p:nvSpPr>
        <p:spPr bwMode="auto">
          <a:xfrm>
            <a:off x="368667" y="4896096"/>
            <a:ext cx="3938877"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err="1">
                <a:solidFill>
                  <a:srgbClr val="000000"/>
                </a:solidFill>
                <a:latin typeface="Times New Roman" charset="0"/>
              </a:rPr>
              <a:t>Autochtonous</a:t>
            </a:r>
            <a:r>
              <a:rPr lang="en-US" b="1" dirty="0">
                <a:solidFill>
                  <a:srgbClr val="000000"/>
                </a:solidFill>
                <a:latin typeface="Times New Roman" charset="0"/>
              </a:rPr>
              <a:t> gene/genome  </a:t>
            </a:r>
            <a:br>
              <a:rPr lang="en-US" b="1" dirty="0">
                <a:solidFill>
                  <a:srgbClr val="000000"/>
                </a:solidFill>
                <a:latin typeface="Times New Roman" charset="0"/>
              </a:rPr>
            </a:br>
            <a:r>
              <a:rPr lang="en-US" b="1" dirty="0">
                <a:solidFill>
                  <a:srgbClr val="000000"/>
                </a:solidFill>
                <a:latin typeface="Times New Roman" charset="0"/>
              </a:rPr>
              <a:t>duplication are rare </a:t>
            </a:r>
            <a:br>
              <a:rPr lang="en-US" b="1" dirty="0">
                <a:solidFill>
                  <a:srgbClr val="000000"/>
                </a:solidFill>
                <a:latin typeface="Times New Roman" charset="0"/>
              </a:rPr>
            </a:br>
            <a:r>
              <a:rPr lang="en-US" b="1" dirty="0">
                <a:solidFill>
                  <a:srgbClr val="000000"/>
                </a:solidFill>
                <a:latin typeface="Times New Roman" charset="0"/>
              </a:rPr>
              <a:t>in prokaryotes</a:t>
            </a:r>
          </a:p>
        </p:txBody>
      </p:sp>
      <p:sp>
        <p:nvSpPr>
          <p:cNvPr id="99333" name="TextBox 6"/>
          <p:cNvSpPr txBox="1">
            <a:spLocks noChangeArrowheads="1"/>
          </p:cNvSpPr>
          <p:nvPr/>
        </p:nvSpPr>
        <p:spPr bwMode="auto">
          <a:xfrm>
            <a:off x="4571024" y="4720432"/>
            <a:ext cx="3375025"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dirty="0">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dirty="0">
                <a:solidFill>
                  <a:srgbClr val="000000"/>
                </a:solidFill>
                <a:latin typeface="Times New Roman" charset="0"/>
              </a:rPr>
              <a:t>the most common process in prokaryotes </a:t>
            </a:r>
          </a:p>
        </p:txBody>
      </p:sp>
      <p:sp>
        <p:nvSpPr>
          <p:cNvPr id="2" name="TextBox 1">
            <a:extLst>
              <a:ext uri="{FF2B5EF4-FFF2-40B4-BE49-F238E27FC236}">
                <a16:creationId xmlns:a16="http://schemas.microsoft.com/office/drawing/2014/main" id="{893A74B4-4593-B547-8024-1EE2CD5E399B}"/>
              </a:ext>
            </a:extLst>
          </p:cNvPr>
          <p:cNvSpPr txBox="1"/>
          <p:nvPr/>
        </p:nvSpPr>
        <p:spPr>
          <a:xfrm>
            <a:off x="8712168" y="4764903"/>
            <a:ext cx="3479832" cy="1569660"/>
          </a:xfrm>
          <a:prstGeom prst="rect">
            <a:avLst/>
          </a:prstGeom>
          <a:noFill/>
        </p:spPr>
        <p:txBody>
          <a:bodyPr wrap="square" rtlCol="0">
            <a:spAutoFit/>
          </a:bodyPr>
          <a:lstStyle/>
          <a:p>
            <a:r>
              <a:rPr lang="en-US" sz="2400" b="1" dirty="0">
                <a:solidFill>
                  <a:srgbClr val="000000"/>
                </a:solidFill>
                <a:latin typeface="Times New Roman" charset="0"/>
                <a:ea typeface="ＭＳ Ｐゴシック" charset="0"/>
              </a:rPr>
              <a:t>Gene duplication through lineage fusion</a:t>
            </a:r>
          </a:p>
          <a:p>
            <a:r>
              <a:rPr lang="en-US" sz="2400" b="1" dirty="0">
                <a:solidFill>
                  <a:srgbClr val="000000"/>
                </a:solidFill>
                <a:latin typeface="Times New Roman" charset="0"/>
                <a:ea typeface="ＭＳ Ｐゴシック" charset="0"/>
              </a:rPr>
              <a:t>Very common in plants, but also in animals  </a:t>
            </a:r>
          </a:p>
        </p:txBody>
      </p:sp>
    </p:spTree>
    <p:extLst>
      <p:ext uri="{BB962C8B-B14F-4D97-AF65-F5344CB8AC3E}">
        <p14:creationId xmlns:p14="http://schemas.microsoft.com/office/powerpoint/2010/main" val="2661234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716088" y="252413"/>
            <a:ext cx="63119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solidFill>
                  <a:srgbClr val="000000"/>
                </a:solidFill>
              </a:rPr>
              <a:t>Horizontal Gene Transfer (HGT) and the </a:t>
            </a:r>
          </a:p>
          <a:p>
            <a:pPr eaLnBrk="1" fontAlgn="base" hangingPunct="1">
              <a:spcBef>
                <a:spcPct val="0"/>
              </a:spcBef>
              <a:spcAft>
                <a:spcPct val="0"/>
              </a:spcAft>
            </a:pPr>
            <a:r>
              <a:rPr lang="en-US">
                <a:solidFill>
                  <a:srgbClr val="000000"/>
                </a:solidFill>
              </a:rPr>
              <a:t>Acquisition of New Capabilities </a:t>
            </a:r>
          </a:p>
        </p:txBody>
      </p:sp>
      <p:sp>
        <p:nvSpPr>
          <p:cNvPr id="100354" name="TextBox 2"/>
          <p:cNvSpPr txBox="1">
            <a:spLocks noChangeArrowheads="1"/>
          </p:cNvSpPr>
          <p:nvPr/>
        </p:nvSpPr>
        <p:spPr bwMode="auto">
          <a:xfrm>
            <a:off x="1727200" y="1136650"/>
            <a:ext cx="8877300"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1800" dirty="0">
                <a:solidFill>
                  <a:srgbClr val="000000"/>
                </a:solidFill>
              </a:rPr>
              <a:t>Most important process to adapt microorganisms to new environments.</a:t>
            </a:r>
            <a:br>
              <a:rPr lang="en-US" sz="1800" dirty="0">
                <a:solidFill>
                  <a:srgbClr val="000000"/>
                </a:solidFill>
              </a:rPr>
            </a:br>
            <a:r>
              <a:rPr lang="en-US" sz="1800" dirty="0">
                <a:solidFill>
                  <a:srgbClr val="000000"/>
                </a:solidFill>
              </a:rPr>
              <a:t>E.g.:  Antibiotic and heavy metal resistance, </a:t>
            </a:r>
            <a:br>
              <a:rPr lang="en-US" sz="1800" dirty="0">
                <a:solidFill>
                  <a:srgbClr val="000000"/>
                </a:solidFill>
              </a:rPr>
            </a:br>
            <a:r>
              <a:rPr lang="en-US" sz="1800" dirty="0">
                <a:solidFill>
                  <a:srgbClr val="000000"/>
                </a:solidFill>
              </a:rPr>
              <a:t>pathways that allow acquisition and breakdown of new substrates. </a:t>
            </a:r>
            <a:br>
              <a:rPr lang="en-US" sz="1800" dirty="0">
                <a:solidFill>
                  <a:srgbClr val="000000"/>
                </a:solidFill>
              </a:rPr>
            </a:br>
            <a:endParaRPr lang="en-US" sz="1800" dirty="0">
              <a:solidFill>
                <a:srgbClr val="000000"/>
              </a:solidFill>
            </a:endParaRPr>
          </a:p>
          <a:p>
            <a:pPr eaLnBrk="1" fontAlgn="base" hangingPunct="1">
              <a:spcBef>
                <a:spcPct val="0"/>
              </a:spcBef>
              <a:spcAft>
                <a:spcPct val="0"/>
              </a:spcAft>
              <a:buFont typeface="Arial" charset="0"/>
              <a:buChar char="•"/>
            </a:pPr>
            <a:r>
              <a:rPr lang="en-US" sz="1800" dirty="0">
                <a:solidFill>
                  <a:srgbClr val="000000"/>
                </a:solidFill>
              </a:rPr>
              <a:t>Creation of new metabolic pathways. </a:t>
            </a:r>
            <a:br>
              <a:rPr lang="en-US" sz="1800" dirty="0">
                <a:solidFill>
                  <a:srgbClr val="000000"/>
                </a:solidFill>
              </a:rPr>
            </a:br>
            <a:endParaRPr lang="en-US" sz="1800" dirty="0">
              <a:solidFill>
                <a:srgbClr val="000000"/>
              </a:solidFill>
            </a:endParaRPr>
          </a:p>
          <a:p>
            <a:pPr eaLnBrk="1" fontAlgn="base" hangingPunct="1">
              <a:spcBef>
                <a:spcPct val="0"/>
              </a:spcBef>
              <a:spcAft>
                <a:spcPct val="0"/>
              </a:spcAft>
              <a:buFont typeface="Arial" charset="0"/>
              <a:buChar char="•"/>
            </a:pPr>
            <a:r>
              <a:rPr lang="en-US" sz="1800" dirty="0">
                <a:solidFill>
                  <a:srgbClr val="000000"/>
                </a:solidFill>
              </a:rPr>
              <a:t>HGT not autochthonous gene duplication is the main </a:t>
            </a:r>
            <a:br>
              <a:rPr lang="en-US" sz="1800" dirty="0">
                <a:solidFill>
                  <a:srgbClr val="000000"/>
                </a:solidFill>
              </a:rPr>
            </a:br>
            <a:r>
              <a:rPr lang="en-US" sz="1800" dirty="0">
                <a:solidFill>
                  <a:srgbClr val="000000"/>
                </a:solidFill>
              </a:rPr>
              <a:t>process of gene family expansion in prokaryotes. </a:t>
            </a:r>
          </a:p>
          <a:p>
            <a:pPr eaLnBrk="1" fontAlgn="base" hangingPunct="1">
              <a:spcBef>
                <a:spcPct val="0"/>
              </a:spcBef>
              <a:spcAft>
                <a:spcPct val="0"/>
              </a:spcAft>
              <a:buFont typeface="Arial" charset="0"/>
              <a:buChar char="•"/>
            </a:pPr>
            <a:endParaRPr lang="en-US" sz="1800" dirty="0">
              <a:solidFill>
                <a:srgbClr val="000000"/>
              </a:solidFill>
            </a:endParaRPr>
          </a:p>
          <a:p>
            <a:pPr eaLnBrk="1" fontAlgn="base" hangingPunct="1">
              <a:spcBef>
                <a:spcPct val="0"/>
              </a:spcBef>
              <a:spcAft>
                <a:spcPct val="0"/>
              </a:spcAft>
              <a:buFont typeface="Arial" charset="0"/>
              <a:buChar char="•"/>
            </a:pPr>
            <a:r>
              <a:rPr lang="en-US" sz="1800" dirty="0">
                <a:solidFill>
                  <a:srgbClr val="000000"/>
                </a:solidFill>
              </a:rPr>
              <a:t>Also important in the recent evolution of multicellular eukaryotes </a:t>
            </a:r>
            <a:br>
              <a:rPr lang="en-US" sz="1800" dirty="0">
                <a:solidFill>
                  <a:srgbClr val="000000"/>
                </a:solidFill>
              </a:rPr>
            </a:br>
            <a:r>
              <a:rPr lang="en-US" sz="1800" dirty="0">
                <a:solidFill>
                  <a:srgbClr val="000000"/>
                </a:solidFill>
              </a:rPr>
              <a:t>(HGT between fish species and between grasses). </a:t>
            </a:r>
          </a:p>
        </p:txBody>
      </p:sp>
      <p:sp>
        <p:nvSpPr>
          <p:cNvPr id="6" name="TextBox 5"/>
          <p:cNvSpPr txBox="1"/>
          <p:nvPr/>
        </p:nvSpPr>
        <p:spPr>
          <a:xfrm>
            <a:off x="1714500" y="4406900"/>
            <a:ext cx="8877300" cy="2369762"/>
          </a:xfrm>
          <a:prstGeom prst="rect">
            <a:avLst/>
          </a:prstGeom>
          <a:noFill/>
        </p:spPr>
        <p:txBody>
          <a:bodyPr lIns="91322" tIns="45662" rIns="91322" bIns="45662">
            <a:spAutoFit/>
          </a:bodyPr>
          <a:lstStyle/>
          <a:p>
            <a:pPr eaLnBrk="0" fontAlgn="base" hangingPunct="0">
              <a:spcBef>
                <a:spcPct val="0"/>
              </a:spcBef>
              <a:spcAft>
                <a:spcPct val="0"/>
              </a:spcAft>
              <a:defRPr/>
            </a:pPr>
            <a:r>
              <a:rPr lang="en-US" sz="2200" b="1" dirty="0">
                <a:solidFill>
                  <a:srgbClr val="000000"/>
                </a:solidFill>
                <a:latin typeface="Arial" pitchFamily="-65" charset="0"/>
                <a:ea typeface="ＭＳ Ｐゴシック" panose="020B0600070205080204" pitchFamily="34" charset="-128"/>
              </a:rPr>
              <a:t>Selection acts on the Holobiont </a:t>
            </a:r>
            <a:r>
              <a:rPr lang="en-US" sz="2200" dirty="0">
                <a:solidFill>
                  <a:srgbClr val="000000"/>
                </a:solidFill>
                <a:latin typeface="Arial" pitchFamily="-65" charset="0"/>
                <a:ea typeface="ＭＳ Ｐゴシック" panose="020B0600070205080204" pitchFamily="34" charset="-128"/>
              </a:rPr>
              <a:t>(= Host + Symbionts)</a:t>
            </a:r>
            <a:endParaRPr lang="en-US" sz="2400" dirty="0">
              <a:solidFill>
                <a:srgbClr val="000000"/>
              </a:solidFill>
              <a:latin typeface="Arial" pitchFamily="-65" charset="0"/>
              <a:ea typeface="ＭＳ Ｐゴシック" panose="020B0600070205080204" pitchFamily="34" charset="-128"/>
            </a:endParaRPr>
          </a:p>
          <a:p>
            <a:pPr marL="285381" indent="-285381" eaLnBrk="0" fontAlgn="base" hangingPunct="0">
              <a:spcBef>
                <a:spcPct val="0"/>
              </a:spcBef>
              <a:spcAft>
                <a:spcPct val="0"/>
              </a:spcAft>
              <a:buFont typeface="Arial"/>
              <a:buChar char="•"/>
              <a:defRPr/>
            </a:pPr>
            <a:r>
              <a:rPr lang="en-US" dirty="0">
                <a:solidFill>
                  <a:srgbClr val="000000"/>
                </a:solidFill>
                <a:latin typeface="Arial" pitchFamily="-65" charset="0"/>
                <a:ea typeface="ＭＳ Ｐゴシック" panose="020B0600070205080204" pitchFamily="34" charset="-128"/>
              </a:rPr>
              <a:t>To adapt to new conditions, new symbionts can be acquired, or existing symbionts can acquire new genes through HGT. </a:t>
            </a:r>
            <a:br>
              <a:rPr lang="en-US" dirty="0">
                <a:solidFill>
                  <a:srgbClr val="000000"/>
                </a:solidFill>
                <a:latin typeface="Arial" pitchFamily="-65" charset="0"/>
                <a:ea typeface="ＭＳ Ｐゴシック" panose="020B0600070205080204" pitchFamily="34" charset="-128"/>
              </a:rPr>
            </a:br>
            <a:r>
              <a:rPr lang="en-US" dirty="0">
                <a:solidFill>
                  <a:srgbClr val="000000"/>
                </a:solidFill>
                <a:latin typeface="Arial" pitchFamily="-65" charset="0"/>
                <a:ea typeface="ＭＳ Ｐゴシック" panose="020B0600070205080204" pitchFamily="34" charset="-128"/>
              </a:rPr>
              <a:t>(But in many cases it is not clear that selection has actually acted on the holobiont - in the algal cell wall example, this might have just have been an empty niche for the gut bacteria with the appropriate capabilities.  </a:t>
            </a:r>
            <a:br>
              <a:rPr lang="en-US" dirty="0">
                <a:solidFill>
                  <a:srgbClr val="000000"/>
                </a:solidFill>
                <a:latin typeface="Arial" pitchFamily="-65" charset="0"/>
                <a:ea typeface="ＭＳ Ｐゴシック" panose="020B0600070205080204" pitchFamily="34" charset="-128"/>
              </a:rPr>
            </a:br>
            <a:r>
              <a:rPr lang="en-US" dirty="0">
                <a:solidFill>
                  <a:srgbClr val="000000"/>
                </a:solidFill>
                <a:latin typeface="Arial" pitchFamily="-65" charset="0"/>
                <a:ea typeface="ＭＳ Ｐゴシック" panose="020B0600070205080204" pitchFamily="34" charset="-128"/>
              </a:rPr>
              <a:t>(For more discussion see </a:t>
            </a:r>
            <a:r>
              <a:rPr lang="en-US" dirty="0">
                <a:solidFill>
                  <a:srgbClr val="000000"/>
                </a:solidFill>
                <a:latin typeface="Arial" pitchFamily="-65" charset="0"/>
                <a:ea typeface="ＭＳ Ｐゴシック" panose="020B0600070205080204" pitchFamily="34" charset="-128"/>
                <a:hlinkClick r:id="rId2"/>
              </a:rPr>
              <a:t>here</a:t>
            </a:r>
            <a:r>
              <a:rPr lang="en-US" dirty="0">
                <a:solidFill>
                  <a:srgbClr val="000000"/>
                </a:solidFill>
                <a:latin typeface="Arial" pitchFamily="-65" charset="0"/>
                <a:ea typeface="ＭＳ Ｐゴシック" panose="020B0600070205080204" pitchFamily="34" charset="-128"/>
              </a:rPr>
              <a:t>, for the case of hyena’s see </a:t>
            </a:r>
            <a:r>
              <a:rPr lang="en-US" dirty="0">
                <a:solidFill>
                  <a:srgbClr val="000000"/>
                </a:solidFill>
                <a:latin typeface="Arial" pitchFamily="-65" charset="0"/>
                <a:ea typeface="ＭＳ Ｐゴシック" panose="020B0600070205080204" pitchFamily="34" charset="-128"/>
                <a:hlinkClick r:id="rId3"/>
              </a:rPr>
              <a:t>here</a:t>
            </a:r>
            <a:r>
              <a:rPr lang="en-US" dirty="0">
                <a:solidFill>
                  <a:srgbClr val="000000"/>
                </a:solidFill>
                <a:latin typeface="Arial" pitchFamily="-65" charset="0"/>
                <a:ea typeface="ＭＳ Ｐゴシック" panose="020B0600070205080204" pitchFamily="34" charset="-128"/>
              </a:rPr>
              <a:t>)</a:t>
            </a:r>
          </a:p>
          <a:p>
            <a:pPr eaLnBrk="0" fontAlgn="base" hangingPunct="0">
              <a:spcBef>
                <a:spcPct val="0"/>
              </a:spcBef>
              <a:spcAft>
                <a:spcPct val="0"/>
              </a:spcAft>
              <a:defRPr/>
            </a:pPr>
            <a:r>
              <a:rPr lang="en-US" dirty="0">
                <a:solidFill>
                  <a:srgbClr val="000000"/>
                </a:solidFill>
                <a:latin typeface="Arial" pitchFamily="-65" charset="0"/>
                <a:ea typeface="ＭＳ Ｐゴシック" panose="020B0600070205080204" pitchFamily="34" charset="-128"/>
              </a:rPr>
              <a:t>  </a:t>
            </a:r>
          </a:p>
        </p:txBody>
      </p:sp>
      <p:sp>
        <p:nvSpPr>
          <p:cNvPr id="100356" name="TextBox 6"/>
          <p:cNvSpPr txBox="1">
            <a:spLocks noChangeArrowheads="1"/>
          </p:cNvSpPr>
          <p:nvPr/>
        </p:nvSpPr>
        <p:spPr bwMode="auto">
          <a:xfrm>
            <a:off x="6230938" y="59023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800">
              <a:solidFill>
                <a:srgbClr val="000000"/>
              </a:solidFill>
            </a:endParaRPr>
          </a:p>
        </p:txBody>
      </p:sp>
      <p:pic>
        <p:nvPicPr>
          <p:cNvPr id="10035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9975" y="2044701"/>
            <a:ext cx="1866900" cy="162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91690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3126" y="768351"/>
            <a:ext cx="2085975" cy="386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TextBox 3"/>
          <p:cNvSpPr txBox="1">
            <a:spLocks noChangeArrowheads="1"/>
          </p:cNvSpPr>
          <p:nvPr/>
        </p:nvSpPr>
        <p:spPr bwMode="auto">
          <a:xfrm>
            <a:off x="1651001" y="141289"/>
            <a:ext cx="552926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4360864"/>
            <a:ext cx="2825750" cy="249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0" name="TextBox 6"/>
          <p:cNvSpPr txBox="1">
            <a:spLocks noChangeArrowheads="1"/>
          </p:cNvSpPr>
          <p:nvPr/>
        </p:nvSpPr>
        <p:spPr bwMode="auto">
          <a:xfrm>
            <a:off x="4354514" y="4381500"/>
            <a:ext cx="1838325"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Bacterial parasites on red algae </a:t>
            </a:r>
          </a:p>
        </p:txBody>
      </p:sp>
      <p:sp>
        <p:nvSpPr>
          <p:cNvPr id="101381" name="TextBox 7"/>
          <p:cNvSpPr txBox="1">
            <a:spLocks noChangeArrowheads="1"/>
          </p:cNvSpPr>
          <p:nvPr/>
        </p:nvSpPr>
        <p:spPr bwMode="auto">
          <a:xfrm>
            <a:off x="5856288" y="5303839"/>
            <a:ext cx="735992" cy="3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HGT </a:t>
            </a:r>
          </a:p>
        </p:txBody>
      </p:sp>
      <p:sp>
        <p:nvSpPr>
          <p:cNvPr id="101382" name="TextBox 8"/>
          <p:cNvSpPr txBox="1">
            <a:spLocks noChangeArrowheads="1"/>
          </p:cNvSpPr>
          <p:nvPr/>
        </p:nvSpPr>
        <p:spPr bwMode="auto">
          <a:xfrm>
            <a:off x="6902451" y="5499101"/>
            <a:ext cx="1590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Human gut symbiont</a:t>
            </a:r>
          </a:p>
        </p:txBody>
      </p:sp>
      <p:sp>
        <p:nvSpPr>
          <p:cNvPr id="11" name="Circular Arrow 10"/>
          <p:cNvSpPr/>
          <p:nvPr/>
        </p:nvSpPr>
        <p:spPr bwMode="auto">
          <a:xfrm rot="3174180" flipV="1">
            <a:off x="4795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eaLnBrk="0" fontAlgn="base" hangingPunct="0">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3125" y="4664076"/>
            <a:ext cx="2025650" cy="209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3550" y="827089"/>
            <a:ext cx="37211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1733550" y="2286001"/>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314755496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07-July\10-07-2015\nrg_issue\slides_img\nrg3962-f2.jpg">
            <a:extLst>
              <a:ext uri="{FF2B5EF4-FFF2-40B4-BE49-F238E27FC236}">
                <a16:creationId xmlns:a16="http://schemas.microsoft.com/office/drawing/2014/main" id="{3BEDD7B7-6146-DF4C-92FB-5D87A67AB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427164"/>
            <a:ext cx="42672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602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07-July\10-07-2015\nrg_issue\slides_img\nrg3962-f4.jpg">
            <a:extLst>
              <a:ext uri="{FF2B5EF4-FFF2-40B4-BE49-F238E27FC236}">
                <a16:creationId xmlns:a16="http://schemas.microsoft.com/office/drawing/2014/main" id="{E92BEBC8-5FE2-1748-9A97-FA517D6B1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62075"/>
            <a:ext cx="5029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827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63714"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1524001" y="-47625"/>
            <a:ext cx="87550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sp>
        <p:nvSpPr>
          <p:cNvPr id="102404" name="Rectangle 11"/>
          <p:cNvSpPr>
            <a:spLocks noChangeArrowheads="1"/>
          </p:cNvSpPr>
          <p:nvPr/>
        </p:nvSpPr>
        <p:spPr bwMode="auto">
          <a:xfrm>
            <a:off x="1763713" y="5421314"/>
            <a:ext cx="720325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4025" eaLnBrk="0" fontAlgn="base" hangingPunct="0">
              <a:spcBef>
                <a:spcPct val="0"/>
              </a:spcBef>
              <a:spcAft>
                <a:spcPct val="0"/>
              </a:spcAft>
            </a:pPr>
            <a:r>
              <a:rPr lang="en-US" sz="2400">
                <a:solidFill>
                  <a:srgbClr val="000000"/>
                </a:solidFill>
                <a:latin typeface="Arial" panose="020B0604020202020204" pitchFamily="34" charset="0"/>
                <a:ea typeface="ＭＳ Ｐゴシック" charset="0"/>
                <a:cs typeface="ＭＳ Ｐゴシック" charset="0"/>
              </a:rPr>
              <a:t>Eric H. Roalson Current Biology Vol 22 No 5 R162  </a:t>
            </a:r>
          </a:p>
        </p:txBody>
      </p:sp>
      <p:sp>
        <p:nvSpPr>
          <p:cNvPr id="15" name="Rectangle 14"/>
          <p:cNvSpPr/>
          <p:nvPr/>
        </p:nvSpPr>
        <p:spPr>
          <a:xfrm>
            <a:off x="1731964"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eaLnBrk="0" fontAlgn="base" hangingPunct="0">
              <a:spcBef>
                <a:spcPct val="0"/>
              </a:spcBef>
              <a:spcAft>
                <a:spcPct val="0"/>
              </a:spcAft>
              <a:defRPr/>
            </a:pPr>
            <a:r>
              <a:rPr lang="en-US" sz="2000" dirty="0" err="1">
                <a:solidFill>
                  <a:srgbClr val="000000"/>
                </a:solidFill>
                <a:latin typeface="Times New Roman"/>
                <a:ea typeface="ＭＳ Ｐゴシック"/>
              </a:rPr>
              <a:t>Curr</a:t>
            </a:r>
            <a:r>
              <a:rPr lang="en-US" sz="2000" dirty="0">
                <a:solidFill>
                  <a:srgbClr val="000000"/>
                </a:solidFill>
                <a:latin typeface="Times New Roman"/>
                <a:ea typeface="ＭＳ Ｐゴシック"/>
              </a:rPr>
              <a:t> Biol. 2012 Mar 6;22(5):445-9. </a:t>
            </a:r>
            <a:r>
              <a:rPr lang="en-US" sz="2000" dirty="0" err="1">
                <a:solidFill>
                  <a:srgbClr val="000000"/>
                </a:solidFill>
                <a:latin typeface="Times New Roman"/>
                <a:ea typeface="ＭＳ Ｐゴシック"/>
              </a:rPr>
              <a:t>Epub</a:t>
            </a:r>
            <a:r>
              <a:rPr lang="en-US" sz="2000" dirty="0">
                <a:solidFill>
                  <a:srgbClr val="000000"/>
                </a:solidFill>
                <a:latin typeface="Times New Roman"/>
                <a:ea typeface="ＭＳ Ｐゴシック"/>
              </a:rPr>
              <a:t> 2012 Feb 16.</a:t>
            </a:r>
          </a:p>
          <a:p>
            <a:pPr defTabSz="454025" eaLnBrk="0" fontAlgn="base" hangingPunct="0">
              <a:spcBef>
                <a:spcPct val="0"/>
              </a:spcBef>
              <a:spcAft>
                <a:spcPct val="0"/>
              </a:spcAft>
              <a:defRPr/>
            </a:pPr>
            <a:r>
              <a:rPr lang="en-US" sz="2800" b="1" dirty="0">
                <a:solidFill>
                  <a:srgbClr val="000000"/>
                </a:solidFill>
                <a:latin typeface="Times New Roman"/>
                <a:ea typeface="ＭＳ Ｐゴシック"/>
              </a:rPr>
              <a:t>Adaptive Evolution of C(4) Photosynthesis</a:t>
            </a:r>
            <a:br>
              <a:rPr lang="en-US" sz="2800" b="1" dirty="0">
                <a:solidFill>
                  <a:srgbClr val="000000"/>
                </a:solidFill>
                <a:latin typeface="Times New Roman"/>
                <a:ea typeface="ＭＳ Ｐゴシック"/>
              </a:rPr>
            </a:br>
            <a:r>
              <a:rPr lang="en-US" sz="2800" b="1" dirty="0">
                <a:solidFill>
                  <a:srgbClr val="000000"/>
                </a:solidFill>
                <a:latin typeface="Times New Roman"/>
                <a:ea typeface="ＭＳ Ｐゴシック"/>
              </a:rPr>
              <a:t>through Recurrent Lateral Gene Transfer.</a:t>
            </a:r>
          </a:p>
          <a:p>
            <a:pPr defTabSz="454025" eaLnBrk="0" fontAlgn="base" hangingPunct="0">
              <a:spcBef>
                <a:spcPct val="0"/>
              </a:spcBef>
              <a:spcAft>
                <a:spcPct val="0"/>
              </a:spcAft>
              <a:defRPr/>
            </a:pPr>
            <a:r>
              <a:rPr lang="en-US" sz="2000" dirty="0" err="1">
                <a:solidFill>
                  <a:srgbClr val="000000"/>
                </a:solidFill>
                <a:latin typeface="Times New Roman"/>
                <a:ea typeface="ＭＳ Ｐゴシック"/>
              </a:rPr>
              <a:t>Christin</a:t>
            </a:r>
            <a:r>
              <a:rPr lang="en-US" sz="2000" dirty="0">
                <a:solidFill>
                  <a:srgbClr val="000000"/>
                </a:solidFill>
                <a:latin typeface="Times New Roman"/>
                <a:ea typeface="ＭＳ Ｐゴシック"/>
              </a:rPr>
              <a:t> PA, Edwards EJ, </a:t>
            </a:r>
            <a:r>
              <a:rPr lang="en-US" sz="2000" dirty="0" err="1">
                <a:solidFill>
                  <a:srgbClr val="000000"/>
                </a:solidFill>
                <a:latin typeface="Times New Roman"/>
                <a:ea typeface="ＭＳ Ｐゴシック"/>
              </a:rPr>
              <a:t>Besnard</a:t>
            </a:r>
            <a:r>
              <a:rPr lang="en-US" sz="2000" dirty="0">
                <a:solidFill>
                  <a:srgbClr val="000000"/>
                </a:solidFill>
                <a:latin typeface="Times New Roman"/>
                <a:ea typeface="ＭＳ Ｐゴシック"/>
              </a:rPr>
              <a:t> G, </a:t>
            </a:r>
            <a:r>
              <a:rPr lang="en-US" sz="2000" dirty="0" err="1">
                <a:solidFill>
                  <a:srgbClr val="000000"/>
                </a:solidFill>
                <a:latin typeface="Times New Roman"/>
                <a:ea typeface="ＭＳ Ｐゴシック"/>
              </a:rPr>
              <a:t>Boxall</a:t>
            </a:r>
            <a:r>
              <a:rPr lang="en-US" sz="2000" dirty="0">
                <a:solidFill>
                  <a:srgbClr val="000000"/>
                </a:solidFill>
                <a:latin typeface="Times New Roman"/>
                <a:ea typeface="ＭＳ Ｐゴシック"/>
              </a:rPr>
              <a:t> SF, Gregory R, Kellogg EA, Hartwell J, Osborne CP</a:t>
            </a:r>
            <a:r>
              <a:rPr lang="en-US" sz="2400" dirty="0">
                <a:solidFill>
                  <a:srgbClr val="000000"/>
                </a:solidFill>
                <a:latin typeface="Times New Roman"/>
                <a:ea typeface="ＭＳ Ｐゴシック"/>
              </a:rPr>
              <a:t>.</a:t>
            </a:r>
          </a:p>
        </p:txBody>
      </p:sp>
      <p:sp>
        <p:nvSpPr>
          <p:cNvPr id="17" name="TextBox 16"/>
          <p:cNvSpPr txBox="1"/>
          <p:nvPr/>
        </p:nvSpPr>
        <p:spPr>
          <a:xfrm>
            <a:off x="1717675" y="635001"/>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eaLnBrk="0" fontAlgn="base" hangingPunct="0">
              <a:spcBef>
                <a:spcPct val="0"/>
              </a:spcBef>
              <a:spcAft>
                <a:spcPct val="0"/>
              </a:spcAft>
              <a:defRPr/>
            </a:pPr>
            <a:r>
              <a:rPr lang="en-US" sz="2400" b="1" dirty="0">
                <a:solidFill>
                  <a:srgbClr val="FF0000"/>
                </a:solidFill>
                <a:latin typeface="Times New Roman"/>
                <a:ea typeface="ＭＳ Ｐゴシック"/>
              </a:rPr>
              <a:t>Highlights </a:t>
            </a:r>
          </a:p>
          <a:p>
            <a:pPr marL="285750" indent="-285750" defTabSz="454025" eaLnBrk="0" fontAlgn="base" hangingPunct="0">
              <a:spcBef>
                <a:spcPct val="0"/>
              </a:spcBef>
              <a:spcAft>
                <a:spcPct val="0"/>
              </a:spcAft>
              <a:buFont typeface="Arial"/>
              <a:buChar char="•"/>
              <a:defRPr/>
            </a:pPr>
            <a:r>
              <a:rPr lang="en-US" sz="2000" dirty="0">
                <a:solidFill>
                  <a:srgbClr val="000000"/>
                </a:solidFill>
                <a:latin typeface="Times New Roman"/>
                <a:ea typeface="ＭＳ Ｐゴシック"/>
              </a:rPr>
              <a:t>Key genes for C</a:t>
            </a:r>
            <a:r>
              <a:rPr lang="en-US" sz="2000" baseline="-25000" dirty="0">
                <a:solidFill>
                  <a:srgbClr val="000000"/>
                </a:solidFill>
                <a:latin typeface="Times New Roman"/>
                <a:ea typeface="ＭＳ Ｐゴシック"/>
              </a:rPr>
              <a:t>4</a:t>
            </a:r>
            <a:r>
              <a:rPr lang="en-US" sz="2000" dirty="0">
                <a:solidFill>
                  <a:srgbClr val="000000"/>
                </a:solidFill>
                <a:latin typeface="Times New Roman"/>
                <a:ea typeface="ＭＳ Ｐゴシック"/>
              </a:rPr>
              <a:t> photosynthesis were transmitted between distantly related grasses </a:t>
            </a:r>
          </a:p>
          <a:p>
            <a:pPr marL="285750" indent="-285750" defTabSz="454025" eaLnBrk="0" fontAlgn="base" hangingPunct="0">
              <a:spcBef>
                <a:spcPct val="0"/>
              </a:spcBef>
              <a:spcAft>
                <a:spcPct val="0"/>
              </a:spcAft>
              <a:buFont typeface="Arial"/>
              <a:buChar char="•"/>
              <a:defRPr/>
            </a:pPr>
            <a:r>
              <a:rPr lang="en-US" sz="2000" dirty="0">
                <a:solidFill>
                  <a:srgbClr val="000000"/>
                </a:solidFill>
                <a:latin typeface="Times New Roman"/>
                <a:ea typeface="ＭＳ Ｐゴシック"/>
              </a:rPr>
              <a:t>These genes contributed to the adaptation of the primary metabolism </a:t>
            </a:r>
          </a:p>
          <a:p>
            <a:pPr marL="285750" indent="-285750" defTabSz="454025" eaLnBrk="0" fontAlgn="base" hangingPunct="0">
              <a:spcBef>
                <a:spcPct val="0"/>
              </a:spcBef>
              <a:spcAft>
                <a:spcPct val="0"/>
              </a:spcAft>
              <a:buFont typeface="Arial"/>
              <a:buChar char="•"/>
              <a:defRPr/>
            </a:pPr>
            <a:r>
              <a:rPr lang="en-US" sz="2000" dirty="0">
                <a:solidFill>
                  <a:srgbClr val="000000"/>
                </a:solidFill>
                <a:latin typeface="Times New Roman"/>
                <a:ea typeface="ＭＳ Ｐゴシック"/>
              </a:rPr>
              <a:t>Their transmission was independent from most of the genome</a:t>
            </a:r>
          </a:p>
        </p:txBody>
      </p:sp>
    </p:spTree>
    <p:extLst>
      <p:ext uri="{BB962C8B-B14F-4D97-AF65-F5344CB8AC3E}">
        <p14:creationId xmlns:p14="http://schemas.microsoft.com/office/powerpoint/2010/main" val="465686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52651"/>
            <a:ext cx="5524500"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3"/>
          <p:cNvSpPr>
            <a:spLocks noChangeArrowheads="1"/>
          </p:cNvSpPr>
          <p:nvPr/>
        </p:nvSpPr>
        <p:spPr bwMode="auto">
          <a:xfrm>
            <a:off x="1752600" y="304800"/>
            <a:ext cx="85725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eaLnBrk="0" fontAlgn="base" hangingPunct="0">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eaLnBrk="0" fontAlgn="base" hangingPunct="0">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1524000" y="2841626"/>
            <a:ext cx="30480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3763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eaLnBrk="0" fontAlgn="base" hangingPunct="0">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4419600" y="6035676"/>
            <a:ext cx="6370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6245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6462714" y="4987926"/>
            <a:ext cx="3265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314318139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1733551"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3551" y="1046164"/>
            <a:ext cx="6196013"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rot="16200000">
            <a:off x="6935788" y="2802424"/>
            <a:ext cx="5468938" cy="249299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eaLnBrk="0" fontAlgn="base" hangingPunct="0">
              <a:spcBef>
                <a:spcPct val="0"/>
              </a:spcBef>
              <a:spcAft>
                <a:spcPct val="0"/>
              </a:spcAft>
              <a:defRPr/>
            </a:pPr>
            <a:r>
              <a:rPr lang="en-US" sz="2000" dirty="0">
                <a:solidFill>
                  <a:srgbClr val="000000"/>
                </a:solidFill>
                <a:latin typeface="Times New Roman"/>
                <a:ea typeface="ＭＳ Ｐゴシック"/>
              </a:rPr>
              <a:t>From: </a:t>
            </a:r>
            <a:r>
              <a:rPr lang="en-US" sz="2000" dirty="0" err="1">
                <a:solidFill>
                  <a:srgbClr val="000000"/>
                </a:solidFill>
                <a:latin typeface="Times New Roman"/>
                <a:ea typeface="ＭＳ Ｐゴシック"/>
              </a:rPr>
              <a:t>Christin</a:t>
            </a:r>
            <a:r>
              <a:rPr lang="en-US" sz="2000" dirty="0">
                <a:solidFill>
                  <a:srgbClr val="000000"/>
                </a:solidFill>
                <a:latin typeface="Times New Roman"/>
                <a:ea typeface="ＭＳ Ｐゴシック"/>
              </a:rPr>
              <a:t> PA, Edwards EJ, </a:t>
            </a:r>
            <a:r>
              <a:rPr lang="en-US" sz="2000" dirty="0" err="1">
                <a:solidFill>
                  <a:srgbClr val="000000"/>
                </a:solidFill>
                <a:latin typeface="Times New Roman"/>
                <a:ea typeface="ＭＳ Ｐゴシック"/>
              </a:rPr>
              <a:t>Besnard</a:t>
            </a:r>
            <a:r>
              <a:rPr lang="en-US" sz="2000" dirty="0">
                <a:solidFill>
                  <a:srgbClr val="000000"/>
                </a:solidFill>
                <a:latin typeface="Times New Roman"/>
                <a:ea typeface="ＭＳ Ｐゴシック"/>
              </a:rPr>
              <a:t> G, </a:t>
            </a:r>
            <a:r>
              <a:rPr lang="en-US" sz="2000" dirty="0" err="1">
                <a:solidFill>
                  <a:srgbClr val="000000"/>
                </a:solidFill>
                <a:latin typeface="Times New Roman"/>
                <a:ea typeface="ＭＳ Ｐゴシック"/>
              </a:rPr>
              <a:t>Boxall</a:t>
            </a:r>
            <a:r>
              <a:rPr lang="en-US" sz="2000" dirty="0">
                <a:solidFill>
                  <a:srgbClr val="000000"/>
                </a:solidFill>
                <a:latin typeface="Times New Roman"/>
                <a:ea typeface="ＭＳ Ｐゴシック"/>
              </a:rPr>
              <a:t> SF, Gregory R, Kellogg EA, Hartwell J, Osborne CP.</a:t>
            </a:r>
          </a:p>
          <a:p>
            <a:pPr defTabSz="454025" eaLnBrk="0" fontAlgn="base" hangingPunct="0">
              <a:spcBef>
                <a:spcPct val="0"/>
              </a:spcBef>
              <a:spcAft>
                <a:spcPct val="0"/>
              </a:spcAft>
              <a:defRPr/>
            </a:pPr>
            <a:r>
              <a:rPr lang="en-US" sz="2400" dirty="0">
                <a:solidFill>
                  <a:srgbClr val="000000"/>
                </a:solidFill>
                <a:latin typeface="Times New Roman"/>
                <a:ea typeface="ＭＳ Ｐゴシック"/>
              </a:rPr>
              <a:t>Adaptive Evolution of C(4) Photosynthesis</a:t>
            </a:r>
            <a:br>
              <a:rPr lang="en-US" sz="2400" dirty="0">
                <a:solidFill>
                  <a:srgbClr val="000000"/>
                </a:solidFill>
                <a:latin typeface="Times New Roman"/>
                <a:ea typeface="ＭＳ Ｐゴシック"/>
              </a:rPr>
            </a:br>
            <a:r>
              <a:rPr lang="en-US" sz="2400" dirty="0">
                <a:solidFill>
                  <a:srgbClr val="000000"/>
                </a:solidFill>
                <a:latin typeface="Times New Roman"/>
                <a:ea typeface="ＭＳ Ｐゴシック"/>
              </a:rPr>
              <a:t>through Recurrent Lateral Gene Transfer. </a:t>
            </a:r>
            <a:r>
              <a:rPr lang="en-US" sz="2400" dirty="0" err="1">
                <a:solidFill>
                  <a:srgbClr val="000000"/>
                </a:solidFill>
                <a:latin typeface="Times New Roman"/>
                <a:ea typeface="ＭＳ Ｐゴシック"/>
              </a:rPr>
              <a:t>Curr</a:t>
            </a:r>
            <a:r>
              <a:rPr lang="en-US" sz="2400" dirty="0">
                <a:solidFill>
                  <a:srgbClr val="000000"/>
                </a:solidFill>
                <a:latin typeface="Times New Roman"/>
                <a:ea typeface="ＭＳ Ｐゴシック"/>
              </a:rPr>
              <a:t> Biol. 2012 Mar 6;22(5):445-9. </a:t>
            </a:r>
            <a:r>
              <a:rPr lang="en-US" sz="2400" dirty="0" err="1">
                <a:solidFill>
                  <a:srgbClr val="000000"/>
                </a:solidFill>
                <a:latin typeface="Times New Roman"/>
                <a:ea typeface="ＭＳ Ｐゴシック"/>
              </a:rPr>
              <a:t>Epub</a:t>
            </a:r>
            <a:r>
              <a:rPr lang="en-US" sz="2400" dirty="0">
                <a:solidFill>
                  <a:srgbClr val="000000"/>
                </a:solidFill>
                <a:latin typeface="Times New Roman"/>
                <a:ea typeface="ＭＳ Ｐゴシック"/>
              </a:rPr>
              <a:t> 2012 Feb 16.</a:t>
            </a:r>
          </a:p>
        </p:txBody>
      </p:sp>
    </p:spTree>
    <p:extLst>
      <p:ext uri="{BB962C8B-B14F-4D97-AF65-F5344CB8AC3E}">
        <p14:creationId xmlns:p14="http://schemas.microsoft.com/office/powerpoint/2010/main" val="2260597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1733551"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44550"/>
            <a:ext cx="9144000" cy="233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826" y="3124200"/>
            <a:ext cx="7978775"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641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672612" y="1546591"/>
            <a:ext cx="6691255"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dirty="0">
                <a:solidFill>
                  <a:srgbClr val="000000"/>
                </a:solidFill>
              </a:rPr>
              <a:t>More Examples in</a:t>
            </a:r>
          </a:p>
          <a:p>
            <a:r>
              <a:rPr lang="en-US" dirty="0"/>
              <a:t>Horizontal gene transfer: building the web of life</a:t>
            </a:r>
          </a:p>
          <a:p>
            <a:r>
              <a:rPr lang="en-US" sz="2000" dirty="0">
                <a:hlinkClick r:id="rId2"/>
              </a:rPr>
              <a:t>https://www.nature.com/articles/nrg3962</a:t>
            </a:r>
            <a:r>
              <a:rPr lang="en-US" sz="2000" dirty="0"/>
              <a:t> </a:t>
            </a:r>
            <a:br>
              <a:rPr lang="en-US" sz="3600" dirty="0"/>
            </a:br>
            <a:r>
              <a:rPr lang="en-US" sz="3600" dirty="0">
                <a:solidFill>
                  <a:srgbClr val="000000"/>
                </a:solidFill>
              </a:rPr>
              <a:t> </a:t>
            </a:r>
          </a:p>
        </p:txBody>
      </p:sp>
    </p:spTree>
    <p:extLst>
      <p:ext uri="{BB962C8B-B14F-4D97-AF65-F5344CB8AC3E}">
        <p14:creationId xmlns:p14="http://schemas.microsoft.com/office/powerpoint/2010/main" val="374181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7D95-375E-4845-9AEF-26BF4A791F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928D5A-C7A3-F847-ABE4-87D5434F2FAE}"/>
              </a:ext>
            </a:extLst>
          </p:cNvPr>
          <p:cNvSpPr>
            <a:spLocks noGrp="1"/>
          </p:cNvSpPr>
          <p:nvPr>
            <p:ph idx="1"/>
          </p:nvPr>
        </p:nvSpPr>
        <p:spPr/>
        <p:txBody>
          <a:bodyPr/>
          <a:lstStyle/>
          <a:p>
            <a:r>
              <a:rPr lang="en-US" dirty="0"/>
              <a:t>This is how far we got on 4/2 </a:t>
            </a:r>
          </a:p>
          <a:p>
            <a:endParaRPr lang="en-US" dirty="0"/>
          </a:p>
          <a:p>
            <a:r>
              <a:rPr lang="en-US" dirty="0"/>
              <a:t>Remainder will follow next week </a:t>
            </a:r>
          </a:p>
        </p:txBody>
      </p:sp>
    </p:spTree>
    <p:extLst>
      <p:ext uri="{BB962C8B-B14F-4D97-AF65-F5344CB8AC3E}">
        <p14:creationId xmlns:p14="http://schemas.microsoft.com/office/powerpoint/2010/main" val="1531472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1838325" y="893763"/>
            <a:ext cx="62547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eaLnBrk="0" hangingPunct="0">
              <a:defRPr sz="2400">
                <a:solidFill>
                  <a:schemeClr val="tx1"/>
                </a:solidFill>
                <a:latin typeface="Arial" charset="0"/>
                <a:ea typeface="ＭＳ Ｐゴシック" charset="-128"/>
              </a:defRPr>
            </a:lvl1pPr>
            <a:lvl2pPr marL="742950" indent="-285750" defTabSz="885825" eaLnBrk="0" hangingPunct="0">
              <a:defRPr sz="2400">
                <a:solidFill>
                  <a:schemeClr val="tx1"/>
                </a:solidFill>
                <a:latin typeface="Arial" charset="0"/>
                <a:ea typeface="ＭＳ Ｐゴシック" charset="-128"/>
              </a:defRPr>
            </a:lvl2pPr>
            <a:lvl3pPr marL="1143000" indent="-228600" defTabSz="885825" eaLnBrk="0" hangingPunct="0">
              <a:defRPr sz="2400">
                <a:solidFill>
                  <a:schemeClr val="tx1"/>
                </a:solidFill>
                <a:latin typeface="Arial" charset="0"/>
                <a:ea typeface="ＭＳ Ｐゴシック" charset="-128"/>
              </a:defRPr>
            </a:lvl3pPr>
            <a:lvl4pPr marL="1600200" indent="-228600" defTabSz="885825" eaLnBrk="0" hangingPunct="0">
              <a:defRPr sz="2400">
                <a:solidFill>
                  <a:schemeClr val="tx1"/>
                </a:solidFill>
                <a:latin typeface="Arial" charset="0"/>
                <a:ea typeface="ＭＳ Ｐゴシック" charset="-128"/>
              </a:defRPr>
            </a:lvl4pPr>
            <a:lvl5pPr marL="2057400" indent="-228600" defTabSz="885825" eaLnBrk="0" hangingPunct="0">
              <a:defRPr sz="2400">
                <a:solidFill>
                  <a:schemeClr val="tx1"/>
                </a:solidFill>
                <a:latin typeface="Arial" charset="0"/>
                <a:ea typeface="ＭＳ Ｐゴシック" charset="-128"/>
              </a:defRPr>
            </a:lvl5pPr>
            <a:lvl6pPr marL="2514600" indent="-228600" defTabSz="8858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858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858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85825"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b="1">
                <a:solidFill>
                  <a:srgbClr val="191966"/>
                </a:solidFill>
                <a:latin typeface="Times New Roman" charset="0"/>
              </a:rPr>
              <a:t>“</a:t>
            </a:r>
            <a:r>
              <a:rPr lang="en-US" altLang="x-none" b="1">
                <a:solidFill>
                  <a:srgbClr val="191966"/>
                </a:solidFill>
                <a:latin typeface="Times New Roman" charset="0"/>
              </a:rPr>
              <a:t>As buds give rise by growth to fresh buds, and these, if vigorous, branch out and overtop on all sides many a feebler branch, so by generation I believe it has been with the great Tree of Life, which fills with its dead and broken branches the crust of the earth, and covers the surface with its ever-branching and beautiful ramifications.</a:t>
            </a:r>
            <a:r>
              <a:rPr lang="en-US" altLang="en-US" b="1">
                <a:solidFill>
                  <a:srgbClr val="191966"/>
                </a:solidFill>
                <a:latin typeface="Times New Roman" charset="0"/>
              </a:rPr>
              <a:t>”</a:t>
            </a:r>
            <a:endParaRPr lang="en-US" altLang="x-none" b="1">
              <a:solidFill>
                <a:srgbClr val="191966"/>
              </a:solidFill>
              <a:latin typeface="Times New Roman" charset="0"/>
            </a:endParaRPr>
          </a:p>
        </p:txBody>
      </p:sp>
      <p:sp>
        <p:nvSpPr>
          <p:cNvPr id="112643" name="Text Box 3"/>
          <p:cNvSpPr txBox="1">
            <a:spLocks noChangeArrowheads="1"/>
          </p:cNvSpPr>
          <p:nvPr/>
        </p:nvSpPr>
        <p:spPr bwMode="auto">
          <a:xfrm>
            <a:off x="1879600" y="5419725"/>
            <a:ext cx="8788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eaLnBrk="0" hangingPunct="0">
              <a:defRPr sz="2400">
                <a:solidFill>
                  <a:schemeClr val="tx1"/>
                </a:solidFill>
                <a:latin typeface="Arial" charset="0"/>
                <a:ea typeface="ＭＳ Ｐゴシック" charset="-128"/>
              </a:defRPr>
            </a:lvl1pPr>
            <a:lvl2pPr marL="742950" indent="-285750" defTabSz="885825" eaLnBrk="0" hangingPunct="0">
              <a:defRPr sz="2400">
                <a:solidFill>
                  <a:schemeClr val="tx1"/>
                </a:solidFill>
                <a:latin typeface="Arial" charset="0"/>
                <a:ea typeface="ＭＳ Ｐゴシック" charset="-128"/>
              </a:defRPr>
            </a:lvl2pPr>
            <a:lvl3pPr marL="1143000" indent="-228600" defTabSz="885825" eaLnBrk="0" hangingPunct="0">
              <a:defRPr sz="2400">
                <a:solidFill>
                  <a:schemeClr val="tx1"/>
                </a:solidFill>
                <a:latin typeface="Arial" charset="0"/>
                <a:ea typeface="ＭＳ Ｐゴシック" charset="-128"/>
              </a:defRPr>
            </a:lvl3pPr>
            <a:lvl4pPr marL="1600200" indent="-228600" defTabSz="885825" eaLnBrk="0" hangingPunct="0">
              <a:defRPr sz="2400">
                <a:solidFill>
                  <a:schemeClr val="tx1"/>
                </a:solidFill>
                <a:latin typeface="Arial" charset="0"/>
                <a:ea typeface="ＭＳ Ｐゴシック" charset="-128"/>
              </a:defRPr>
            </a:lvl4pPr>
            <a:lvl5pPr marL="2057400" indent="-228600" defTabSz="885825" eaLnBrk="0" hangingPunct="0">
              <a:defRPr sz="2400">
                <a:solidFill>
                  <a:schemeClr val="tx1"/>
                </a:solidFill>
                <a:latin typeface="Arial" charset="0"/>
                <a:ea typeface="ＭＳ Ｐゴシック" charset="-128"/>
              </a:defRPr>
            </a:lvl5pPr>
            <a:lvl6pPr marL="2514600" indent="-228600" defTabSz="8858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8858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8858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885825"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x-none" sz="2200">
                <a:solidFill>
                  <a:srgbClr val="191966"/>
                </a:solidFill>
              </a:rPr>
              <a:t>Charles Darwin in </a:t>
            </a:r>
            <a:br>
              <a:rPr lang="en-US" altLang="x-none" sz="2200">
                <a:solidFill>
                  <a:srgbClr val="191966"/>
                </a:solidFill>
              </a:rPr>
            </a:br>
            <a:r>
              <a:rPr lang="en-US" altLang="en-US" sz="2200">
                <a:solidFill>
                  <a:srgbClr val="191966"/>
                </a:solidFill>
              </a:rPr>
              <a:t>“</a:t>
            </a:r>
            <a:r>
              <a:rPr lang="en-US" altLang="x-none" sz="2200">
                <a:solidFill>
                  <a:srgbClr val="191966"/>
                </a:solidFill>
              </a:rPr>
              <a:t>On the </a:t>
            </a:r>
            <a:r>
              <a:rPr lang="en-US" altLang="x-none" sz="2200" b="1">
                <a:solidFill>
                  <a:srgbClr val="191966"/>
                </a:solidFill>
              </a:rPr>
              <a:t>Origin of Species</a:t>
            </a:r>
            <a:r>
              <a:rPr lang="en-US" altLang="x-none" sz="2200">
                <a:solidFill>
                  <a:srgbClr val="191966"/>
                </a:solidFill>
              </a:rPr>
              <a:t> by </a:t>
            </a:r>
            <a:r>
              <a:rPr lang="en-US" altLang="x-none" sz="2200" b="1">
                <a:solidFill>
                  <a:srgbClr val="191966"/>
                </a:solidFill>
              </a:rPr>
              <a:t>Means of Natural Selection</a:t>
            </a:r>
            <a:r>
              <a:rPr lang="en-US" altLang="x-none" sz="2200">
                <a:solidFill>
                  <a:srgbClr val="191966"/>
                </a:solidFill>
              </a:rPr>
              <a:t> or the </a:t>
            </a:r>
            <a:r>
              <a:rPr lang="en-US" altLang="x-none" sz="2200" b="1">
                <a:solidFill>
                  <a:srgbClr val="191966"/>
                </a:solidFill>
              </a:rPr>
              <a:t>Preservation of Favoured Races in the Struggle for Life</a:t>
            </a:r>
            <a:r>
              <a:rPr lang="en-US" altLang="en-US" sz="2200">
                <a:solidFill>
                  <a:srgbClr val="191966"/>
                </a:solidFill>
              </a:rPr>
              <a:t>”</a:t>
            </a:r>
            <a:r>
              <a:rPr lang="en-US" altLang="x-none" sz="2200">
                <a:solidFill>
                  <a:srgbClr val="191966"/>
                </a:solidFill>
              </a:rPr>
              <a:t>, </a:t>
            </a:r>
            <a:br>
              <a:rPr lang="en-US" altLang="x-none" sz="2200">
                <a:solidFill>
                  <a:srgbClr val="191966"/>
                </a:solidFill>
              </a:rPr>
            </a:br>
            <a:r>
              <a:rPr lang="en-US" altLang="x-none" sz="2200">
                <a:solidFill>
                  <a:srgbClr val="191966"/>
                </a:solidFill>
              </a:rPr>
              <a:t>p 162 ff, London, John Murray, 1859</a:t>
            </a:r>
          </a:p>
        </p:txBody>
      </p:sp>
      <p:pic>
        <p:nvPicPr>
          <p:cNvPr id="1126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0888" y="223838"/>
            <a:ext cx="2036762"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8189" y="4659314"/>
            <a:ext cx="20669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858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620608" y="5887020"/>
            <a:ext cx="1553194" cy="419939"/>
          </a:xfrm>
          <a:prstGeom prst="rect">
            <a:avLst/>
          </a:prstGeom>
        </p:spPr>
        <p:style>
          <a:lnRef idx="1">
            <a:schemeClr val="accent3"/>
          </a:lnRef>
          <a:fillRef idx="2">
            <a:schemeClr val="accent3"/>
          </a:fillRef>
          <a:effectRef idx="1">
            <a:schemeClr val="accent3"/>
          </a:effectRef>
          <a:fontRef idx="minor">
            <a:schemeClr val="dk1"/>
          </a:fontRef>
        </p:style>
        <p:txBody>
          <a:bodyPr wrap="none" lIns="79689" tIns="39828" rIns="79689" bIns="39828" rtlCol="0">
            <a:spAutoFit/>
          </a:bodyPr>
          <a:lstStyle/>
          <a:p>
            <a:pPr defTabSz="806957"/>
            <a:r>
              <a:rPr lang="en-US" sz="2200" dirty="0">
                <a:solidFill>
                  <a:srgbClr val="000000"/>
                </a:solidFill>
                <a:latin typeface="Times New Roman"/>
                <a:ea typeface="Lucida Sans Unicode"/>
                <a:cs typeface="Lucida Sans Unicode"/>
              </a:rPr>
              <a:t>George Fox</a:t>
            </a:r>
          </a:p>
        </p:txBody>
      </p:sp>
      <p:sp>
        <p:nvSpPr>
          <p:cNvPr id="9" name="TextBox 8"/>
          <p:cNvSpPr txBox="1"/>
          <p:nvPr/>
        </p:nvSpPr>
        <p:spPr>
          <a:xfrm>
            <a:off x="8743759" y="3033259"/>
            <a:ext cx="1504882" cy="419939"/>
          </a:xfrm>
          <a:prstGeom prst="rect">
            <a:avLst/>
          </a:prstGeom>
        </p:spPr>
        <p:style>
          <a:lnRef idx="1">
            <a:schemeClr val="accent3"/>
          </a:lnRef>
          <a:fillRef idx="2">
            <a:schemeClr val="accent3"/>
          </a:fillRef>
          <a:effectRef idx="1">
            <a:schemeClr val="accent3"/>
          </a:effectRef>
          <a:fontRef idx="minor">
            <a:schemeClr val="dk1"/>
          </a:fontRef>
        </p:style>
        <p:txBody>
          <a:bodyPr wrap="none" lIns="79689" tIns="39828" rIns="79689" bIns="39828" rtlCol="0">
            <a:spAutoFit/>
          </a:bodyPr>
          <a:lstStyle/>
          <a:p>
            <a:pPr defTabSz="806957"/>
            <a:r>
              <a:rPr lang="en-US" sz="2200" dirty="0">
                <a:solidFill>
                  <a:srgbClr val="000000"/>
                </a:solidFill>
                <a:latin typeface="Times New Roman"/>
                <a:ea typeface="Lucida Sans Unicode"/>
                <a:cs typeface="Lucida Sans Unicode"/>
              </a:rPr>
              <a:t>Carl </a:t>
            </a:r>
            <a:r>
              <a:rPr lang="en-US" sz="2200" dirty="0" err="1">
                <a:solidFill>
                  <a:srgbClr val="000000"/>
                </a:solidFill>
                <a:latin typeface="Times New Roman"/>
                <a:ea typeface="Lucida Sans Unicode"/>
                <a:cs typeface="Lucida Sans Unicode"/>
              </a:rPr>
              <a:t>Woese</a:t>
            </a:r>
            <a:endParaRPr lang="en-US" sz="2200" dirty="0">
              <a:solidFill>
                <a:srgbClr val="000000"/>
              </a:solidFill>
              <a:latin typeface="Times New Roman"/>
              <a:ea typeface="Lucida Sans Unicode"/>
              <a:cs typeface="Lucida Sans Unicode"/>
            </a:endParaRPr>
          </a:p>
        </p:txBody>
      </p:sp>
      <p:sp>
        <p:nvSpPr>
          <p:cNvPr id="31746" name="Rectangle 2"/>
          <p:cNvSpPr>
            <a:spLocks noGrp="1" noChangeArrowheads="1"/>
          </p:cNvSpPr>
          <p:nvPr>
            <p:ph type="ctrTitle"/>
          </p:nvPr>
        </p:nvSpPr>
        <p:spPr>
          <a:xfrm>
            <a:off x="2209702" y="2286000"/>
            <a:ext cx="7772977" cy="1143000"/>
          </a:xfrm>
        </p:spPr>
        <p:txBody>
          <a:bodyPr/>
          <a:lstStyle/>
          <a:p>
            <a:pPr eaLnBrk="1" hangingPunct="1"/>
            <a:endParaRPr lang="en-US" dirty="0"/>
          </a:p>
        </p:txBody>
      </p:sp>
      <p:sp>
        <p:nvSpPr>
          <p:cNvPr id="31747" name="Rectangle 3"/>
          <p:cNvSpPr>
            <a:spLocks noGrp="1" noChangeArrowheads="1"/>
          </p:cNvSpPr>
          <p:nvPr>
            <p:ph type="subTitle" idx="1"/>
          </p:nvPr>
        </p:nvSpPr>
        <p:spPr/>
        <p:txBody>
          <a:bodyPr/>
          <a:lstStyle/>
          <a:p>
            <a:pPr eaLnBrk="1" hangingPunct="1"/>
            <a:endParaRPr lang="en-US" dirty="0"/>
          </a:p>
        </p:txBody>
      </p:sp>
      <p:pic>
        <p:nvPicPr>
          <p:cNvPr id="6" name="Picture 5" descr="Big_Tree_Bold_Letters_white.png"/>
          <p:cNvPicPr>
            <a:picLocks noChangeAspect="1"/>
          </p:cNvPicPr>
          <p:nvPr/>
        </p:nvPicPr>
        <p:blipFill>
          <a:blip r:embed="rId3"/>
          <a:stretch>
            <a:fillRect/>
          </a:stretch>
        </p:blipFill>
        <p:spPr>
          <a:xfrm>
            <a:off x="2540011" y="245365"/>
            <a:ext cx="6167448" cy="6312214"/>
          </a:xfrm>
          <a:prstGeom prst="rect">
            <a:avLst/>
          </a:prstGeom>
        </p:spPr>
      </p:pic>
      <p:sp>
        <p:nvSpPr>
          <p:cNvPr id="7" name="TextBox 6"/>
          <p:cNvSpPr txBox="1"/>
          <p:nvPr/>
        </p:nvSpPr>
        <p:spPr>
          <a:xfrm rot="16200000">
            <a:off x="-1328969" y="2869921"/>
            <a:ext cx="6857998" cy="1118166"/>
          </a:xfrm>
          <a:prstGeom prst="rect">
            <a:avLst/>
          </a:prstGeom>
        </p:spPr>
        <p:style>
          <a:lnRef idx="1">
            <a:schemeClr val="accent2"/>
          </a:lnRef>
          <a:fillRef idx="2">
            <a:schemeClr val="accent2"/>
          </a:fillRef>
          <a:effectRef idx="1">
            <a:schemeClr val="accent2"/>
          </a:effectRef>
          <a:fontRef idx="minor">
            <a:schemeClr val="dk1"/>
          </a:fontRef>
        </p:style>
        <p:txBody>
          <a:bodyPr wrap="square" lIns="79689" tIns="39828" rIns="79689" bIns="39828" rtlCol="0">
            <a:spAutoFit/>
          </a:bodyPr>
          <a:lstStyle/>
          <a:p>
            <a:pPr defTabSz="806957"/>
            <a:r>
              <a:rPr lang="en-US" sz="3300" dirty="0">
                <a:solidFill>
                  <a:srgbClr val="3333CC">
                    <a:lumMod val="50000"/>
                  </a:srgbClr>
                </a:solidFill>
                <a:latin typeface="Times New Roman"/>
                <a:ea typeface="Lucida Sans Unicode"/>
                <a:cs typeface="Lucida Sans Unicode"/>
              </a:rPr>
              <a:t>Small Subunit Ribosomal RNA based Tree of Life. </a:t>
            </a:r>
            <a:endParaRPr lang="en-US" sz="2200" dirty="0">
              <a:solidFill>
                <a:srgbClr val="000000"/>
              </a:solidFill>
              <a:latin typeface="Times New Roman"/>
              <a:ea typeface="Lucida Sans Unicode"/>
              <a:cs typeface="Lucida Sans Unicode"/>
            </a:endParaRPr>
          </a:p>
        </p:txBody>
      </p:sp>
      <p:pic>
        <p:nvPicPr>
          <p:cNvPr id="8" name="Picture 7" descr="0000351.jpg"/>
          <p:cNvPicPr>
            <a:picLocks noChangeAspect="1"/>
          </p:cNvPicPr>
          <p:nvPr/>
        </p:nvPicPr>
        <p:blipFill>
          <a:blip r:embed="rId4"/>
          <a:stretch>
            <a:fillRect/>
          </a:stretch>
        </p:blipFill>
        <p:spPr>
          <a:xfrm>
            <a:off x="8392583" y="1120631"/>
            <a:ext cx="2229236" cy="1876984"/>
          </a:xfrm>
          <a:prstGeom prst="rect">
            <a:avLst/>
          </a:prstGeom>
          <a:effectLst>
            <a:outerShdw blurRad="50800" dist="38100" dir="8100000" algn="bl">
              <a:srgbClr val="000000">
                <a:alpha val="43000"/>
              </a:srgbClr>
            </a:outerShdw>
          </a:effectLst>
        </p:spPr>
      </p:pic>
      <p:pic>
        <p:nvPicPr>
          <p:cNvPr id="10" name="Picture 9"/>
          <p:cNvPicPr>
            <a:picLocks noChangeAspect="1"/>
          </p:cNvPicPr>
          <p:nvPr/>
        </p:nvPicPr>
        <p:blipFill>
          <a:blip r:embed="rId5"/>
          <a:stretch>
            <a:fillRect/>
          </a:stretch>
        </p:blipFill>
        <p:spPr>
          <a:xfrm>
            <a:off x="8697576" y="3745478"/>
            <a:ext cx="1570182" cy="2106031"/>
          </a:xfrm>
          <a:prstGeom prst="rect">
            <a:avLst/>
          </a:prstGeom>
          <a:effectLst>
            <a:outerShdw blurRad="50800" dist="38100" dir="8100000" algn="bl">
              <a:srgbClr val="000000">
                <a:alpha val="43000"/>
              </a:srgbClr>
            </a:outerShdw>
          </a:effectLst>
        </p:spPr>
      </p:pic>
    </p:spTree>
    <p:extLst>
      <p:ext uri="{BB962C8B-B14F-4D97-AF65-F5344CB8AC3E}">
        <p14:creationId xmlns:p14="http://schemas.microsoft.com/office/powerpoint/2010/main" val="788915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ubtitle 2"/>
          <p:cNvSpPr>
            <a:spLocks noGrp="1"/>
          </p:cNvSpPr>
          <p:nvPr>
            <p:ph type="subTitle" idx="1"/>
          </p:nvPr>
        </p:nvSpPr>
        <p:spPr>
          <a:xfrm>
            <a:off x="591478" y="196907"/>
            <a:ext cx="8500341" cy="6360901"/>
          </a:xfrm>
        </p:spPr>
        <p:txBody>
          <a:bodyPr/>
          <a:lstStyle/>
          <a:p>
            <a:pPr algn="l"/>
            <a:r>
              <a:rPr lang="en-US" sz="2000" dirty="0" err="1">
                <a:ea typeface="ＭＳ Ｐゴシック" pitchFamily="-106" charset="-128"/>
                <a:cs typeface="ＭＳ Ｐゴシック" pitchFamily="-106" charset="-128"/>
              </a:rPr>
              <a:t>Ochiai</a:t>
            </a:r>
            <a:r>
              <a:rPr lang="en-US" sz="2000" dirty="0">
                <a:ea typeface="ＭＳ Ｐゴシック" pitchFamily="-106" charset="-128"/>
                <a:cs typeface="ＭＳ Ｐゴシック" pitchFamily="-106" charset="-128"/>
              </a:rPr>
              <a:t>, K., Yamanaka, T., Kimura, K., and Sawada, O. (1959) </a:t>
            </a:r>
            <a:br>
              <a:rPr lang="en-US" sz="2000" dirty="0">
                <a:ea typeface="ＭＳ Ｐゴシック" pitchFamily="-106" charset="-128"/>
                <a:cs typeface="ＭＳ Ｐゴシック" pitchFamily="-106" charset="-128"/>
              </a:rPr>
            </a:br>
            <a:r>
              <a:rPr lang="en-US" sz="2000" b="1" dirty="0">
                <a:ea typeface="ＭＳ Ｐゴシック" pitchFamily="-106" charset="-128"/>
                <a:cs typeface="ＭＳ Ｐゴシック" pitchFamily="-106" charset="-128"/>
              </a:rPr>
              <a:t>Inheritance of drug resistance (and its transfer) between </a:t>
            </a:r>
            <a:r>
              <a:rPr lang="en-US" sz="2000" b="1" i="1" dirty="0" err="1">
                <a:ea typeface="ＭＳ Ｐゴシック" pitchFamily="-106" charset="-128"/>
                <a:cs typeface="ＭＳ Ｐゴシック" pitchFamily="-106" charset="-128"/>
              </a:rPr>
              <a:t>Shigella</a:t>
            </a:r>
            <a:r>
              <a:rPr lang="en-US" sz="2000" b="1" i="1" dirty="0">
                <a:ea typeface="ＭＳ Ｐゴシック" pitchFamily="-106" charset="-128"/>
                <a:cs typeface="ＭＳ Ｐゴシック" pitchFamily="-106" charset="-128"/>
              </a:rPr>
              <a:t> </a:t>
            </a:r>
            <a:r>
              <a:rPr lang="en-US" sz="2000" b="1" dirty="0">
                <a:ea typeface="ＭＳ Ｐゴシック" pitchFamily="-106" charset="-128"/>
                <a:cs typeface="ＭＳ Ｐゴシック" pitchFamily="-106" charset="-128"/>
              </a:rPr>
              <a:t>strains and Between </a:t>
            </a:r>
            <a:r>
              <a:rPr lang="en-US" sz="2000" b="1" i="1" dirty="0" err="1">
                <a:ea typeface="ＭＳ Ｐゴシック" pitchFamily="-106" charset="-128"/>
                <a:cs typeface="ＭＳ Ｐゴシック" pitchFamily="-106" charset="-128"/>
              </a:rPr>
              <a:t>Shigella</a:t>
            </a:r>
            <a:r>
              <a:rPr lang="en-US" sz="2000" b="1" i="1" dirty="0">
                <a:ea typeface="ＭＳ Ｐゴシック" pitchFamily="-106" charset="-128"/>
                <a:cs typeface="ＭＳ Ｐゴシック" pitchFamily="-106" charset="-128"/>
              </a:rPr>
              <a:t> </a:t>
            </a:r>
            <a:r>
              <a:rPr lang="en-US" sz="2000" b="1" dirty="0">
                <a:ea typeface="ＭＳ Ｐゴシック" pitchFamily="-106" charset="-128"/>
                <a:cs typeface="ＭＳ Ｐゴシック" pitchFamily="-106" charset="-128"/>
              </a:rPr>
              <a:t>and </a:t>
            </a:r>
            <a:r>
              <a:rPr lang="en-US" sz="2000" b="1" i="1" dirty="0" err="1">
                <a:ea typeface="ＭＳ Ｐゴシック" pitchFamily="-106" charset="-128"/>
                <a:cs typeface="ＭＳ Ｐゴシック" pitchFamily="-106" charset="-128"/>
              </a:rPr>
              <a:t>E.coli</a:t>
            </a:r>
            <a:r>
              <a:rPr lang="en-US" sz="2000" b="1" i="1" dirty="0">
                <a:ea typeface="ＭＳ Ｐゴシック" pitchFamily="-106" charset="-128"/>
                <a:cs typeface="ＭＳ Ｐゴシック" pitchFamily="-106" charset="-128"/>
              </a:rPr>
              <a:t> </a:t>
            </a:r>
            <a:r>
              <a:rPr lang="en-US" sz="2000" b="1" dirty="0">
                <a:ea typeface="ＭＳ Ｐゴシック" pitchFamily="-106" charset="-128"/>
                <a:cs typeface="ＭＳ Ｐゴシック" pitchFamily="-106" charset="-128"/>
              </a:rPr>
              <a:t>strains. </a:t>
            </a:r>
            <a:br>
              <a:rPr lang="en-US" sz="2000" b="1" dirty="0">
                <a:ea typeface="ＭＳ Ｐゴシック" pitchFamily="-106" charset="-128"/>
                <a:cs typeface="ＭＳ Ｐゴシック" pitchFamily="-106" charset="-128"/>
              </a:rPr>
            </a:br>
            <a:r>
              <a:rPr lang="en-US" sz="2000" b="1" i="1" dirty="0" err="1">
                <a:ea typeface="ＭＳ Ｐゴシック" pitchFamily="-106" charset="-128"/>
                <a:cs typeface="ＭＳ Ｐゴシック" pitchFamily="-106" charset="-128"/>
              </a:rPr>
              <a:t>Hihon</a:t>
            </a:r>
            <a:r>
              <a:rPr lang="en-US" sz="2000" b="1" i="1" dirty="0">
                <a:ea typeface="ＭＳ Ｐゴシック" pitchFamily="-106" charset="-128"/>
                <a:cs typeface="ＭＳ Ｐゴシック" pitchFamily="-106" charset="-128"/>
              </a:rPr>
              <a:t> </a:t>
            </a:r>
            <a:r>
              <a:rPr lang="en-US" sz="2000" b="1" i="1" dirty="0" err="1">
                <a:ea typeface="ＭＳ Ｐゴシック" pitchFamily="-106" charset="-128"/>
                <a:cs typeface="ＭＳ Ｐゴシック" pitchFamily="-106" charset="-128"/>
              </a:rPr>
              <a:t>Iji</a:t>
            </a:r>
            <a:r>
              <a:rPr lang="en-US" sz="2000" b="1" i="1" dirty="0">
                <a:ea typeface="ＭＳ Ｐゴシック" pitchFamily="-106" charset="-128"/>
                <a:cs typeface="ＭＳ Ｐゴシック" pitchFamily="-106" charset="-128"/>
              </a:rPr>
              <a:t> </a:t>
            </a:r>
            <a:r>
              <a:rPr lang="en-US" sz="2000" b="1" i="1" dirty="0" err="1">
                <a:ea typeface="ＭＳ Ｐゴシック" pitchFamily="-106" charset="-128"/>
                <a:cs typeface="ＭＳ Ｐゴシック" pitchFamily="-106" charset="-128"/>
              </a:rPr>
              <a:t>Shimpor</a:t>
            </a:r>
            <a:r>
              <a:rPr lang="en-US" sz="2000" b="1" i="1" dirty="0">
                <a:ea typeface="ＭＳ Ｐゴシック" pitchFamily="-106" charset="-128"/>
                <a:cs typeface="ＭＳ Ｐゴシック" pitchFamily="-106" charset="-128"/>
              </a:rPr>
              <a:t> 1861: 34 (in Japanese)</a:t>
            </a:r>
          </a:p>
          <a:p>
            <a:pPr algn="l"/>
            <a:br>
              <a:rPr lang="en-US" sz="2000" dirty="0">
                <a:ea typeface="ＭＳ Ｐゴシック" pitchFamily="-106" charset="-128"/>
                <a:cs typeface="ＭＳ Ｐゴシック" pitchFamily="-106" charset="-128"/>
              </a:rPr>
            </a:br>
            <a:r>
              <a:rPr lang="en-US" sz="2000" dirty="0">
                <a:ea typeface="ＭＳ Ｐゴシック" pitchFamily="-106" charset="-128"/>
                <a:cs typeface="ＭＳ Ｐゴシック" pitchFamily="-106" charset="-128"/>
              </a:rPr>
              <a:t>Gray GS, Fitch WM (1983): </a:t>
            </a:r>
            <a:br>
              <a:rPr lang="en-US" sz="2000" dirty="0">
                <a:ea typeface="ＭＳ Ｐゴシック" pitchFamily="-106" charset="-128"/>
                <a:cs typeface="ＭＳ Ｐゴシック" pitchFamily="-106" charset="-128"/>
              </a:rPr>
            </a:br>
            <a:r>
              <a:rPr lang="en-US" sz="2000" b="1" dirty="0">
                <a:ea typeface="ＭＳ Ｐゴシック" pitchFamily="-106" charset="-128"/>
                <a:cs typeface="ＭＳ Ｐゴシック" pitchFamily="-106" charset="-128"/>
              </a:rPr>
              <a:t>Evolution of antibiotic resistance genes: the DNA sequence of a </a:t>
            </a:r>
            <a:r>
              <a:rPr lang="en-US" sz="2000" b="1" dirty="0" err="1">
                <a:ea typeface="ＭＳ Ｐゴシック" pitchFamily="-106" charset="-128"/>
                <a:cs typeface="ＭＳ Ｐゴシック" pitchFamily="-106" charset="-128"/>
              </a:rPr>
              <a:t>kanamycin</a:t>
            </a:r>
            <a:r>
              <a:rPr lang="en-US" sz="2000" b="1" dirty="0">
                <a:ea typeface="ＭＳ Ｐゴシック" pitchFamily="-106" charset="-128"/>
                <a:cs typeface="ＭＳ Ｐゴシック" pitchFamily="-106" charset="-128"/>
              </a:rPr>
              <a:t> resistance gene from </a:t>
            </a:r>
            <a:r>
              <a:rPr lang="en-US" sz="2000" b="1" i="1" dirty="0">
                <a:ea typeface="ＭＳ Ｐゴシック" pitchFamily="-106" charset="-128"/>
                <a:cs typeface="ＭＳ Ｐゴシック" pitchFamily="-106" charset="-128"/>
              </a:rPr>
              <a:t>Staphylococcus </a:t>
            </a:r>
            <a:r>
              <a:rPr lang="en-US" sz="2000" b="1" i="1" dirty="0" err="1">
                <a:ea typeface="ＭＳ Ｐゴシック" pitchFamily="-106" charset="-128"/>
                <a:cs typeface="ＭＳ Ｐゴシック" pitchFamily="-106" charset="-128"/>
              </a:rPr>
              <a:t>aureus</a:t>
            </a:r>
            <a:r>
              <a:rPr lang="en-US" sz="2000" b="1" dirty="0">
                <a:ea typeface="ＭＳ Ｐゴシック" pitchFamily="-106" charset="-128"/>
                <a:cs typeface="ＭＳ Ｐゴシック" pitchFamily="-106" charset="-128"/>
              </a:rPr>
              <a:t>. </a:t>
            </a:r>
            <a:br>
              <a:rPr lang="en-US" sz="2000" b="1" dirty="0">
                <a:ea typeface="ＭＳ Ｐゴシック" pitchFamily="-106" charset="-128"/>
                <a:cs typeface="ＭＳ Ｐゴシック" pitchFamily="-106" charset="-128"/>
              </a:rPr>
            </a:br>
            <a:r>
              <a:rPr lang="en-US" sz="2000" b="1" i="1" dirty="0">
                <a:ea typeface="ＭＳ Ｐゴシック" pitchFamily="-106" charset="-128"/>
                <a:cs typeface="ＭＳ Ｐゴシック" pitchFamily="-106" charset="-128"/>
              </a:rPr>
              <a:t>Mol </a:t>
            </a:r>
            <a:r>
              <a:rPr lang="en-US" sz="2000" b="1" i="1" dirty="0" err="1">
                <a:ea typeface="ＭＳ Ｐゴシック" pitchFamily="-106" charset="-128"/>
                <a:cs typeface="ＭＳ Ｐゴシック" pitchFamily="-106" charset="-128"/>
              </a:rPr>
              <a:t>Biol</a:t>
            </a:r>
            <a:r>
              <a:rPr lang="en-US" sz="2000" b="1" i="1" dirty="0">
                <a:ea typeface="ＭＳ Ｐゴシック" pitchFamily="-106" charset="-128"/>
                <a:cs typeface="ＭＳ Ｐゴシック" pitchFamily="-106" charset="-128"/>
              </a:rPr>
              <a:t> </a:t>
            </a:r>
            <a:r>
              <a:rPr lang="en-US" sz="2000" b="1" i="1" dirty="0" err="1">
                <a:ea typeface="ＭＳ Ｐゴシック" pitchFamily="-106" charset="-128"/>
                <a:cs typeface="ＭＳ Ｐゴシック" pitchFamily="-106" charset="-128"/>
              </a:rPr>
              <a:t>Evol</a:t>
            </a:r>
            <a:r>
              <a:rPr lang="en-US" sz="2000" b="1" i="1" dirty="0">
                <a:ea typeface="ＭＳ Ｐゴシック" pitchFamily="-106" charset="-128"/>
                <a:cs typeface="ＭＳ Ｐゴシック" pitchFamily="-106" charset="-128"/>
              </a:rPr>
              <a:t> 1983, 1(1):57-66.</a:t>
            </a:r>
          </a:p>
          <a:p>
            <a:pPr algn="l"/>
            <a:br>
              <a:rPr lang="en-US" sz="2000" dirty="0">
                <a:ea typeface="ＭＳ Ｐゴシック" pitchFamily="-106" charset="-128"/>
                <a:cs typeface="ＭＳ Ｐゴシック" pitchFamily="-106" charset="-128"/>
              </a:rPr>
            </a:br>
            <a:r>
              <a:rPr lang="en-US" sz="2000" dirty="0" err="1">
                <a:ea typeface="ＭＳ Ｐゴシック" pitchFamily="-106" charset="-128"/>
                <a:cs typeface="ＭＳ Ｐゴシック" pitchFamily="-106" charset="-128"/>
              </a:rPr>
              <a:t>Sorin</a:t>
            </a:r>
            <a:r>
              <a:rPr lang="en-US" sz="2000" dirty="0">
                <a:ea typeface="ＭＳ Ｐゴシック" pitchFamily="-106" charset="-128"/>
                <a:cs typeface="ＭＳ Ｐゴシック" pitchFamily="-106" charset="-128"/>
              </a:rPr>
              <a:t> </a:t>
            </a:r>
            <a:r>
              <a:rPr lang="en-US" sz="2000" dirty="0" err="1">
                <a:ea typeface="ＭＳ Ｐゴシック" pitchFamily="-106" charset="-128"/>
                <a:cs typeface="ＭＳ Ｐゴシック" pitchFamily="-106" charset="-128"/>
              </a:rPr>
              <a:t>Sonea</a:t>
            </a:r>
            <a:r>
              <a:rPr lang="en-US" sz="2000" dirty="0">
                <a:ea typeface="ＭＳ Ｐゴシック" pitchFamily="-106" charset="-128"/>
                <a:cs typeface="ＭＳ Ｐゴシック" pitchFamily="-106" charset="-128"/>
              </a:rPr>
              <a:t> (1988): </a:t>
            </a:r>
            <a:br>
              <a:rPr lang="en-US" sz="2000" dirty="0">
                <a:ea typeface="ＭＳ Ｐゴシック" pitchFamily="-106" charset="-128"/>
                <a:cs typeface="ＭＳ Ｐゴシック" pitchFamily="-106" charset="-128"/>
              </a:rPr>
            </a:br>
            <a:r>
              <a:rPr lang="en-US" sz="2000" b="1" dirty="0">
                <a:ea typeface="ＭＳ Ｐゴシック" pitchFamily="-106" charset="-128"/>
                <a:cs typeface="ＭＳ Ｐゴシック" pitchFamily="-106" charset="-128"/>
              </a:rPr>
              <a:t>The global organism: </a:t>
            </a:r>
            <a:br>
              <a:rPr lang="en-US" sz="2000" b="1" dirty="0">
                <a:ea typeface="ＭＳ Ｐゴシック" pitchFamily="-106" charset="-128"/>
                <a:cs typeface="ＭＳ Ｐゴシック" pitchFamily="-106" charset="-128"/>
              </a:rPr>
            </a:br>
            <a:r>
              <a:rPr lang="en-US" sz="2000" b="1" dirty="0">
                <a:ea typeface="ＭＳ Ｐゴシック" pitchFamily="-106" charset="-128"/>
                <a:cs typeface="ＭＳ Ｐゴシック" pitchFamily="-106" charset="-128"/>
              </a:rPr>
              <a:t>A new view of bacteria. </a:t>
            </a:r>
            <a:br>
              <a:rPr lang="en-US" sz="2000" b="1" dirty="0">
                <a:ea typeface="ＭＳ Ｐゴシック" pitchFamily="-106" charset="-128"/>
                <a:cs typeface="ＭＳ Ｐゴシック" pitchFamily="-106" charset="-128"/>
              </a:rPr>
            </a:br>
            <a:r>
              <a:rPr lang="en-US" sz="2000" b="1" i="1" dirty="0">
                <a:ea typeface="ＭＳ Ｐゴシック" pitchFamily="-106" charset="-128"/>
                <a:cs typeface="ＭＳ Ｐゴシック" pitchFamily="-106" charset="-128"/>
                <a:hlinkClick r:id="rId2"/>
              </a:rPr>
              <a:t>The Sciences, 28:38-45</a:t>
            </a:r>
            <a:r>
              <a:rPr lang="en-US" sz="2000" b="1" i="1" dirty="0">
                <a:ea typeface="ＭＳ Ｐゴシック" pitchFamily="-106" charset="-128"/>
                <a:cs typeface="ＭＳ Ｐゴシック" pitchFamily="-106" charset="-128"/>
              </a:rPr>
              <a:t>.</a:t>
            </a:r>
          </a:p>
          <a:p>
            <a:pPr algn="l"/>
            <a:endParaRPr lang="en-US" sz="2000" b="1" i="1" dirty="0">
              <a:ea typeface="ＭＳ Ｐゴシック" pitchFamily="-106" charset="-128"/>
              <a:cs typeface="ＭＳ Ｐゴシック" pitchFamily="-106" charset="-128"/>
            </a:endParaRPr>
          </a:p>
          <a:p>
            <a:pPr algn="l"/>
            <a:r>
              <a:rPr lang="en-US" sz="2000" dirty="0">
                <a:ea typeface="ＭＳ Ｐゴシック" pitchFamily="-106" charset="-128"/>
                <a:cs typeface="ＭＳ Ｐゴシック" pitchFamily="-106" charset="-128"/>
              </a:rPr>
              <a:t>Lynn </a:t>
            </a:r>
            <a:r>
              <a:rPr lang="en-US" sz="2000" dirty="0" err="1">
                <a:ea typeface="ＭＳ Ｐゴシック" pitchFamily="-106" charset="-128"/>
                <a:cs typeface="ＭＳ Ｐゴシック" pitchFamily="-106" charset="-128"/>
              </a:rPr>
              <a:t>Margulis</a:t>
            </a:r>
            <a:r>
              <a:rPr lang="en-US" sz="2000" dirty="0">
                <a:ea typeface="ＭＳ Ｐゴシック" pitchFamily="-106" charset="-128"/>
                <a:cs typeface="ＭＳ Ｐゴシック" pitchFamily="-106" charset="-128"/>
              </a:rPr>
              <a:t>  </a:t>
            </a:r>
            <a:br>
              <a:rPr lang="en-US" sz="2000" i="1" dirty="0">
                <a:ea typeface="ＭＳ Ｐゴシック" pitchFamily="-106" charset="-128"/>
                <a:cs typeface="ＭＳ Ｐゴシック" pitchFamily="-106" charset="-128"/>
              </a:rPr>
            </a:br>
            <a:r>
              <a:rPr lang="en-US" sz="2000" dirty="0">
                <a:ea typeface="ＭＳ Ｐゴシック" pitchFamily="-106" charset="-128"/>
                <a:cs typeface="ＭＳ Ｐゴシック" pitchFamily="-106" charset="-128"/>
                <a:hlinkClick r:id="rId3"/>
              </a:rPr>
              <a:t>Symbiogenesis</a:t>
            </a:r>
            <a:r>
              <a:rPr lang="en-US" sz="2000" dirty="0">
                <a:ea typeface="ＭＳ Ｐゴシック" pitchFamily="-106" charset="-128"/>
                <a:cs typeface="ＭＳ Ｐゴシック" pitchFamily="-106" charset="-128"/>
              </a:rPr>
              <a:t> (1967) </a:t>
            </a:r>
            <a:br>
              <a:rPr lang="en-US" sz="2000" dirty="0">
                <a:ea typeface="ＭＳ Ｐゴシック" pitchFamily="-106" charset="-128"/>
                <a:cs typeface="ＭＳ Ｐゴシック" pitchFamily="-106" charset="-128"/>
              </a:rPr>
            </a:br>
            <a:r>
              <a:rPr lang="en-US" sz="2000" dirty="0">
                <a:ea typeface="ＭＳ Ｐゴシック" pitchFamily="-106" charset="-128"/>
                <a:cs typeface="ＭＳ Ｐゴシック" pitchFamily="-106" charset="-128"/>
              </a:rPr>
              <a:t>(based on </a:t>
            </a:r>
            <a:r>
              <a:rPr lang="en-US" sz="2000" dirty="0">
                <a:ea typeface="ＭＳ Ｐゴシック" pitchFamily="-106" charset="-128"/>
                <a:cs typeface="ＭＳ Ｐゴシック" pitchFamily="-106" charset="-128"/>
                <a:hlinkClick r:id="rId4"/>
              </a:rPr>
              <a:t>Konstantin Mereschkowski</a:t>
            </a:r>
            <a:r>
              <a:rPr lang="en-US" sz="2000" dirty="0">
                <a:ea typeface="ＭＳ Ｐゴシック" pitchFamily="-106" charset="-128"/>
                <a:cs typeface="ＭＳ Ｐゴシック" pitchFamily="-106" charset="-128"/>
              </a:rPr>
              <a:t>)</a:t>
            </a:r>
            <a:br>
              <a:rPr lang="en-US" sz="2000" dirty="0">
                <a:ea typeface="ＭＳ Ｐゴシック" pitchFamily="-106" charset="-128"/>
                <a:cs typeface="ＭＳ Ｐゴシック" pitchFamily="-106" charset="-128"/>
              </a:rPr>
            </a:br>
            <a:r>
              <a:rPr lang="en-US" sz="2000" dirty="0">
                <a:ea typeface="ＭＳ Ｐゴシック" pitchFamily="-106" charset="-128"/>
                <a:cs typeface="ＭＳ Ｐゴシック" pitchFamily="-106" charset="-128"/>
                <a:hlinkClick r:id="rId5"/>
              </a:rPr>
              <a:t>Gaia Hypothesis</a:t>
            </a:r>
            <a:r>
              <a:rPr lang="en-US" sz="2000" dirty="0">
                <a:ea typeface="ＭＳ Ｐゴシック" pitchFamily="-106" charset="-128"/>
                <a:cs typeface="ＭＳ Ｐゴシック" pitchFamily="-106" charset="-128"/>
              </a:rPr>
              <a:t> (1974) </a:t>
            </a:r>
          </a:p>
          <a:p>
            <a:pPr algn="l"/>
            <a:r>
              <a:rPr lang="en-US" sz="2000" dirty="0">
                <a:ea typeface="ＭＳ Ｐゴシック" pitchFamily="-106" charset="-128"/>
                <a:cs typeface="ＭＳ Ｐゴシック" pitchFamily="-106" charset="-128"/>
              </a:rPr>
              <a:t>(together with </a:t>
            </a:r>
            <a:r>
              <a:rPr lang="en-US" sz="2000" dirty="0">
                <a:ea typeface="ＭＳ Ｐゴシック" pitchFamily="-106" charset="-128"/>
                <a:cs typeface="ＭＳ Ｐゴシック" pitchFamily="-106" charset="-128"/>
                <a:hlinkClick r:id="rId6"/>
              </a:rPr>
              <a:t>James Lovelock</a:t>
            </a:r>
            <a:r>
              <a:rPr lang="en-US" sz="2000" dirty="0">
                <a:ea typeface="ＭＳ Ｐゴシック" pitchFamily="-106" charset="-128"/>
                <a:cs typeface="ＭＳ Ｐゴシック" pitchFamily="-106" charset="-128"/>
              </a:rPr>
              <a:t>)</a:t>
            </a:r>
          </a:p>
        </p:txBody>
      </p:sp>
      <p:pic>
        <p:nvPicPr>
          <p:cNvPr id="75779" name="Picture 4"/>
          <p:cNvPicPr>
            <a:picLocks noChangeAspect="1"/>
          </p:cNvPicPr>
          <p:nvPr/>
        </p:nvPicPr>
        <p:blipFill>
          <a:blip r:embed="rId7"/>
          <a:srcRect/>
          <a:stretch>
            <a:fillRect/>
          </a:stretch>
        </p:blipFill>
        <p:spPr bwMode="auto">
          <a:xfrm>
            <a:off x="5527135" y="3169463"/>
            <a:ext cx="6199937" cy="3477724"/>
          </a:xfrm>
          <a:prstGeom prst="rect">
            <a:avLst/>
          </a:prstGeom>
          <a:noFill/>
          <a:ln w="9525">
            <a:noFill/>
            <a:miter lim="800000"/>
            <a:headEnd/>
            <a:tailEnd/>
          </a:ln>
        </p:spPr>
      </p:pic>
    </p:spTree>
    <p:extLst>
      <p:ext uri="{BB962C8B-B14F-4D97-AF65-F5344CB8AC3E}">
        <p14:creationId xmlns:p14="http://schemas.microsoft.com/office/powerpoint/2010/main" val="4239533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p:cNvPicPr>
            <a:picLocks noChangeAspect="1"/>
          </p:cNvPicPr>
          <p:nvPr/>
        </p:nvPicPr>
        <p:blipFill>
          <a:blip r:embed="rId3"/>
          <a:srcRect/>
          <a:stretch>
            <a:fillRect/>
          </a:stretch>
        </p:blipFill>
        <p:spPr bwMode="auto">
          <a:xfrm>
            <a:off x="4244491" y="4"/>
            <a:ext cx="6231659" cy="2702019"/>
          </a:xfrm>
          <a:prstGeom prst="rect">
            <a:avLst/>
          </a:prstGeom>
          <a:noFill/>
          <a:ln w="9525">
            <a:noFill/>
            <a:miter lim="800000"/>
            <a:headEnd/>
            <a:tailEnd/>
          </a:ln>
        </p:spPr>
      </p:pic>
      <p:sp>
        <p:nvSpPr>
          <p:cNvPr id="99332" name="Text Box 4"/>
          <p:cNvSpPr txBox="1">
            <a:spLocks noChangeArrowheads="1"/>
          </p:cNvSpPr>
          <p:nvPr/>
        </p:nvSpPr>
        <p:spPr bwMode="auto">
          <a:xfrm>
            <a:off x="1959471" y="323697"/>
            <a:ext cx="1911784" cy="92043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88560" tIns="44284" rIns="88560" bIns="44284">
            <a:prstTxWarp prst="textNoShape">
              <a:avLst/>
            </a:prstTxWarp>
            <a:spAutoFit/>
          </a:bodyPr>
          <a:lstStyle/>
          <a:p>
            <a:pPr algn="ctr" defTabSz="807713">
              <a:defRPr/>
            </a:pPr>
            <a:r>
              <a:rPr lang="en-US" sz="5400" dirty="0">
                <a:solidFill>
                  <a:srgbClr val="800000"/>
                </a:solidFill>
                <a:latin typeface="Arial" pitchFamily="-65" charset="0"/>
                <a:ea typeface="ＭＳ Ｐゴシック" pitchFamily="-106" charset="-128"/>
                <a:cs typeface="ＭＳ Ｐゴシック" pitchFamily="-106" charset="-128"/>
              </a:rPr>
              <a:t>1993:</a:t>
            </a:r>
          </a:p>
        </p:txBody>
      </p:sp>
      <p:pic>
        <p:nvPicPr>
          <p:cNvPr id="76804" name="Picture 6"/>
          <p:cNvPicPr>
            <a:picLocks noChangeAspect="1"/>
          </p:cNvPicPr>
          <p:nvPr/>
        </p:nvPicPr>
        <p:blipFill>
          <a:blip r:embed="rId4"/>
          <a:srcRect/>
          <a:stretch>
            <a:fillRect/>
          </a:stretch>
        </p:blipFill>
        <p:spPr bwMode="auto">
          <a:xfrm>
            <a:off x="6422250" y="2791817"/>
            <a:ext cx="4245841" cy="4066335"/>
          </a:xfrm>
          <a:prstGeom prst="rect">
            <a:avLst/>
          </a:prstGeom>
          <a:noFill/>
          <a:ln w="9525">
            <a:noFill/>
            <a:miter lim="800000"/>
            <a:headEnd/>
            <a:tailEnd/>
          </a:ln>
        </p:spPr>
      </p:pic>
      <p:sp>
        <p:nvSpPr>
          <p:cNvPr id="8" name="Text Box 4"/>
          <p:cNvSpPr txBox="1">
            <a:spLocks noChangeArrowheads="1"/>
          </p:cNvSpPr>
          <p:nvPr/>
        </p:nvSpPr>
        <p:spPr bwMode="auto">
          <a:xfrm>
            <a:off x="2005651" y="3542577"/>
            <a:ext cx="1911784" cy="92043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88560" tIns="44284" rIns="88560" bIns="44284">
            <a:prstTxWarp prst="textNoShape">
              <a:avLst/>
            </a:prstTxWarp>
            <a:spAutoFit/>
          </a:bodyPr>
          <a:lstStyle/>
          <a:p>
            <a:pPr algn="ctr" defTabSz="807713">
              <a:defRPr/>
            </a:pPr>
            <a:r>
              <a:rPr lang="en-US" sz="5400" dirty="0">
                <a:solidFill>
                  <a:srgbClr val="800000"/>
                </a:solidFill>
                <a:latin typeface="Arial" pitchFamily="-65" charset="0"/>
                <a:ea typeface="ＭＳ Ｐゴシック" pitchFamily="-106" charset="-128"/>
                <a:cs typeface="ＭＳ Ｐゴシック" pitchFamily="-106" charset="-128"/>
              </a:rPr>
              <a:t>1995:</a:t>
            </a:r>
          </a:p>
        </p:txBody>
      </p:sp>
      <p:sp>
        <p:nvSpPr>
          <p:cNvPr id="76806" name="TextBox 8"/>
          <p:cNvSpPr txBox="1">
            <a:spLocks noChangeArrowheads="1"/>
          </p:cNvSpPr>
          <p:nvPr/>
        </p:nvSpPr>
        <p:spPr bwMode="auto">
          <a:xfrm>
            <a:off x="1524000" y="4420726"/>
            <a:ext cx="4759614" cy="1096082"/>
          </a:xfrm>
          <a:prstGeom prst="rect">
            <a:avLst/>
          </a:prstGeom>
          <a:noFill/>
          <a:ln w="9525">
            <a:noFill/>
            <a:miter lim="800000"/>
            <a:headEnd/>
            <a:tailEnd/>
          </a:ln>
        </p:spPr>
        <p:txBody>
          <a:bodyPr lIns="79666" tIns="39821" rIns="79666" bIns="39821">
            <a:prstTxWarp prst="textNoShape">
              <a:avLst/>
            </a:prstTxWarp>
            <a:spAutoFit/>
          </a:bodyPr>
          <a:lstStyle/>
          <a:p>
            <a:pPr defTabSz="807713"/>
            <a:r>
              <a:rPr lang="en-US" sz="2200" dirty="0">
                <a:solidFill>
                  <a:srgbClr val="000000"/>
                </a:solidFill>
                <a:latin typeface="Adobe Garamond Pro" pitchFamily="-106" charset="0"/>
                <a:ea typeface="Adobe Garamond Pro" pitchFamily="-106" charset="0"/>
                <a:cs typeface="Adobe Garamond Pro" pitchFamily="-106" charset="0"/>
              </a:rPr>
              <a:t>GOGARTEN, J.P. (1995):  The early evolution of cellular life,  Trends in Ecology and Evolution, 10, 147-151.</a:t>
            </a:r>
          </a:p>
        </p:txBody>
      </p:sp>
    </p:spTree>
    <p:extLst>
      <p:ext uri="{BB962C8B-B14F-4D97-AF65-F5344CB8AC3E}">
        <p14:creationId xmlns:p14="http://schemas.microsoft.com/office/powerpoint/2010/main" val="948796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7641648" y="1672542"/>
            <a:ext cx="2949864" cy="643431"/>
          </a:xfrm>
          <a:prstGeom prst="rect">
            <a:avLst/>
          </a:prstGeom>
          <a:noFill/>
          <a:ln w="9525">
            <a:noFill/>
            <a:miter lim="800000"/>
            <a:headEnd/>
            <a:tailEnd/>
          </a:ln>
          <a:effectLst/>
        </p:spPr>
        <p:txBody>
          <a:bodyPr lIns="88560" tIns="44284" rIns="88560" bIns="44284">
            <a:prstTxWarp prst="textNoShape">
              <a:avLst/>
            </a:prstTxWarp>
            <a:spAutoFit/>
          </a:bodyPr>
          <a:lstStyle/>
          <a:p>
            <a:pPr defTabSz="807713">
              <a:spcBef>
                <a:spcPct val="50000"/>
              </a:spcBef>
              <a:defRPr/>
            </a:pPr>
            <a:r>
              <a:rPr lang="en-US" i="1" dirty="0">
                <a:solidFill>
                  <a:srgbClr val="3333CC">
                    <a:lumMod val="10000"/>
                  </a:srgbClr>
                </a:solidFill>
                <a:latin typeface="Arial" pitchFamily="-65" charset="0"/>
                <a:ea typeface="Times New Roman" pitchFamily="37" charset="0"/>
                <a:cs typeface="Times New Roman" pitchFamily="37" charset="0"/>
              </a:rPr>
              <a:t>Science</a:t>
            </a:r>
            <a:r>
              <a:rPr lang="en-US" dirty="0">
                <a:solidFill>
                  <a:srgbClr val="3333CC">
                    <a:lumMod val="10000"/>
                  </a:srgbClr>
                </a:solidFill>
                <a:latin typeface="Arial" pitchFamily="-65" charset="0"/>
                <a:ea typeface="Times New Roman" pitchFamily="37" charset="0"/>
                <a:cs typeface="Times New Roman" pitchFamily="37" charset="0"/>
              </a:rPr>
              <a:t>, </a:t>
            </a:r>
            <a:r>
              <a:rPr lang="en-US" b="1" dirty="0">
                <a:solidFill>
                  <a:srgbClr val="3333CC">
                    <a:lumMod val="10000"/>
                  </a:srgbClr>
                </a:solidFill>
                <a:latin typeface="Arial" pitchFamily="-65" charset="0"/>
                <a:ea typeface="Times New Roman" pitchFamily="37" charset="0"/>
                <a:cs typeface="Times New Roman" pitchFamily="37" charset="0"/>
              </a:rPr>
              <a:t>280</a:t>
            </a:r>
            <a:r>
              <a:rPr lang="en-US" dirty="0">
                <a:solidFill>
                  <a:srgbClr val="3333CC">
                    <a:lumMod val="10000"/>
                  </a:srgbClr>
                </a:solidFill>
                <a:latin typeface="Arial" pitchFamily="-65" charset="0"/>
                <a:ea typeface="Times New Roman" pitchFamily="37" charset="0"/>
                <a:cs typeface="Times New Roman" pitchFamily="37" charset="0"/>
              </a:rPr>
              <a:t>, p.672ff (1998)</a:t>
            </a:r>
            <a:endParaRPr lang="en-US" dirty="0">
              <a:solidFill>
                <a:srgbClr val="3333CC">
                  <a:lumMod val="10000"/>
                </a:srgbClr>
              </a:solidFill>
              <a:latin typeface="Arial" pitchFamily="-65" charset="0"/>
              <a:ea typeface="ＭＳ Ｐゴシック" pitchFamily="-106" charset="-128"/>
              <a:cs typeface="ＭＳ Ｐゴシック" pitchFamily="-106" charset="-128"/>
            </a:endParaRPr>
          </a:p>
        </p:txBody>
      </p:sp>
      <p:sp>
        <p:nvSpPr>
          <p:cNvPr id="99332" name="Text Box 4"/>
          <p:cNvSpPr txBox="1">
            <a:spLocks noChangeArrowheads="1"/>
          </p:cNvSpPr>
          <p:nvPr/>
        </p:nvSpPr>
        <p:spPr bwMode="auto">
          <a:xfrm>
            <a:off x="1639023" y="435697"/>
            <a:ext cx="2746159" cy="1320539"/>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88560" tIns="44284" rIns="88560" bIns="44284">
            <a:prstTxWarp prst="textNoShape">
              <a:avLst/>
            </a:prstTxWarp>
            <a:spAutoFit/>
          </a:bodyPr>
          <a:lstStyle/>
          <a:p>
            <a:pPr algn="ctr" defTabSz="807713">
              <a:defRPr/>
            </a:pPr>
            <a:r>
              <a:rPr lang="en-US" sz="8000" dirty="0">
                <a:solidFill>
                  <a:srgbClr val="800000"/>
                </a:solidFill>
                <a:latin typeface="Arial" pitchFamily="-65" charset="0"/>
                <a:ea typeface="ＭＳ Ｐゴシック" pitchFamily="-106" charset="-128"/>
                <a:cs typeface="ＭＳ Ｐゴシック" pitchFamily="-106" charset="-128"/>
              </a:rPr>
              <a:t>1998:</a:t>
            </a:r>
          </a:p>
        </p:txBody>
      </p:sp>
      <p:pic>
        <p:nvPicPr>
          <p:cNvPr id="78852" name="Picture 5"/>
          <p:cNvPicPr>
            <a:picLocks noChangeAspect="1" noChangeArrowheads="1"/>
          </p:cNvPicPr>
          <p:nvPr/>
        </p:nvPicPr>
        <p:blipFill>
          <a:blip r:embed="rId3"/>
          <a:srcRect/>
          <a:stretch>
            <a:fillRect/>
          </a:stretch>
        </p:blipFill>
        <p:spPr bwMode="auto">
          <a:xfrm>
            <a:off x="4313720" y="462347"/>
            <a:ext cx="6277841" cy="1157008"/>
          </a:xfrm>
          <a:prstGeom prst="rect">
            <a:avLst/>
          </a:prstGeom>
          <a:noFill/>
          <a:ln w="9525">
            <a:noFill/>
            <a:miter lim="800000"/>
            <a:headEnd/>
            <a:tailEnd/>
          </a:ln>
        </p:spPr>
      </p:pic>
      <p:pic>
        <p:nvPicPr>
          <p:cNvPr id="78853" name="Picture 6"/>
          <p:cNvPicPr>
            <a:picLocks noChangeAspect="1" noChangeArrowheads="1"/>
          </p:cNvPicPr>
          <p:nvPr/>
        </p:nvPicPr>
        <p:blipFill>
          <a:blip r:embed="rId4">
            <a:lum contrast="30000"/>
          </a:blip>
          <a:srcRect/>
          <a:stretch>
            <a:fillRect/>
          </a:stretch>
        </p:blipFill>
        <p:spPr bwMode="auto">
          <a:xfrm>
            <a:off x="4315116" y="1703297"/>
            <a:ext cx="3261591" cy="4616824"/>
          </a:xfrm>
          <a:prstGeom prst="rect">
            <a:avLst/>
          </a:prstGeom>
          <a:noFill/>
          <a:ln w="9525">
            <a:noFill/>
            <a:miter lim="800000"/>
            <a:headEnd/>
            <a:tailEnd/>
          </a:ln>
        </p:spPr>
      </p:pic>
    </p:spTree>
    <p:extLst>
      <p:ext uri="{BB962C8B-B14F-4D97-AF65-F5344CB8AC3E}">
        <p14:creationId xmlns:p14="http://schemas.microsoft.com/office/powerpoint/2010/main" val="14830186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1636890" y="242332"/>
            <a:ext cx="7784205" cy="1008529"/>
          </a:xfrm>
        </p:spPr>
        <p:txBody>
          <a:bodyPr/>
          <a:lstStyle/>
          <a:p>
            <a:pPr algn="l" eaLnBrk="1" hangingPunct="1"/>
            <a:r>
              <a:rPr lang="en-US" sz="6000" kern="1200" dirty="0">
                <a:solidFill>
                  <a:srgbClr val="800000"/>
                </a:solidFill>
                <a:effectLst>
                  <a:outerShdw blurRad="50800" dist="38100" dir="5400000" algn="t" rotWithShape="0">
                    <a:prstClr val="black">
                      <a:alpha val="40000"/>
                    </a:prstClr>
                  </a:outerShdw>
                </a:effectLst>
                <a:latin typeface="Arial" pitchFamily="-65" charset="0"/>
                <a:ea typeface="ＭＳ Ｐゴシック" pitchFamily="-106" charset="-128"/>
                <a:cs typeface="ＭＳ Ｐゴシック" pitchFamily="-106" charset="-128"/>
              </a:rPr>
              <a:t>2010:</a:t>
            </a:r>
            <a:r>
              <a:rPr lang="en-US" b="1" dirty="0">
                <a:effectLst>
                  <a:outerShdw blurRad="50800" dist="38100" dir="18900000" algn="bl" rotWithShape="0">
                    <a:prstClr val="black">
                      <a:alpha val="40000"/>
                    </a:prstClr>
                  </a:outerShdw>
                </a:effectLst>
                <a:latin typeface="Calibri" charset="0"/>
                <a:ea typeface="ＭＳ Ｐゴシック" charset="0"/>
                <a:cs typeface="Times New Roman" charset="0"/>
              </a:rPr>
              <a:t>   </a:t>
            </a:r>
            <a:r>
              <a:rPr lang="en-US" sz="4000" b="1" dirty="0">
                <a:latin typeface="Calibri" charset="0"/>
                <a:ea typeface="ＭＳ Ｐゴシック" charset="0"/>
                <a:cs typeface="Times New Roman" charset="0"/>
              </a:rPr>
              <a:t>Homeoalleles</a:t>
            </a:r>
          </a:p>
        </p:txBody>
      </p:sp>
      <p:sp>
        <p:nvSpPr>
          <p:cNvPr id="60418" name="Content Placeholder 2"/>
          <p:cNvSpPr>
            <a:spLocks noGrp="1"/>
          </p:cNvSpPr>
          <p:nvPr>
            <p:ph idx="1"/>
          </p:nvPr>
        </p:nvSpPr>
        <p:spPr>
          <a:xfrm>
            <a:off x="1939640" y="1411946"/>
            <a:ext cx="8271161" cy="3993497"/>
          </a:xfrm>
        </p:spPr>
        <p:txBody>
          <a:bodyPr/>
          <a:lstStyle/>
          <a:p>
            <a:pPr eaLnBrk="1" hangingPunct="1"/>
            <a:r>
              <a:rPr lang="en-US" dirty="0">
                <a:latin typeface="Times New Roman" charset="0"/>
                <a:ea typeface="ＭＳ Ｐゴシック" charset="0"/>
                <a:cs typeface="Times New Roman" charset="0"/>
              </a:rPr>
              <a:t>Variants that have the same general function, but can have distinct characteristics (e.g., resistance against antibiotics).</a:t>
            </a:r>
          </a:p>
          <a:p>
            <a:pPr eaLnBrk="1" hangingPunct="1"/>
            <a:endParaRPr lang="en-US" sz="2000"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Gene pool contains different homeoalleles, but individual strains and species usually contain only one of the alleles.</a:t>
            </a:r>
          </a:p>
          <a:p>
            <a:pPr eaLnBrk="1" hangingPunct="1"/>
            <a:endParaRPr lang="en-US" sz="2000"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Can be brought together temporarily in a lineage through HGT</a:t>
            </a:r>
          </a:p>
        </p:txBody>
      </p:sp>
      <p:sp>
        <p:nvSpPr>
          <p:cNvPr id="60419" name="TextBox 4"/>
          <p:cNvSpPr txBox="1">
            <a:spLocks noChangeArrowheads="1"/>
          </p:cNvSpPr>
          <p:nvPr/>
        </p:nvSpPr>
        <p:spPr bwMode="auto">
          <a:xfrm>
            <a:off x="6405594" y="6488137"/>
            <a:ext cx="4048915" cy="353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586" tIns="45298" rIns="90586" bIns="4529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alibri" charset="0"/>
                <a:ea typeface="ＭＳ Ｐゴシック" charset="0"/>
              </a:defRPr>
            </a:lvl9pPr>
          </a:lstStyle>
          <a:p>
            <a:pPr defTabSz="817706" eaLnBrk="1" hangingPunct="1"/>
            <a:r>
              <a:rPr lang="en-US" sz="1700">
                <a:solidFill>
                  <a:srgbClr val="000000"/>
                </a:solidFill>
                <a:latin typeface="Arial" charset="0"/>
              </a:rPr>
              <a:t>Andam, Williams, Gogarten 2010 PNAS</a:t>
            </a:r>
          </a:p>
        </p:txBody>
      </p:sp>
    </p:spTree>
    <p:extLst>
      <p:ext uri="{BB962C8B-B14F-4D97-AF65-F5344CB8AC3E}">
        <p14:creationId xmlns:p14="http://schemas.microsoft.com/office/powerpoint/2010/main" val="1446756904"/>
      </p:ext>
    </p:extLst>
  </p:cSld>
  <p:clrMapOvr>
    <a:masterClrMapping/>
  </p:clrMapOvr>
  <p:transition spd="slow" advTm="51067"/>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TextBox 2">
            <a:extLst>
              <a:ext uri="{FF2B5EF4-FFF2-40B4-BE49-F238E27FC236}">
                <a16:creationId xmlns:a16="http://schemas.microsoft.com/office/drawing/2014/main" id="{F3D96EEB-BAA7-624F-AB3A-02BDE0520AE0}"/>
              </a:ext>
            </a:extLst>
          </p:cNvPr>
          <p:cNvSpPr txBox="1">
            <a:spLocks noChangeArrowheads="1"/>
          </p:cNvSpPr>
          <p:nvPr/>
        </p:nvSpPr>
        <p:spPr bwMode="auto">
          <a:xfrm>
            <a:off x="1524000" y="157164"/>
            <a:ext cx="56721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800" b="1">
                <a:solidFill>
                  <a:srgbClr val="000000"/>
                </a:solidFill>
                <a:latin typeface="Arial" panose="020B0604020202020204" pitchFamily="34" charset="0"/>
              </a:rPr>
              <a:t>Gene Transfer Agents</a:t>
            </a:r>
          </a:p>
        </p:txBody>
      </p:sp>
      <p:sp>
        <p:nvSpPr>
          <p:cNvPr id="43011" name="Rectangle 3">
            <a:extLst>
              <a:ext uri="{FF2B5EF4-FFF2-40B4-BE49-F238E27FC236}">
                <a16:creationId xmlns:a16="http://schemas.microsoft.com/office/drawing/2014/main" id="{D7346845-8229-5C4C-AAF9-27EF5A046A03}"/>
              </a:ext>
            </a:extLst>
          </p:cNvPr>
          <p:cNvSpPr>
            <a:spLocks noChangeArrowheads="1"/>
          </p:cNvSpPr>
          <p:nvPr/>
        </p:nvSpPr>
        <p:spPr bwMode="auto">
          <a:xfrm>
            <a:off x="1643064" y="2498725"/>
            <a:ext cx="4467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a:solidFill>
                  <a:srgbClr val="000000"/>
                </a:solidFill>
                <a:latin typeface="Arial" panose="020B0604020202020204" pitchFamily="34" charset="0"/>
              </a:rPr>
              <a:t>An electron micrograph of </a:t>
            </a:r>
            <a:br>
              <a:rPr lang="en-US" altLang="en-US">
                <a:solidFill>
                  <a:srgbClr val="000000"/>
                </a:solidFill>
                <a:latin typeface="Arial" panose="020B0604020202020204" pitchFamily="34" charset="0"/>
              </a:rPr>
            </a:br>
            <a:r>
              <a:rPr lang="en-US" altLang="en-US">
                <a:solidFill>
                  <a:srgbClr val="000000"/>
                </a:solidFill>
                <a:latin typeface="Arial" panose="020B0604020202020204" pitchFamily="34" charset="0"/>
              </a:rPr>
              <a:t>GTA particles from </a:t>
            </a:r>
            <a:r>
              <a:rPr lang="en-US" altLang="en-US" i="1">
                <a:solidFill>
                  <a:srgbClr val="000000"/>
                </a:solidFill>
                <a:latin typeface="Arial" panose="020B0604020202020204" pitchFamily="34" charset="0"/>
              </a:rPr>
              <a:t>Rhodobacter capsulatus </a:t>
            </a:r>
            <a:r>
              <a:rPr lang="en-US" altLang="en-US">
                <a:solidFill>
                  <a:srgbClr val="000000"/>
                </a:solidFill>
                <a:latin typeface="Arial" panose="020B0604020202020204" pitchFamily="34" charset="0"/>
              </a:rPr>
              <a:t>made soon after their discovery showing their resemblence to tailed phages. Negative staining with phosphotungstic acid. </a:t>
            </a:r>
            <a:br>
              <a:rPr lang="en-US" altLang="en-US">
                <a:solidFill>
                  <a:srgbClr val="000000"/>
                </a:solidFill>
                <a:latin typeface="Arial" panose="020B0604020202020204" pitchFamily="34" charset="0"/>
              </a:rPr>
            </a:br>
            <a:r>
              <a:rPr lang="en-US" altLang="en-US">
                <a:solidFill>
                  <a:srgbClr val="000000"/>
                </a:solidFill>
                <a:latin typeface="Arial" panose="020B0604020202020204" pitchFamily="34" charset="0"/>
              </a:rPr>
              <a:t>Bar = 100 nm. </a:t>
            </a:r>
          </a:p>
        </p:txBody>
      </p:sp>
      <p:sp>
        <p:nvSpPr>
          <p:cNvPr id="43012" name="TextBox 4">
            <a:extLst>
              <a:ext uri="{FF2B5EF4-FFF2-40B4-BE49-F238E27FC236}">
                <a16:creationId xmlns:a16="http://schemas.microsoft.com/office/drawing/2014/main" id="{B2BE2AB2-7A5D-E844-84B1-5C01DC804C8B}"/>
              </a:ext>
            </a:extLst>
          </p:cNvPr>
          <p:cNvSpPr txBox="1">
            <a:spLocks noChangeArrowheads="1"/>
          </p:cNvSpPr>
          <p:nvPr/>
        </p:nvSpPr>
        <p:spPr bwMode="auto">
          <a:xfrm>
            <a:off x="1778000" y="6265864"/>
            <a:ext cx="88646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From: </a:t>
            </a:r>
            <a:r>
              <a:rPr lang="en-US" altLang="en-US" sz="2000">
                <a:solidFill>
                  <a:srgbClr val="000000"/>
                </a:solidFill>
                <a:latin typeface="Arial" panose="020B0604020202020204" pitchFamily="34" charset="0"/>
              </a:rPr>
              <a:t>http://schaechter.asmblog.org/schaechter/2008/09/you-cant-judge.html </a:t>
            </a:r>
          </a:p>
          <a:p>
            <a:pP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pic>
        <p:nvPicPr>
          <p:cNvPr id="43013" name="Picture 6">
            <a:extLst>
              <a:ext uri="{FF2B5EF4-FFF2-40B4-BE49-F238E27FC236}">
                <a16:creationId xmlns:a16="http://schemas.microsoft.com/office/drawing/2014/main" id="{F0672EA7-B350-904D-9DA2-789113A84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9939"/>
            <a:ext cx="49228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a:extLst>
              <a:ext uri="{FF2B5EF4-FFF2-40B4-BE49-F238E27FC236}">
                <a16:creationId xmlns:a16="http://schemas.microsoft.com/office/drawing/2014/main" id="{6AB83D0F-0FBF-7845-A8EB-4FBC2122FD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0288" y="1538288"/>
            <a:ext cx="45577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70747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g20_Bact_argRS10_16&amp;23Scolo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2559"/>
            <a:ext cx="9144000" cy="6247596"/>
          </a:xfrm>
          <a:prstGeom prst="rect">
            <a:avLst/>
          </a:prstGeom>
        </p:spPr>
      </p:pic>
    </p:spTree>
    <p:extLst>
      <p:ext uri="{BB962C8B-B14F-4D97-AF65-F5344CB8AC3E}">
        <p14:creationId xmlns:p14="http://schemas.microsoft.com/office/powerpoint/2010/main" val="3776637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gRSsynteny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99" y="1057549"/>
            <a:ext cx="5098012" cy="5804529"/>
          </a:xfrm>
          <a:prstGeom prst="rect">
            <a:avLst/>
          </a:prstGeom>
        </p:spPr>
      </p:pic>
      <p:sp>
        <p:nvSpPr>
          <p:cNvPr id="6" name="TextBox 5"/>
          <p:cNvSpPr txBox="1"/>
          <p:nvPr/>
        </p:nvSpPr>
        <p:spPr>
          <a:xfrm rot="18151265">
            <a:off x="4453551" y="544158"/>
            <a:ext cx="1389747" cy="368886"/>
          </a:xfrm>
          <a:prstGeom prst="rect">
            <a:avLst/>
          </a:prstGeom>
          <a:noFill/>
          <a:ln>
            <a:noFill/>
          </a:ln>
        </p:spPr>
        <p:txBody>
          <a:bodyPr wrap="none" lIns="90993" tIns="45499" rIns="90993" bIns="45499" rtlCol="0">
            <a:spAutoFit/>
          </a:bodyPr>
          <a:lstStyle/>
          <a:p>
            <a:pPr defTabSz="817706"/>
            <a:r>
              <a:rPr lang="en-US" dirty="0" err="1">
                <a:solidFill>
                  <a:srgbClr val="FF0000"/>
                </a:solidFill>
                <a:latin typeface="Arial" pitchFamily="-65" charset="0"/>
              </a:rPr>
              <a:t>ArgRS</a:t>
            </a:r>
            <a:r>
              <a:rPr lang="en-US" dirty="0">
                <a:solidFill>
                  <a:srgbClr val="FF0000"/>
                </a:solidFill>
                <a:latin typeface="Arial" pitchFamily="-65" charset="0"/>
              </a:rPr>
              <a:t> A&amp;B</a:t>
            </a:r>
          </a:p>
        </p:txBody>
      </p:sp>
      <p:sp>
        <p:nvSpPr>
          <p:cNvPr id="7" name="TextBox 6"/>
          <p:cNvSpPr txBox="1"/>
          <p:nvPr/>
        </p:nvSpPr>
        <p:spPr>
          <a:xfrm rot="18151265">
            <a:off x="1785386" y="286745"/>
            <a:ext cx="1260981" cy="645884"/>
          </a:xfrm>
          <a:prstGeom prst="rect">
            <a:avLst/>
          </a:prstGeom>
          <a:solidFill>
            <a:srgbClr val="9CD2E1"/>
          </a:solidFill>
        </p:spPr>
        <p:txBody>
          <a:bodyPr wrap="none" lIns="90993" tIns="45499" rIns="90993" bIns="45499" rtlCol="0">
            <a:spAutoFit/>
          </a:bodyPr>
          <a:lstStyle/>
          <a:p>
            <a:pPr defTabSz="817706"/>
            <a:r>
              <a:rPr lang="en-US" dirty="0">
                <a:solidFill>
                  <a:prstClr val="black"/>
                </a:solidFill>
                <a:latin typeface="Arial" pitchFamily="-65" charset="0"/>
              </a:rPr>
              <a:t>glutamate </a:t>
            </a:r>
            <a:br>
              <a:rPr lang="en-US" dirty="0">
                <a:solidFill>
                  <a:prstClr val="black"/>
                </a:solidFill>
                <a:latin typeface="Arial" pitchFamily="-65" charset="0"/>
              </a:rPr>
            </a:br>
            <a:r>
              <a:rPr lang="en-US" dirty="0">
                <a:solidFill>
                  <a:prstClr val="black"/>
                </a:solidFill>
                <a:latin typeface="Arial" pitchFamily="-65" charset="0"/>
              </a:rPr>
              <a:t>synthase</a:t>
            </a:r>
          </a:p>
        </p:txBody>
      </p:sp>
      <p:sp>
        <p:nvSpPr>
          <p:cNvPr id="8" name="TextBox 7"/>
          <p:cNvSpPr txBox="1"/>
          <p:nvPr/>
        </p:nvSpPr>
        <p:spPr>
          <a:xfrm rot="18151265">
            <a:off x="2967245" y="628386"/>
            <a:ext cx="619843" cy="368886"/>
          </a:xfrm>
          <a:prstGeom prst="rect">
            <a:avLst/>
          </a:prstGeom>
          <a:solidFill>
            <a:srgbClr val="FF669B"/>
          </a:solidFill>
        </p:spPr>
        <p:txBody>
          <a:bodyPr wrap="none" lIns="90993" tIns="45499" rIns="90993" bIns="45499" rtlCol="0">
            <a:spAutoFit/>
          </a:bodyPr>
          <a:lstStyle/>
          <a:p>
            <a:pPr defTabSz="817706"/>
            <a:r>
              <a:rPr lang="en-US" dirty="0" err="1">
                <a:solidFill>
                  <a:prstClr val="black"/>
                </a:solidFill>
                <a:latin typeface="Arial" pitchFamily="-65" charset="0"/>
              </a:rPr>
              <a:t>PilQ</a:t>
            </a:r>
            <a:endParaRPr lang="en-US" dirty="0">
              <a:solidFill>
                <a:prstClr val="black"/>
              </a:solidFill>
              <a:latin typeface="Arial" pitchFamily="-65" charset="0"/>
            </a:endParaRPr>
          </a:p>
        </p:txBody>
      </p:sp>
      <p:sp>
        <p:nvSpPr>
          <p:cNvPr id="9" name="TextBox 8"/>
          <p:cNvSpPr txBox="1"/>
          <p:nvPr/>
        </p:nvSpPr>
        <p:spPr>
          <a:xfrm rot="18151265">
            <a:off x="4419644" y="634380"/>
            <a:ext cx="619780" cy="368886"/>
          </a:xfrm>
          <a:prstGeom prst="rect">
            <a:avLst/>
          </a:prstGeom>
          <a:solidFill>
            <a:srgbClr val="FF6839"/>
          </a:solidFill>
        </p:spPr>
        <p:txBody>
          <a:bodyPr wrap="none" lIns="90993" tIns="45499" rIns="90993" bIns="45499" rtlCol="0">
            <a:spAutoFit/>
          </a:bodyPr>
          <a:lstStyle/>
          <a:p>
            <a:pPr defTabSz="817706"/>
            <a:r>
              <a:rPr lang="en-US" dirty="0" err="1">
                <a:solidFill>
                  <a:prstClr val="black"/>
                </a:solidFill>
                <a:latin typeface="Arial" pitchFamily="-65" charset="0"/>
              </a:rPr>
              <a:t>PriA</a:t>
            </a:r>
            <a:endParaRPr lang="en-US" dirty="0">
              <a:solidFill>
                <a:prstClr val="black"/>
              </a:solidFill>
              <a:latin typeface="Arial" pitchFamily="-65" charset="0"/>
            </a:endParaRPr>
          </a:p>
        </p:txBody>
      </p:sp>
      <p:sp>
        <p:nvSpPr>
          <p:cNvPr id="10" name="TextBox 9"/>
          <p:cNvSpPr txBox="1"/>
          <p:nvPr/>
        </p:nvSpPr>
        <p:spPr>
          <a:xfrm rot="18151265">
            <a:off x="5115546" y="685383"/>
            <a:ext cx="696712" cy="368886"/>
          </a:xfrm>
          <a:prstGeom prst="rect">
            <a:avLst/>
          </a:prstGeom>
          <a:solidFill>
            <a:srgbClr val="9DB6FE"/>
          </a:solidFill>
        </p:spPr>
        <p:txBody>
          <a:bodyPr wrap="none" lIns="90993" tIns="45499" rIns="90993" bIns="45499" rtlCol="0">
            <a:spAutoFit/>
          </a:bodyPr>
          <a:lstStyle/>
          <a:p>
            <a:pPr defTabSz="817706"/>
            <a:r>
              <a:rPr lang="en-US" dirty="0" err="1">
                <a:solidFill>
                  <a:prstClr val="black"/>
                </a:solidFill>
                <a:latin typeface="Arial" pitchFamily="-65" charset="0"/>
              </a:rPr>
              <a:t>HsIU</a:t>
            </a:r>
            <a:endParaRPr lang="en-US" dirty="0">
              <a:solidFill>
                <a:prstClr val="black"/>
              </a:solidFill>
              <a:latin typeface="Arial" pitchFamily="-65" charset="0"/>
            </a:endParaRPr>
          </a:p>
        </p:txBody>
      </p:sp>
      <p:sp>
        <p:nvSpPr>
          <p:cNvPr id="11" name="TextBox 10"/>
          <p:cNvSpPr txBox="1"/>
          <p:nvPr/>
        </p:nvSpPr>
        <p:spPr>
          <a:xfrm rot="18151265">
            <a:off x="3220427" y="380525"/>
            <a:ext cx="1402734" cy="368886"/>
          </a:xfrm>
          <a:prstGeom prst="rect">
            <a:avLst/>
          </a:prstGeom>
          <a:solidFill>
            <a:srgbClr val="FFE0A3"/>
          </a:solidFill>
        </p:spPr>
        <p:txBody>
          <a:bodyPr wrap="none" lIns="90993" tIns="45499" rIns="90993" bIns="45499" rtlCol="0">
            <a:spAutoFit/>
          </a:bodyPr>
          <a:lstStyle/>
          <a:p>
            <a:pPr defTabSz="817706"/>
            <a:r>
              <a:rPr lang="en-US" dirty="0">
                <a:solidFill>
                  <a:prstClr val="black"/>
                </a:solidFill>
                <a:latin typeface="Arial" pitchFamily="-65" charset="0"/>
              </a:rPr>
              <a:t>penicillin-</a:t>
            </a:r>
            <a:r>
              <a:rPr lang="en-US" dirty="0" err="1">
                <a:solidFill>
                  <a:prstClr val="black"/>
                </a:solidFill>
                <a:latin typeface="Arial" pitchFamily="-65" charset="0"/>
              </a:rPr>
              <a:t>bp</a:t>
            </a:r>
            <a:endParaRPr lang="en-US" dirty="0">
              <a:solidFill>
                <a:prstClr val="black"/>
              </a:solidFill>
              <a:latin typeface="Arial" pitchFamily="-65" charset="0"/>
            </a:endParaRPr>
          </a:p>
        </p:txBody>
      </p:sp>
      <p:sp>
        <p:nvSpPr>
          <p:cNvPr id="12" name="TextBox 11"/>
          <p:cNvSpPr txBox="1"/>
          <p:nvPr/>
        </p:nvSpPr>
        <p:spPr>
          <a:xfrm rot="18151265">
            <a:off x="3733562" y="450558"/>
            <a:ext cx="1158715" cy="368886"/>
          </a:xfrm>
          <a:prstGeom prst="rect">
            <a:avLst/>
          </a:prstGeom>
          <a:solidFill>
            <a:srgbClr val="74558C"/>
          </a:solidFill>
        </p:spPr>
        <p:txBody>
          <a:bodyPr wrap="none" lIns="90993" tIns="45499" rIns="90993" bIns="45499" rtlCol="0">
            <a:spAutoFit/>
          </a:bodyPr>
          <a:lstStyle/>
          <a:p>
            <a:pPr defTabSz="817706"/>
            <a:r>
              <a:rPr lang="en-US" dirty="0">
                <a:solidFill>
                  <a:prstClr val="black"/>
                </a:solidFill>
                <a:latin typeface="Arial" pitchFamily="-65" charset="0"/>
              </a:rPr>
              <a:t>malic </a:t>
            </a:r>
            <a:r>
              <a:rPr lang="en-US" dirty="0" err="1">
                <a:solidFill>
                  <a:prstClr val="black"/>
                </a:solidFill>
                <a:latin typeface="Arial" pitchFamily="-65" charset="0"/>
              </a:rPr>
              <a:t>enz</a:t>
            </a:r>
            <a:endParaRPr lang="en-US" dirty="0">
              <a:solidFill>
                <a:prstClr val="black"/>
              </a:solidFill>
              <a:latin typeface="Arial" pitchFamily="-65" charset="0"/>
            </a:endParaRPr>
          </a:p>
        </p:txBody>
      </p:sp>
      <p:sp>
        <p:nvSpPr>
          <p:cNvPr id="13" name="TextBox 12"/>
          <p:cNvSpPr txBox="1"/>
          <p:nvPr/>
        </p:nvSpPr>
        <p:spPr>
          <a:xfrm rot="18151265">
            <a:off x="2567095" y="558290"/>
            <a:ext cx="671352" cy="368886"/>
          </a:xfrm>
          <a:prstGeom prst="rect">
            <a:avLst/>
          </a:prstGeom>
          <a:solidFill>
            <a:srgbClr val="75568D"/>
          </a:solidFill>
        </p:spPr>
        <p:txBody>
          <a:bodyPr wrap="none" lIns="90993" tIns="45499" rIns="90993" bIns="45499" rtlCol="0">
            <a:spAutoFit/>
          </a:bodyPr>
          <a:lstStyle/>
          <a:p>
            <a:pPr defTabSz="817706"/>
            <a:r>
              <a:rPr lang="en-US" dirty="0" err="1">
                <a:solidFill>
                  <a:prstClr val="black"/>
                </a:solidFill>
                <a:latin typeface="Arial" pitchFamily="-65" charset="0"/>
              </a:rPr>
              <a:t>aroB</a:t>
            </a:r>
            <a:endParaRPr lang="en-US" dirty="0">
              <a:solidFill>
                <a:prstClr val="black"/>
              </a:solidFill>
              <a:latin typeface="Arial" pitchFamily="-65" charset="0"/>
            </a:endParaRPr>
          </a:p>
        </p:txBody>
      </p:sp>
      <p:sp>
        <p:nvSpPr>
          <p:cNvPr id="15" name="TextBox 14"/>
          <p:cNvSpPr txBox="1"/>
          <p:nvPr/>
        </p:nvSpPr>
        <p:spPr>
          <a:xfrm>
            <a:off x="7230196" y="418861"/>
            <a:ext cx="3874411" cy="1569660"/>
          </a:xfrm>
          <a:prstGeom prst="rect">
            <a:avLst/>
          </a:prstGeom>
          <a:noFill/>
        </p:spPr>
        <p:txBody>
          <a:bodyPr wrap="square" lIns="90993" tIns="45499" rIns="90993" bIns="45499" rtlCol="0">
            <a:spAutoFit/>
          </a:bodyPr>
          <a:lstStyle/>
          <a:p>
            <a:pPr defTabSz="817706"/>
            <a:r>
              <a:rPr lang="en-US" sz="2400" dirty="0" err="1">
                <a:solidFill>
                  <a:prstClr val="black"/>
                </a:solidFill>
                <a:latin typeface="Arial" pitchFamily="-65" charset="0"/>
              </a:rPr>
              <a:t>ArgRS</a:t>
            </a:r>
            <a:r>
              <a:rPr lang="en-US" sz="2400" dirty="0">
                <a:solidFill>
                  <a:prstClr val="black"/>
                </a:solidFill>
                <a:latin typeface="Arial" pitchFamily="-65" charset="0"/>
              </a:rPr>
              <a:t> synteny </a:t>
            </a:r>
          </a:p>
          <a:p>
            <a:pPr defTabSz="817706"/>
            <a:r>
              <a:rPr lang="en-US" sz="2400" dirty="0">
                <a:solidFill>
                  <a:prstClr val="black"/>
                </a:solidFill>
                <a:latin typeface="Arial" pitchFamily="-65" charset="0"/>
              </a:rPr>
              <a:t>between types in </a:t>
            </a:r>
            <a:r>
              <a:rPr lang="en-US" sz="2400" dirty="0" err="1">
                <a:solidFill>
                  <a:prstClr val="black"/>
                </a:solidFill>
                <a:latin typeface="Arial" pitchFamily="-65" charset="0"/>
              </a:rPr>
              <a:t>Pseudomonadales</a:t>
            </a:r>
            <a:r>
              <a:rPr lang="en-US" sz="2400" dirty="0">
                <a:solidFill>
                  <a:prstClr val="black"/>
                </a:solidFill>
                <a:latin typeface="Arial" pitchFamily="-65" charset="0"/>
              </a:rPr>
              <a:t> and </a:t>
            </a:r>
            <a:r>
              <a:rPr lang="en-US" sz="2400" dirty="0" err="1">
                <a:solidFill>
                  <a:prstClr val="black"/>
                </a:solidFill>
                <a:latin typeface="Arial" pitchFamily="-65" charset="0"/>
              </a:rPr>
              <a:t>Oceanospirillales</a:t>
            </a:r>
            <a:r>
              <a:rPr lang="en-US" sz="2400" dirty="0">
                <a:solidFill>
                  <a:prstClr val="black"/>
                </a:solidFill>
                <a:latin typeface="Arial" pitchFamily="-65" charset="0"/>
              </a:rPr>
              <a:t> </a:t>
            </a:r>
          </a:p>
        </p:txBody>
      </p:sp>
      <p:cxnSp>
        <p:nvCxnSpPr>
          <p:cNvPr id="26" name="Straight Connector 25"/>
          <p:cNvCxnSpPr/>
          <p:nvPr/>
        </p:nvCxnSpPr>
        <p:spPr bwMode="auto">
          <a:xfrm>
            <a:off x="4786121" y="1203691"/>
            <a:ext cx="0" cy="5658386"/>
          </a:xfrm>
          <a:prstGeom prst="line">
            <a:avLst/>
          </a:prstGeom>
          <a:noFill/>
          <a:ln w="1905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5014961" y="1203691"/>
            <a:ext cx="0" cy="5658386"/>
          </a:xfrm>
          <a:prstGeom prst="line">
            <a:avLst/>
          </a:prstGeom>
          <a:no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085532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normAutofit fontScale="90000"/>
          </a:bodyPr>
          <a:lstStyle/>
          <a:p>
            <a:pPr eaLnBrk="1" hangingPunct="1"/>
            <a:r>
              <a:rPr lang="en-US" sz="4000" b="1" dirty="0">
                <a:ea typeface="Times New Roman" pitchFamily="-112" charset="0"/>
                <a:cs typeface="Times New Roman" pitchFamily="-112" charset="0"/>
              </a:rPr>
              <a:t>The genomic neighborhood of </a:t>
            </a:r>
            <a:r>
              <a:rPr lang="en-US" sz="4000" b="1" i="1" dirty="0" err="1">
                <a:ea typeface="Times New Roman" pitchFamily="-112" charset="0"/>
                <a:cs typeface="Times New Roman" pitchFamily="-112" charset="0"/>
              </a:rPr>
              <a:t>tyrRS</a:t>
            </a:r>
            <a:r>
              <a:rPr lang="en-US" sz="4000" b="1" dirty="0">
                <a:ea typeface="Times New Roman" pitchFamily="-112" charset="0"/>
                <a:cs typeface="Times New Roman" pitchFamily="-112" charset="0"/>
              </a:rPr>
              <a:t> </a:t>
            </a:r>
            <a:r>
              <a:rPr lang="en-US" sz="4000" b="1" dirty="0" err="1">
                <a:ea typeface="Times New Roman" pitchFamily="-112" charset="0"/>
                <a:cs typeface="Times New Roman" pitchFamily="-112" charset="0"/>
              </a:rPr>
              <a:t>homeoallele</a:t>
            </a:r>
            <a:r>
              <a:rPr lang="en-US" sz="4000" b="1" dirty="0">
                <a:ea typeface="Times New Roman" pitchFamily="-112" charset="0"/>
                <a:cs typeface="Times New Roman" pitchFamily="-112" charset="0"/>
              </a:rPr>
              <a:t> in </a:t>
            </a:r>
            <a:r>
              <a:rPr lang="en-US" sz="4000" b="1" dirty="0" err="1">
                <a:ea typeface="Times New Roman" pitchFamily="-112" charset="0"/>
                <a:cs typeface="Times New Roman" pitchFamily="-112" charset="0"/>
              </a:rPr>
              <a:t>γ-proteobacteria</a:t>
            </a:r>
            <a:br>
              <a:rPr lang="en-US" sz="4000" b="1" dirty="0">
                <a:ea typeface="Times New Roman" pitchFamily="-112" charset="0"/>
                <a:cs typeface="Times New Roman" pitchFamily="-112" charset="0"/>
              </a:rPr>
            </a:br>
            <a:endParaRPr lang="en-US" sz="4000" dirty="0">
              <a:ea typeface="Times New Roman" pitchFamily="-112" charset="0"/>
              <a:cs typeface="Times New Roman" pitchFamily="-112" charset="0"/>
            </a:endParaRPr>
          </a:p>
        </p:txBody>
      </p:sp>
      <p:pic>
        <p:nvPicPr>
          <p:cNvPr id="38915" name="Picture 2"/>
          <p:cNvPicPr>
            <a:picLocks noChangeAspect="1" noChangeArrowheads="1"/>
          </p:cNvPicPr>
          <p:nvPr/>
        </p:nvPicPr>
        <p:blipFill>
          <a:blip r:embed="rId3"/>
          <a:srcRect/>
          <a:stretch>
            <a:fillRect/>
          </a:stretch>
        </p:blipFill>
        <p:spPr bwMode="auto">
          <a:xfrm>
            <a:off x="2238380" y="1752600"/>
            <a:ext cx="7715250" cy="4419600"/>
          </a:xfrm>
          <a:prstGeom prst="rect">
            <a:avLst/>
          </a:prstGeom>
          <a:noFill/>
          <a:ln w="9525">
            <a:noFill/>
            <a:miter lim="800000"/>
            <a:headEnd/>
            <a:tailEnd/>
          </a:ln>
        </p:spPr>
      </p:pic>
      <p:sp>
        <p:nvSpPr>
          <p:cNvPr id="38916" name="TextBox 4"/>
          <p:cNvSpPr txBox="1">
            <a:spLocks noChangeArrowheads="1"/>
          </p:cNvSpPr>
          <p:nvPr/>
        </p:nvSpPr>
        <p:spPr bwMode="auto">
          <a:xfrm>
            <a:off x="6405648" y="6488186"/>
            <a:ext cx="4274090" cy="367740"/>
          </a:xfrm>
          <a:prstGeom prst="rect">
            <a:avLst/>
          </a:prstGeom>
          <a:noFill/>
          <a:ln w="9525">
            <a:noFill/>
            <a:miter lim="800000"/>
            <a:headEnd/>
            <a:tailEnd/>
          </a:ln>
        </p:spPr>
        <p:txBody>
          <a:bodyPr wrap="none" lIns="89853" tIns="44932" rIns="89853" bIns="44932">
            <a:prstTxWarp prst="textNoShape">
              <a:avLst/>
            </a:prstTxWarp>
            <a:spAutoFit/>
          </a:bodyPr>
          <a:lstStyle/>
          <a:p>
            <a:pPr defTabSz="817706"/>
            <a:r>
              <a:rPr lang="en-US" dirty="0" err="1">
                <a:solidFill>
                  <a:prstClr val="black"/>
                </a:solidFill>
                <a:latin typeface="Arial" pitchFamily="-112" charset="0"/>
                <a:ea typeface="Arial" pitchFamily="-112" charset="0"/>
                <a:cs typeface="Arial" pitchFamily="-112" charset="0"/>
              </a:rPr>
              <a:t>Andam</a:t>
            </a:r>
            <a:r>
              <a:rPr lang="en-US" dirty="0">
                <a:solidFill>
                  <a:prstClr val="black"/>
                </a:solidFill>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856585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Box1.pdf"/>
          <p:cNvPicPr>
            <a:picLocks noChangeAspect="1"/>
          </p:cNvPicPr>
          <p:nvPr/>
        </p:nvPicPr>
        <p:blipFill rotWithShape="1">
          <a:blip r:embed="rId3">
            <a:extLst>
              <a:ext uri="{28A0092B-C50C-407E-A947-70E740481C1C}">
                <a14:useLocalDpi xmlns:a14="http://schemas.microsoft.com/office/drawing/2010/main" val="0"/>
              </a:ext>
            </a:extLst>
          </a:blip>
          <a:srcRect l="7108" t="17137" r="5135" b="15660"/>
          <a:stretch/>
        </p:blipFill>
        <p:spPr>
          <a:xfrm>
            <a:off x="3160545" y="1328618"/>
            <a:ext cx="4990378" cy="4945494"/>
          </a:xfrm>
          <a:prstGeom prst="rect">
            <a:avLst/>
          </a:prstGeom>
        </p:spPr>
      </p:pic>
      <p:sp>
        <p:nvSpPr>
          <p:cNvPr id="39940" name="Text Box 2"/>
          <p:cNvSpPr txBox="1">
            <a:spLocks noChangeArrowheads="1"/>
          </p:cNvSpPr>
          <p:nvPr/>
        </p:nvSpPr>
        <p:spPr bwMode="auto">
          <a:xfrm>
            <a:off x="1524000" y="62261"/>
            <a:ext cx="9144000" cy="953106"/>
          </a:xfrm>
          <a:prstGeom prst="rect">
            <a:avLst/>
          </a:prstGeom>
          <a:noFill/>
          <a:ln w="9525">
            <a:noFill/>
            <a:miter lim="800000"/>
            <a:headEnd/>
            <a:tailEnd/>
          </a:ln>
        </p:spPr>
        <p:txBody>
          <a:bodyPr lIns="88171" tIns="44090" rIns="88171" bIns="44090">
            <a:prstTxWarp prst="textNoShape">
              <a:avLst/>
            </a:prstTxWarp>
            <a:spAutoFit/>
          </a:bodyPr>
          <a:lstStyle/>
          <a:p>
            <a:pPr algn="ctr" defTabSz="791303" eaLnBrk="0" hangingPunct="0"/>
            <a:r>
              <a:rPr lang="en-US" sz="2800" b="1" dirty="0">
                <a:solidFill>
                  <a:srgbClr val="800000"/>
                </a:solidFill>
                <a:latin typeface="Calibri"/>
                <a:ea typeface="ＭＳ Ｐゴシック" charset="-128"/>
                <a:cs typeface="ＭＳ Ｐゴシック" charset="-128"/>
              </a:rPr>
              <a:t>PAN-GENOME OF CLOSELY RELATED ORGANISMS: </a:t>
            </a:r>
            <a:br>
              <a:rPr lang="en-US" sz="2800" b="1" dirty="0">
                <a:solidFill>
                  <a:srgbClr val="800000"/>
                </a:solidFill>
                <a:latin typeface="Calibri"/>
                <a:ea typeface="ＭＳ Ｐゴシック" charset="-128"/>
                <a:cs typeface="ＭＳ Ｐゴシック" charset="-128"/>
              </a:rPr>
            </a:br>
            <a:r>
              <a:rPr lang="en-US" sz="2800" b="1" dirty="0">
                <a:solidFill>
                  <a:srgbClr val="800000"/>
                </a:solidFill>
                <a:latin typeface="Calibri"/>
                <a:ea typeface="ＭＳ Ｐゴシック" charset="-128"/>
                <a:cs typeface="ＭＳ Ｐゴシック" charset="-128"/>
              </a:rPr>
              <a:t>CORE AND SHELL</a:t>
            </a:r>
          </a:p>
        </p:txBody>
      </p:sp>
      <p:sp>
        <p:nvSpPr>
          <p:cNvPr id="39942" name="Text Box 7"/>
          <p:cNvSpPr txBox="1">
            <a:spLocks noChangeArrowheads="1"/>
          </p:cNvSpPr>
          <p:nvPr/>
        </p:nvSpPr>
        <p:spPr bwMode="auto">
          <a:xfrm>
            <a:off x="6878529" y="6578598"/>
            <a:ext cx="1795946" cy="273707"/>
          </a:xfrm>
          <a:prstGeom prst="rect">
            <a:avLst/>
          </a:prstGeom>
          <a:noFill/>
          <a:ln w="9525">
            <a:noFill/>
            <a:miter lim="800000"/>
            <a:headEnd/>
            <a:tailEnd/>
          </a:ln>
        </p:spPr>
        <p:txBody>
          <a:bodyPr wrap="square" lIns="88171" tIns="44090" rIns="88171" bIns="44090">
            <a:prstTxWarp prst="textNoShape">
              <a:avLst/>
            </a:prstTxWarp>
            <a:spAutoFit/>
          </a:bodyPr>
          <a:lstStyle/>
          <a:p>
            <a:pPr defTabSz="791303" eaLnBrk="0" hangingPunct="0"/>
            <a:r>
              <a:rPr lang="en-US" sz="1200" dirty="0">
                <a:solidFill>
                  <a:srgbClr val="000000"/>
                </a:solidFill>
                <a:latin typeface="Calibri"/>
                <a:ea typeface="ＭＳ Ｐゴシック" charset="-128"/>
                <a:cs typeface="ＭＳ Ｐゴシック" charset="-128"/>
              </a:rPr>
              <a:t>A.W.F. Edwards 1998</a:t>
            </a:r>
          </a:p>
        </p:txBody>
      </p:sp>
      <p:sp>
        <p:nvSpPr>
          <p:cNvPr id="39943" name="Text Box 8"/>
          <p:cNvSpPr txBox="1">
            <a:spLocks noChangeArrowheads="1"/>
          </p:cNvSpPr>
          <p:nvPr/>
        </p:nvSpPr>
        <p:spPr bwMode="auto">
          <a:xfrm>
            <a:off x="6878530" y="6274112"/>
            <a:ext cx="2544787" cy="366040"/>
          </a:xfrm>
          <a:prstGeom prst="rect">
            <a:avLst/>
          </a:prstGeom>
          <a:noFill/>
          <a:ln w="9525">
            <a:noFill/>
            <a:miter lim="800000"/>
            <a:headEnd/>
            <a:tailEnd/>
          </a:ln>
        </p:spPr>
        <p:txBody>
          <a:bodyPr wrap="square" lIns="88171" tIns="44090" rIns="88171" bIns="44090">
            <a:prstTxWarp prst="textNoShape">
              <a:avLst/>
            </a:prstTxWarp>
            <a:spAutoFit/>
          </a:bodyPr>
          <a:lstStyle/>
          <a:p>
            <a:pPr defTabSz="791303" eaLnBrk="0" hangingPunct="0"/>
            <a:r>
              <a:rPr lang="en-US"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42837998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855789" y="777082"/>
            <a:ext cx="8339137" cy="842963"/>
          </a:xfrm>
          <a:extLst>
            <a:ext uri="{AF507438-7753-43e0-B8FC-AC1667EBCBE1}">
              <a14:hiddenEffects xmlns="" xmlns:a14="http://schemas.microsoft.com/office/drawing/2010/main">
                <a:effectLst>
                  <a:outerShdw blurRad="63500" dist="35921" dir="2700000" algn="ctr" rotWithShape="0">
                    <a:schemeClr val="bg2">
                      <a:alpha val="74998"/>
                    </a:schemeClr>
                  </a:outerShdw>
                </a:effectLst>
              </a14:hiddenEffects>
            </a:ext>
          </a:extLst>
        </p:spPr>
        <p:txBody>
          <a:bodyPr>
            <a:normAutofit fontScale="90000"/>
          </a:bodyPr>
          <a:lstStyle/>
          <a:p>
            <a:pPr algn="l"/>
            <a:r>
              <a:rPr lang="en-US" sz="3200" b="1" dirty="0">
                <a:latin typeface="Times New Roman" charset="0"/>
              </a:rPr>
              <a:t>Organismal Evolution: </a:t>
            </a:r>
            <a:br>
              <a:rPr lang="en-US" sz="3200" b="1" dirty="0">
                <a:latin typeface="Times New Roman" charset="0"/>
              </a:rPr>
            </a:br>
            <a:r>
              <a:rPr lang="en-US" sz="3200" b="1" dirty="0">
                <a:latin typeface="Times New Roman" charset="0"/>
              </a:rPr>
              <a:t>                   </a:t>
            </a:r>
            <a:r>
              <a:rPr lang="ja-JP" altLang="en-US" sz="3200" b="1" dirty="0">
                <a:latin typeface="Arial"/>
              </a:rPr>
              <a:t>“</a:t>
            </a:r>
            <a:r>
              <a:rPr lang="en-US" sz="3200" b="1" dirty="0">
                <a:latin typeface="Times New Roman" charset="0"/>
              </a:rPr>
              <a:t>Tree of Life</a:t>
            </a:r>
            <a:r>
              <a:rPr lang="ja-JP" altLang="en-US" sz="3200" b="1" dirty="0">
                <a:latin typeface="Arial"/>
              </a:rPr>
              <a:t>”</a:t>
            </a:r>
            <a:r>
              <a:rPr lang="en-US" sz="3200" b="1" dirty="0">
                <a:latin typeface="Times New Roman" charset="0"/>
              </a:rPr>
              <a:t> or </a:t>
            </a:r>
            <a:r>
              <a:rPr lang="ja-JP" altLang="en-US" sz="3200" b="1" dirty="0">
                <a:latin typeface="Arial"/>
              </a:rPr>
              <a:t>“</a:t>
            </a:r>
            <a:r>
              <a:rPr lang="en-US" sz="3200" b="1" dirty="0">
                <a:latin typeface="Times New Roman" charset="0"/>
              </a:rPr>
              <a:t>Tangled Web</a:t>
            </a:r>
            <a:r>
              <a:rPr lang="ja-JP" altLang="en-US" sz="3200" b="1" dirty="0">
                <a:latin typeface="Arial"/>
              </a:rPr>
              <a:t>”</a:t>
            </a:r>
            <a:r>
              <a:rPr lang="en-US" sz="3200" b="1" dirty="0">
                <a:latin typeface="Times New Roman" charset="0"/>
              </a:rPr>
              <a:t>?</a:t>
            </a:r>
            <a:r>
              <a:rPr lang="en-US" dirty="0"/>
              <a:t> </a:t>
            </a:r>
          </a:p>
        </p:txBody>
      </p:sp>
      <p:sp>
        <p:nvSpPr>
          <p:cNvPr id="111621" name="Text Box 5"/>
          <p:cNvSpPr txBox="1">
            <a:spLocks noChangeArrowheads="1"/>
          </p:cNvSpPr>
          <p:nvPr/>
        </p:nvSpPr>
        <p:spPr bwMode="auto">
          <a:xfrm>
            <a:off x="1524000" y="2411413"/>
            <a:ext cx="9455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a:r>
              <a:rPr lang="en-US">
                <a:solidFill>
                  <a:prstClr val="white"/>
                </a:solidFill>
                <a:latin typeface="Calibri"/>
              </a:rPr>
              <a:t>October 27th,  </a:t>
            </a:r>
            <a:r>
              <a:rPr lang="ja-JP" altLang="en-US">
                <a:solidFill>
                  <a:prstClr val="white"/>
                </a:solidFill>
                <a:latin typeface="Arial"/>
                <a:ea typeface="ＭＳ Ｐゴシック" panose="020B0600070205080204" pitchFamily="34" charset="-128"/>
              </a:rPr>
              <a:t>“</a:t>
            </a:r>
            <a:r>
              <a:rPr lang="en-US">
                <a:solidFill>
                  <a:prstClr val="white"/>
                </a:solidFill>
                <a:latin typeface="Calibri"/>
              </a:rPr>
              <a:t>Exceptions and the Unexpected</a:t>
            </a:r>
            <a:r>
              <a:rPr lang="ja-JP" altLang="en-US">
                <a:solidFill>
                  <a:prstClr val="white"/>
                </a:solidFill>
                <a:latin typeface="Arial"/>
                <a:ea typeface="ＭＳ Ｐゴシック" panose="020B0600070205080204" pitchFamily="34" charset="-128"/>
              </a:rPr>
              <a:t>”</a:t>
            </a:r>
            <a:r>
              <a:rPr lang="en-US">
                <a:solidFill>
                  <a:prstClr val="white"/>
                </a:solidFill>
                <a:latin typeface="Calibri"/>
              </a:rPr>
              <a:t>, Swarthmore College </a:t>
            </a:r>
          </a:p>
        </p:txBody>
      </p:sp>
      <p:pic>
        <p:nvPicPr>
          <p:cNvPr id="111626" name="Picture 10" descr="log_matrix_whole_gen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642" y="2260995"/>
            <a:ext cx="4572949" cy="3117920"/>
          </a:xfrm>
          <a:prstGeom prst="rect">
            <a:avLst/>
          </a:prstGeom>
          <a:noFill/>
          <a:extLst>
            <a:ext uri="{909E8E84-426E-40dd-AFC4-6F175D3DCCD1}">
              <a14:hiddenFill xmlns="" xmlns:a14="http://schemas.microsoft.com/office/drawing/2010/main">
                <a:solidFill>
                  <a:srgbClr val="FFFFFF"/>
                </a:solidFill>
              </a14:hiddenFill>
            </a:ext>
          </a:extLst>
        </p:spPr>
      </p:pic>
      <p:pic>
        <p:nvPicPr>
          <p:cNvPr id="111627" name="Picture 11" descr="logma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739" y="2370208"/>
            <a:ext cx="4391130" cy="3473381"/>
          </a:xfrm>
          <a:prstGeom prst="rect">
            <a:avLst/>
          </a:prstGeom>
          <a:noFill/>
          <a:extLst>
            <a:ext uri="{909E8E84-426E-40dd-AFC4-6F175D3DCCD1}">
              <a14:hiddenFill xmlns="" xmlns:a14="http://schemas.microsoft.com/office/drawing/2010/main">
                <a:solidFill>
                  <a:srgbClr val="FFFFFF"/>
                </a:solidFill>
              </a14:hiddenFill>
            </a:ext>
          </a:extLst>
        </p:spPr>
      </p:pic>
      <p:sp>
        <p:nvSpPr>
          <p:cNvPr id="111628" name="Text Box 12"/>
          <p:cNvSpPr txBox="1">
            <a:spLocks noChangeArrowheads="1"/>
          </p:cNvSpPr>
          <p:nvPr/>
        </p:nvSpPr>
        <p:spPr bwMode="auto">
          <a:xfrm>
            <a:off x="1524001" y="5481639"/>
            <a:ext cx="4619625"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a:r>
              <a:rPr lang="en-US" sz="2000">
                <a:solidFill>
                  <a:prstClr val="black"/>
                </a:solidFill>
                <a:latin typeface="Calibri"/>
              </a:rPr>
              <a:t>Genome content tree</a:t>
            </a:r>
            <a:r>
              <a:rPr lang="en-US">
                <a:solidFill>
                  <a:prstClr val="black"/>
                </a:solidFill>
                <a:latin typeface="Calibri"/>
              </a:rPr>
              <a:t> </a:t>
            </a:r>
            <a:br>
              <a:rPr lang="en-US">
                <a:solidFill>
                  <a:prstClr val="black"/>
                </a:solidFill>
                <a:latin typeface="Calibri"/>
              </a:rPr>
            </a:br>
            <a:r>
              <a:rPr lang="en-US" sz="1200">
                <a:solidFill>
                  <a:prstClr val="black"/>
                </a:solidFill>
                <a:latin typeface="Times New Roman" charset="0"/>
              </a:rPr>
              <a:t>Similar trees see: Tekaia et al. (1999) </a:t>
            </a:r>
            <a:r>
              <a:rPr lang="en-US" sz="1200" i="1">
                <a:solidFill>
                  <a:prstClr val="black"/>
                </a:solidFill>
                <a:latin typeface="Times New Roman" charset="0"/>
              </a:rPr>
              <a:t>Genome Res </a:t>
            </a:r>
            <a:r>
              <a:rPr lang="en-US" sz="1200" b="1">
                <a:solidFill>
                  <a:prstClr val="black"/>
                </a:solidFill>
                <a:latin typeface="Times New Roman" charset="0"/>
              </a:rPr>
              <a:t>9:</a:t>
            </a:r>
            <a:r>
              <a:rPr lang="en-US" sz="1200">
                <a:solidFill>
                  <a:prstClr val="black"/>
                </a:solidFill>
                <a:latin typeface="Times New Roman" charset="0"/>
              </a:rPr>
              <a:t>550- 557; Snel et al. (1999) </a:t>
            </a:r>
            <a:r>
              <a:rPr lang="en-US" sz="1200" i="1">
                <a:solidFill>
                  <a:prstClr val="black"/>
                </a:solidFill>
                <a:latin typeface="Times New Roman" charset="0"/>
              </a:rPr>
              <a:t>Nat Genet </a:t>
            </a:r>
            <a:r>
              <a:rPr lang="en-US" sz="1200" b="1">
                <a:solidFill>
                  <a:prstClr val="black"/>
                </a:solidFill>
                <a:latin typeface="Times New Roman" charset="0"/>
              </a:rPr>
              <a:t>21:</a:t>
            </a:r>
            <a:r>
              <a:rPr lang="en-US" sz="1200">
                <a:solidFill>
                  <a:prstClr val="black"/>
                </a:solidFill>
                <a:latin typeface="Times New Roman" charset="0"/>
              </a:rPr>
              <a:t>108-110; Lin &amp; Gerstein (2000) </a:t>
            </a:r>
            <a:r>
              <a:rPr lang="en-US" sz="1200" i="1">
                <a:solidFill>
                  <a:prstClr val="black"/>
                </a:solidFill>
                <a:latin typeface="Times New Roman" charset="0"/>
              </a:rPr>
              <a:t>Genome Res </a:t>
            </a:r>
            <a:r>
              <a:rPr lang="en-US" sz="1200" b="1">
                <a:solidFill>
                  <a:prstClr val="black"/>
                </a:solidFill>
                <a:latin typeface="Times New Roman" charset="0"/>
              </a:rPr>
              <a:t>10:</a:t>
            </a:r>
            <a:r>
              <a:rPr lang="en-US" sz="1200">
                <a:solidFill>
                  <a:prstClr val="black"/>
                </a:solidFill>
                <a:latin typeface="Times New Roman" charset="0"/>
              </a:rPr>
              <a:t>808-818; Fitz-Gibbon &amp; House (1999) </a:t>
            </a:r>
            <a:r>
              <a:rPr lang="en-US" sz="1200" i="1">
                <a:solidFill>
                  <a:prstClr val="black"/>
                </a:solidFill>
                <a:latin typeface="Times New Roman" charset="0"/>
              </a:rPr>
              <a:t>Nucleic Acids Res </a:t>
            </a:r>
            <a:r>
              <a:rPr lang="en-US" sz="1200" b="1">
                <a:solidFill>
                  <a:prstClr val="black"/>
                </a:solidFill>
                <a:latin typeface="Times New Roman" charset="0"/>
              </a:rPr>
              <a:t>27:</a:t>
            </a:r>
            <a:r>
              <a:rPr lang="en-US" sz="1200">
                <a:solidFill>
                  <a:prstClr val="black"/>
                </a:solidFill>
                <a:latin typeface="Times New Roman" charset="0"/>
              </a:rPr>
              <a:t>4218-4222 and (2002) </a:t>
            </a:r>
            <a:r>
              <a:rPr lang="en-US" sz="1200" i="1">
                <a:solidFill>
                  <a:prstClr val="black"/>
                </a:solidFill>
                <a:latin typeface="Times New Roman" charset="0"/>
              </a:rPr>
              <a:t>J Mol Evol</a:t>
            </a:r>
            <a:r>
              <a:rPr lang="en-US" sz="1200">
                <a:solidFill>
                  <a:prstClr val="black"/>
                </a:solidFill>
                <a:latin typeface="Times New Roman" charset="0"/>
              </a:rPr>
              <a:t> </a:t>
            </a:r>
            <a:r>
              <a:rPr lang="en-US" sz="1200" b="1">
                <a:solidFill>
                  <a:prstClr val="black"/>
                </a:solidFill>
                <a:latin typeface="Times New Roman" charset="0"/>
              </a:rPr>
              <a:t>54</a:t>
            </a:r>
            <a:r>
              <a:rPr lang="en-US" sz="1200">
                <a:solidFill>
                  <a:prstClr val="black"/>
                </a:solidFill>
                <a:latin typeface="Times New Roman" charset="0"/>
              </a:rPr>
              <a:t>:539-47; Charlebois et al. (2003) </a:t>
            </a:r>
            <a:r>
              <a:rPr lang="en-US" sz="1200" i="1">
                <a:solidFill>
                  <a:prstClr val="black"/>
                </a:solidFill>
                <a:latin typeface="Times New Roman" charset="0"/>
              </a:rPr>
              <a:t>Nature</a:t>
            </a:r>
            <a:r>
              <a:rPr lang="en-US" sz="1200">
                <a:solidFill>
                  <a:prstClr val="black"/>
                </a:solidFill>
                <a:latin typeface="Times New Roman" charset="0"/>
              </a:rPr>
              <a:t> </a:t>
            </a:r>
            <a:r>
              <a:rPr lang="en-US" sz="1200" b="1">
                <a:solidFill>
                  <a:prstClr val="black"/>
                </a:solidFill>
                <a:latin typeface="Times New Roman" charset="0"/>
              </a:rPr>
              <a:t>421</a:t>
            </a:r>
            <a:r>
              <a:rPr lang="en-US" sz="1200">
                <a:solidFill>
                  <a:prstClr val="black"/>
                </a:solidFill>
                <a:latin typeface="Times New Roman" charset="0"/>
              </a:rPr>
              <a:t>:217; Wolf et al. (2001), </a:t>
            </a:r>
            <a:r>
              <a:rPr lang="en-US" sz="1200" i="1">
                <a:solidFill>
                  <a:prstClr val="black"/>
                </a:solidFill>
                <a:latin typeface="Times New Roman" charset="0"/>
              </a:rPr>
              <a:t>BMC Evol. Biol</a:t>
            </a:r>
            <a:r>
              <a:rPr lang="en-US" sz="1200">
                <a:solidFill>
                  <a:prstClr val="black"/>
                </a:solidFill>
                <a:latin typeface="Times New Roman" charset="0"/>
              </a:rPr>
              <a:t> </a:t>
            </a:r>
            <a:r>
              <a:rPr lang="en-US" sz="1200" b="1">
                <a:solidFill>
                  <a:prstClr val="black"/>
                </a:solidFill>
                <a:latin typeface="Times New Roman" charset="0"/>
              </a:rPr>
              <a:t>1</a:t>
            </a:r>
            <a:r>
              <a:rPr lang="en-US" sz="1200">
                <a:solidFill>
                  <a:prstClr val="black"/>
                </a:solidFill>
                <a:latin typeface="Times New Roman" charset="0"/>
              </a:rPr>
              <a:t>:8</a:t>
            </a:r>
            <a:endParaRPr lang="en-US" sz="1400">
              <a:solidFill>
                <a:prstClr val="black"/>
              </a:solidFill>
              <a:latin typeface="Times New Roman" charset="0"/>
            </a:endParaRPr>
          </a:p>
        </p:txBody>
      </p:sp>
      <p:sp>
        <p:nvSpPr>
          <p:cNvPr id="111629" name="Rectangle 13"/>
          <p:cNvSpPr>
            <a:spLocks noChangeArrowheads="1"/>
          </p:cNvSpPr>
          <p:nvPr/>
        </p:nvSpPr>
        <p:spPr bwMode="auto">
          <a:xfrm>
            <a:off x="6475414" y="5924551"/>
            <a:ext cx="402272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a:r>
              <a:rPr lang="en-US" sz="1600">
                <a:solidFill>
                  <a:prstClr val="black"/>
                </a:solidFill>
                <a:latin typeface="Calibri"/>
              </a:rPr>
              <a:t>NeighborNet </a:t>
            </a:r>
            <a:r>
              <a:rPr lang="en-US" sz="1200">
                <a:solidFill>
                  <a:prstClr val="black"/>
                </a:solidFill>
                <a:latin typeface="Calibri"/>
              </a:rPr>
              <a:t>(version 1, David Bryant 2002, http://www.mcb.mcgill.ca/~bryant/NeighborNet/)</a:t>
            </a:r>
            <a:r>
              <a:rPr lang="en-US" sz="1600">
                <a:solidFill>
                  <a:prstClr val="black"/>
                </a:solidFill>
                <a:latin typeface="Calibri"/>
              </a:rPr>
              <a:t> </a:t>
            </a:r>
            <a:br>
              <a:rPr lang="en-US" sz="1600">
                <a:solidFill>
                  <a:prstClr val="black"/>
                </a:solidFill>
                <a:latin typeface="Calibri"/>
              </a:rPr>
            </a:br>
            <a:r>
              <a:rPr lang="en-US" sz="1600">
                <a:solidFill>
                  <a:prstClr val="black"/>
                </a:solidFill>
                <a:latin typeface="Calibri"/>
              </a:rPr>
              <a:t>Same data, different algorithm</a:t>
            </a:r>
          </a:p>
        </p:txBody>
      </p:sp>
    </p:spTree>
    <p:extLst>
      <p:ext uri="{BB962C8B-B14F-4D97-AF65-F5344CB8AC3E}">
        <p14:creationId xmlns:p14="http://schemas.microsoft.com/office/powerpoint/2010/main" val="2824059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2749550" y="895351"/>
            <a:ext cx="6750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a:solidFill>
                  <a:srgbClr val="000000"/>
                </a:solidFill>
              </a:rPr>
              <a:t>HGT as a force creating new pathways</a:t>
            </a:r>
          </a:p>
        </p:txBody>
      </p:sp>
    </p:spTree>
    <p:extLst>
      <p:ext uri="{BB962C8B-B14F-4D97-AF65-F5344CB8AC3E}">
        <p14:creationId xmlns:p14="http://schemas.microsoft.com/office/powerpoint/2010/main" val="2951925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757363" y="120651"/>
            <a:ext cx="8839200" cy="923925"/>
          </a:xfrm>
        </p:spPr>
        <p:txBody>
          <a:bodyPr/>
          <a:lstStyle/>
          <a:p>
            <a:pPr eaLnBrk="1" hangingPunct="1"/>
            <a:r>
              <a:rPr lang="en-US" sz="2400" b="1">
                <a:latin typeface="Arial" charset="0"/>
                <a:ea typeface="ＭＳ Ｐゴシック" charset="0"/>
              </a:rPr>
              <a:t>HGT as a force creating new pathways – Example I</a:t>
            </a:r>
            <a:br>
              <a:rPr lang="en-US" sz="2400" b="1">
                <a:latin typeface="Arial" charset="0"/>
                <a:ea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1909763" y="1504951"/>
            <a:ext cx="4267200" cy="3857625"/>
          </a:xfrm>
        </p:spPr>
      </p:pic>
      <p:sp>
        <p:nvSpPr>
          <p:cNvPr id="106500" name="Rectangle 3"/>
          <p:cNvSpPr>
            <a:spLocks noGrp="1" noChangeArrowheads="1"/>
          </p:cNvSpPr>
          <p:nvPr>
            <p:ph type="body" sz="half" idx="2"/>
          </p:nvPr>
        </p:nvSpPr>
        <p:spPr>
          <a:xfrm>
            <a:off x="6370639"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rPr>
              <a:t>Energy production via reduction of multiple carbon substrates to CH</a:t>
            </a:r>
            <a:r>
              <a:rPr lang="en-US" sz="1800" baseline="-25000">
                <a:latin typeface="Arial" charset="0"/>
                <a:ea typeface="ＭＳ Ｐゴシック" charset="0"/>
              </a:rPr>
              <a:t>4</a:t>
            </a:r>
          </a:p>
          <a:p>
            <a:pPr eaLnBrk="1" hangingPunct="1">
              <a:lnSpc>
                <a:spcPct val="90000"/>
              </a:lnSpc>
              <a:buFont typeface="Wingdings" charset="0"/>
              <a:buChar char="§"/>
            </a:pPr>
            <a:r>
              <a:rPr lang="en-US" sz="1800">
                <a:latin typeface="Arial" charset="0"/>
                <a:ea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rPr>
              <a:t>Over 66% of biogenic methane is produced from acetate, mostly by </a:t>
            </a:r>
            <a:r>
              <a:rPr lang="en-US" sz="1800" i="1">
                <a:latin typeface="Arial" charset="0"/>
                <a:ea typeface="ＭＳ Ｐゴシック" charset="0"/>
              </a:rPr>
              <a:t>Methanosarcina </a:t>
            </a:r>
            <a:r>
              <a:rPr lang="en-US" sz="1800">
                <a:latin typeface="Arial" charset="0"/>
                <a:ea typeface="ＭＳ Ｐゴシック" charset="0"/>
              </a:rPr>
              <a:t>genera.</a:t>
            </a:r>
          </a:p>
        </p:txBody>
      </p:sp>
      <p:sp>
        <p:nvSpPr>
          <p:cNvPr id="106501" name="Text Box 5"/>
          <p:cNvSpPr txBox="1">
            <a:spLocks noChangeArrowheads="1"/>
          </p:cNvSpPr>
          <p:nvPr/>
        </p:nvSpPr>
        <p:spPr bwMode="auto">
          <a:xfrm>
            <a:off x="1524001" y="5362576"/>
            <a:ext cx="29114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4987925" y="5702300"/>
            <a:ext cx="5608638" cy="1068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p>
            <a:pPr defTabSz="819150" eaLnBrk="0" fontAlgn="base" hangingPunct="0">
              <a:spcBef>
                <a:spcPct val="0"/>
              </a:spcBef>
              <a:spcAft>
                <a:spcPct val="0"/>
              </a:spcAft>
            </a:pPr>
            <a:r>
              <a:rPr lang="en-US" sz="1600">
                <a:solidFill>
                  <a:srgbClr val="000000"/>
                </a:solidFill>
                <a:latin typeface="Arial" panose="020B0604020202020204" pitchFamily="34" charset="0"/>
                <a:ea typeface="ＭＳ Ｐゴシック" charset="0"/>
                <a:cs typeface="MS Pゴシック" charset="0"/>
              </a:rPr>
              <a:t>Fournier and Gogarten (2008) Evolution of Acetoclastic Methanogenesis in Methanosarcina via Horizontal Gene Transfer from Cellulolytic Clostridia. </a:t>
            </a:r>
            <a:r>
              <a:rPr lang="en-US" sz="1600" i="1">
                <a:solidFill>
                  <a:srgbClr val="000000"/>
                </a:solidFill>
                <a:latin typeface="Arial" panose="020B0604020202020204" pitchFamily="34" charset="0"/>
                <a:ea typeface="ＭＳ Ｐゴシック" charset="0"/>
                <a:cs typeface="MS Pゴシック" charset="0"/>
              </a:rPr>
              <a:t>J. Bacteriol.</a:t>
            </a:r>
            <a:r>
              <a:rPr lang="en-US" sz="1600">
                <a:solidFill>
                  <a:srgbClr val="000000"/>
                </a:solidFill>
                <a:latin typeface="Arial" panose="020B0604020202020204" pitchFamily="34" charset="0"/>
                <a:ea typeface="ＭＳ Ｐゴシック" charset="0"/>
                <a:cs typeface="MS Pゴシック" charset="0"/>
              </a:rPr>
              <a:t> 190(3):1124-7</a:t>
            </a:r>
          </a:p>
        </p:txBody>
      </p:sp>
    </p:spTree>
    <p:extLst>
      <p:ext uri="{BB962C8B-B14F-4D97-AF65-F5344CB8AC3E}">
        <p14:creationId xmlns:p14="http://schemas.microsoft.com/office/powerpoint/2010/main" val="94713483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1" y="2589214"/>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762001"/>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676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7334251" y="1676401"/>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1752601" y="6248401"/>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8153400" y="3578226"/>
            <a:ext cx="867796" cy="45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sz="2400" b="1">
                <a:solidFill>
                  <a:srgbClr val="000000"/>
                </a:solidFill>
                <a:latin typeface="Arial" panose="020B0604020202020204" pitchFamily="34" charset="0"/>
                <a:ea typeface="ＭＳ Ｐゴシック" charset="0"/>
                <a:cs typeface="ＭＳ Ｐゴシック" charset="0"/>
              </a:rPr>
              <a:t>PtaA</a:t>
            </a:r>
            <a:endParaRPr lang="en-US" sz="2200">
              <a:solidFill>
                <a:srgbClr val="000000"/>
              </a:solidFill>
              <a:latin typeface="Arial" panose="020B0604020202020204" pitchFamily="34" charset="0"/>
              <a:ea typeface="ＭＳ Ｐゴシック" charset="0"/>
              <a:cs typeface="ＭＳ Ｐゴシック" charset="0"/>
            </a:endParaRPr>
          </a:p>
        </p:txBody>
      </p:sp>
      <p:sp>
        <p:nvSpPr>
          <p:cNvPr id="108552" name="Rectangle 8"/>
          <p:cNvSpPr>
            <a:spLocks noChangeArrowheads="1"/>
          </p:cNvSpPr>
          <p:nvPr/>
        </p:nvSpPr>
        <p:spPr bwMode="auto">
          <a:xfrm>
            <a:off x="3505200" y="3732214"/>
            <a:ext cx="867796" cy="45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sz="2400" b="1">
                <a:solidFill>
                  <a:srgbClr val="000000"/>
                </a:solidFill>
                <a:latin typeface="Arial" panose="020B0604020202020204" pitchFamily="34" charset="0"/>
                <a:ea typeface="ＭＳ Ｐゴシック" charset="0"/>
                <a:cs typeface="ＭＳ Ｐゴシック" charset="0"/>
              </a:rPr>
              <a:t>PtaA</a:t>
            </a:r>
            <a:endParaRPr lang="en-US" sz="2200">
              <a:solidFill>
                <a:srgbClr val="000000"/>
              </a:solidFill>
              <a:latin typeface="Arial" panose="020B0604020202020204" pitchFamily="34" charset="0"/>
              <a:ea typeface="ＭＳ Ｐゴシック" charset="0"/>
              <a:cs typeface="ＭＳ Ｐゴシック" charset="0"/>
            </a:endParaRPr>
          </a:p>
        </p:txBody>
      </p:sp>
      <p:sp>
        <p:nvSpPr>
          <p:cNvPr id="108553" name="Rectangle 9"/>
          <p:cNvSpPr>
            <a:spLocks noChangeArrowheads="1"/>
          </p:cNvSpPr>
          <p:nvPr/>
        </p:nvSpPr>
        <p:spPr bwMode="auto">
          <a:xfrm>
            <a:off x="8153400" y="2819401"/>
            <a:ext cx="954358" cy="45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sz="2400" b="1">
                <a:solidFill>
                  <a:srgbClr val="000000"/>
                </a:solidFill>
                <a:latin typeface="Arial" panose="020B0604020202020204" pitchFamily="34" charset="0"/>
                <a:ea typeface="ＭＳ Ｐゴシック" charset="0"/>
                <a:cs typeface="ＭＳ Ｐゴシック" charset="0"/>
              </a:rPr>
              <a:t>AckA</a:t>
            </a:r>
            <a:endParaRPr lang="en-US" sz="2200">
              <a:solidFill>
                <a:srgbClr val="000000"/>
              </a:solidFill>
              <a:latin typeface="Arial" panose="020B0604020202020204" pitchFamily="34" charset="0"/>
              <a:ea typeface="ＭＳ Ｐゴシック" charset="0"/>
              <a:cs typeface="ＭＳ Ｐゴシック" charset="0"/>
            </a:endParaRPr>
          </a:p>
        </p:txBody>
      </p:sp>
      <p:sp>
        <p:nvSpPr>
          <p:cNvPr id="108554" name="Rectangle 10"/>
          <p:cNvSpPr>
            <a:spLocks noChangeArrowheads="1"/>
          </p:cNvSpPr>
          <p:nvPr/>
        </p:nvSpPr>
        <p:spPr bwMode="auto">
          <a:xfrm>
            <a:off x="3505200" y="4038601"/>
            <a:ext cx="954358" cy="45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sz="2400" b="1">
                <a:solidFill>
                  <a:srgbClr val="000000"/>
                </a:solidFill>
                <a:latin typeface="Arial" panose="020B0604020202020204" pitchFamily="34" charset="0"/>
                <a:ea typeface="ＭＳ Ｐゴシック" charset="0"/>
                <a:cs typeface="ＭＳ Ｐゴシック" charset="0"/>
              </a:rPr>
              <a:t>AckA</a:t>
            </a:r>
            <a:endParaRPr lang="en-US" sz="2200">
              <a:solidFill>
                <a:srgbClr val="000000"/>
              </a:solidFill>
              <a:latin typeface="Arial" panose="020B0604020202020204" pitchFamily="34" charset="0"/>
              <a:ea typeface="ＭＳ Ｐゴシック" charset="0"/>
              <a:cs typeface="ＭＳ Ｐゴシック" charset="0"/>
            </a:endParaRPr>
          </a:p>
        </p:txBody>
      </p:sp>
      <p:sp>
        <p:nvSpPr>
          <p:cNvPr id="108555" name="Oval 11"/>
          <p:cNvSpPr>
            <a:spLocks noChangeArrowheads="1"/>
          </p:cNvSpPr>
          <p:nvPr/>
        </p:nvSpPr>
        <p:spPr bwMode="auto">
          <a:xfrm>
            <a:off x="8153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sp>
        <p:nvSpPr>
          <p:cNvPr id="108556" name="Oval 12"/>
          <p:cNvSpPr>
            <a:spLocks noChangeArrowheads="1"/>
          </p:cNvSpPr>
          <p:nvPr/>
        </p:nvSpPr>
        <p:spPr bwMode="auto">
          <a:xfrm>
            <a:off x="8153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sp>
        <p:nvSpPr>
          <p:cNvPr id="108557" name="Oval 13"/>
          <p:cNvSpPr>
            <a:spLocks noChangeArrowheads="1"/>
          </p:cNvSpPr>
          <p:nvPr/>
        </p:nvSpPr>
        <p:spPr bwMode="auto">
          <a:xfrm>
            <a:off x="3505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sp>
        <p:nvSpPr>
          <p:cNvPr id="108558" name="Oval 14"/>
          <p:cNvSpPr>
            <a:spLocks noChangeArrowheads="1"/>
          </p:cNvSpPr>
          <p:nvPr/>
        </p:nvSpPr>
        <p:spPr bwMode="auto">
          <a:xfrm>
            <a:off x="3505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cxnSp>
        <p:nvCxnSpPr>
          <p:cNvPr id="108559" name="AutoShape 15"/>
          <p:cNvCxnSpPr>
            <a:cxnSpLocks noChangeShapeType="1"/>
          </p:cNvCxnSpPr>
          <p:nvPr/>
        </p:nvCxnSpPr>
        <p:spPr bwMode="auto">
          <a:xfrm flipV="1">
            <a:off x="4929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5976939" y="3462339"/>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6332539"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endParaRPr lang="en-US" sz="2200">
              <a:solidFill>
                <a:srgbClr val="000000"/>
              </a:solidFill>
              <a:latin typeface="Arial" panose="020B0604020202020204" pitchFamily="34" charset="0"/>
              <a:ea typeface="ＭＳ Ｐゴシック" charset="0"/>
              <a:cs typeface="MS Pゴシック" charset="0"/>
            </a:endParaRPr>
          </a:p>
        </p:txBody>
      </p:sp>
    </p:spTree>
    <p:extLst>
      <p:ext uri="{BB962C8B-B14F-4D97-AF65-F5344CB8AC3E}">
        <p14:creationId xmlns:p14="http://schemas.microsoft.com/office/powerpoint/2010/main" val="6075737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1743076" y="223839"/>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2460625" y="890589"/>
            <a:ext cx="705513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39" y="1778000"/>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39054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849439" y="381001"/>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5943601"/>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6" y="979489"/>
            <a:ext cx="6272213"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962275" y="5972176"/>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1622426" y="6613526"/>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2587242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20DE981B-F13B-5649-921C-946F8AC382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23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a:extLst>
              <a:ext uri="{FF2B5EF4-FFF2-40B4-BE49-F238E27FC236}">
                <a16:creationId xmlns:a16="http://schemas.microsoft.com/office/drawing/2014/main" id="{EA504DEA-9DEB-034D-9AF5-740A927FF140}"/>
              </a:ext>
            </a:extLst>
          </p:cNvPr>
          <p:cNvSpPr>
            <a:spLocks noChangeArrowheads="1"/>
          </p:cNvSpPr>
          <p:nvPr/>
        </p:nvSpPr>
        <p:spPr bwMode="auto">
          <a:xfrm>
            <a:off x="5926138" y="490539"/>
            <a:ext cx="4572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Figure S3: R. nubinhibens GTA DNA. Lane 1, λ HindIII ladder; Lane 2, uncut λ DNA; Lane 3, R. nubinhibens chromosomal DNA; Lanes 4 and 5, R. nubinhibens GTA DNA. </a:t>
            </a:r>
          </a:p>
        </p:txBody>
      </p:sp>
      <p:sp>
        <p:nvSpPr>
          <p:cNvPr id="45060" name="Rectangle 4">
            <a:extLst>
              <a:ext uri="{FF2B5EF4-FFF2-40B4-BE49-F238E27FC236}">
                <a16:creationId xmlns:a16="http://schemas.microsoft.com/office/drawing/2014/main" id="{D57A9934-644E-DD44-8139-8B5CB3441380}"/>
              </a:ext>
            </a:extLst>
          </p:cNvPr>
          <p:cNvSpPr>
            <a:spLocks noChangeArrowheads="1"/>
          </p:cNvSpPr>
          <p:nvPr/>
        </p:nvSpPr>
        <p:spPr bwMode="auto">
          <a:xfrm>
            <a:off x="6096000" y="2424113"/>
            <a:ext cx="45720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From: Lauren D. McDaniel, Elizabeth Young, Jennifer Delaney, Fabian Ruhnau, Kim B. Ritchie and John H. Paul: </a:t>
            </a:r>
          </a:p>
          <a:p>
            <a:pPr eaLnBrk="1" fontAlgn="base" hangingPunct="1">
              <a:spcBef>
                <a:spcPct val="0"/>
              </a:spcBef>
              <a:spcAft>
                <a:spcPct val="0"/>
              </a:spcAft>
            </a:pPr>
            <a:r>
              <a:rPr lang="en-US" altLang="en-US" b="1">
                <a:solidFill>
                  <a:srgbClr val="000000"/>
                </a:solidFill>
                <a:latin typeface="Arial" panose="020B0604020202020204" pitchFamily="34" charset="0"/>
              </a:rPr>
              <a:t>High Frequency of Horizontal Gene Transfer in the Oceans</a:t>
            </a:r>
          </a:p>
          <a:p>
            <a:pPr eaLnBrk="1" fontAlgn="base" hangingPunct="1">
              <a:spcBef>
                <a:spcPct val="0"/>
              </a:spcBef>
              <a:spcAft>
                <a:spcPct val="0"/>
              </a:spcAft>
            </a:pPr>
            <a:r>
              <a:rPr lang="en-US" altLang="en-US" sz="1800">
                <a:solidFill>
                  <a:srgbClr val="000000"/>
                </a:solidFill>
                <a:latin typeface="Arial" panose="020B0604020202020204" pitchFamily="34" charset="0"/>
              </a:rPr>
              <a:t>Science 1 October 2010: </a:t>
            </a:r>
          </a:p>
          <a:p>
            <a:pPr eaLnBrk="1" fontAlgn="base" hangingPunct="1">
              <a:spcBef>
                <a:spcPct val="0"/>
              </a:spcBef>
              <a:spcAft>
                <a:spcPct val="0"/>
              </a:spcAft>
            </a:pPr>
            <a:r>
              <a:rPr lang="en-US" altLang="en-US" sz="1800">
                <a:solidFill>
                  <a:srgbClr val="000000"/>
                </a:solidFill>
                <a:latin typeface="Arial" panose="020B0604020202020204" pitchFamily="34" charset="0"/>
              </a:rPr>
              <a:t>Vol. 330 no. 6000 p. 50 </a:t>
            </a:r>
          </a:p>
          <a:p>
            <a:pP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spTree>
    <p:extLst>
      <p:ext uri="{BB962C8B-B14F-4D97-AF65-F5344CB8AC3E}">
        <p14:creationId xmlns:p14="http://schemas.microsoft.com/office/powerpoint/2010/main" val="400376148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1524001" y="5671622"/>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2230438" y="1196975"/>
            <a:ext cx="7275216" cy="5545138"/>
            <a:chOff x="1258888" y="765175"/>
            <a:chExt cx="7970229" cy="5976938"/>
          </a:xfrm>
        </p:grpSpPr>
        <p:grpSp>
          <p:nvGrpSpPr>
            <p:cNvPr id="113670" name="Group 3"/>
            <p:cNvGrpSpPr>
              <a:grpSpLocks/>
            </p:cNvGrpSpPr>
            <p:nvPr/>
          </p:nvGrpSpPr>
          <p:grpSpPr bwMode="auto">
            <a:xfrm>
              <a:off x="1258888" y="1654175"/>
              <a:ext cx="5167312" cy="5087938"/>
              <a:chOff x="1202" y="482"/>
              <a:chExt cx="3255" cy="3205"/>
            </a:xfrm>
          </p:grpSpPr>
          <p:sp>
            <p:nvSpPr>
              <p:cNvPr id="113689" name="Rectangle 4"/>
              <p:cNvSpPr>
                <a:spLocks noChangeArrowheads="1"/>
              </p:cNvSpPr>
              <p:nvPr/>
            </p:nvSpPr>
            <p:spPr bwMode="auto">
              <a:xfrm>
                <a:off x="2198" y="832"/>
                <a:ext cx="700"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605"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7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87"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2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2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8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44"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89"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42"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78"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7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73"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50"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605"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8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86"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92315"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Polyhydroxybutyrate</a:t>
              </a:r>
            </a:p>
          </p:txBody>
        </p:sp>
        <p:sp>
          <p:nvSpPr>
            <p:cNvPr id="113673" name="Text Box 85"/>
            <p:cNvSpPr txBox="1">
              <a:spLocks noChangeArrowheads="1"/>
            </p:cNvSpPr>
            <p:nvPr/>
          </p:nvSpPr>
          <p:spPr bwMode="auto">
            <a:xfrm>
              <a:off x="5527675" y="1738313"/>
              <a:ext cx="1864740"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Lysine, leucine</a:t>
              </a:r>
            </a:p>
          </p:txBody>
        </p:sp>
        <p:sp>
          <p:nvSpPr>
            <p:cNvPr id="113674" name="Text Box 86"/>
            <p:cNvSpPr txBox="1">
              <a:spLocks noChangeArrowheads="1"/>
            </p:cNvSpPr>
            <p:nvPr/>
          </p:nvSpPr>
          <p:spPr bwMode="auto">
            <a:xfrm>
              <a:off x="2193925" y="908050"/>
              <a:ext cx="1059303"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Acetate</a:t>
              </a:r>
            </a:p>
          </p:txBody>
        </p:sp>
        <p:sp>
          <p:nvSpPr>
            <p:cNvPr id="113675" name="Text Box 87"/>
            <p:cNvSpPr txBox="1">
              <a:spLocks noChangeArrowheads="1"/>
            </p:cNvSpPr>
            <p:nvPr/>
          </p:nvSpPr>
          <p:spPr bwMode="auto">
            <a:xfrm>
              <a:off x="1547813" y="1628775"/>
              <a:ext cx="1424581"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Fatty acids</a:t>
              </a:r>
            </a:p>
          </p:txBody>
        </p:sp>
        <p:sp>
          <p:nvSpPr>
            <p:cNvPr id="113676" name="Text Box 88"/>
            <p:cNvSpPr txBox="1">
              <a:spLocks noChangeArrowheads="1"/>
            </p:cNvSpPr>
            <p:nvPr/>
          </p:nvSpPr>
          <p:spPr bwMode="auto">
            <a:xfrm>
              <a:off x="3635375" y="765175"/>
              <a:ext cx="1157648"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129549"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169184"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599" y="4624388"/>
              <a:ext cx="2197283"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2056792" cy="39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Osmoadaptation</a:t>
              </a:r>
            </a:p>
          </p:txBody>
        </p:sp>
      </p:grpSp>
      <p:sp>
        <p:nvSpPr>
          <p:cNvPr id="113667" name="Rectangle 2"/>
          <p:cNvSpPr>
            <a:spLocks noChangeArrowheads="1"/>
          </p:cNvSpPr>
          <p:nvPr/>
        </p:nvSpPr>
        <p:spPr bwMode="auto">
          <a:xfrm>
            <a:off x="1524000" y="-14288"/>
            <a:ext cx="9144000" cy="1066801"/>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3668" name="Text Box 13"/>
          <p:cNvSpPr txBox="1">
            <a:spLocks noChangeArrowheads="1"/>
          </p:cNvSpPr>
          <p:nvPr/>
        </p:nvSpPr>
        <p:spPr bwMode="auto">
          <a:xfrm>
            <a:off x="1552575" y="-14288"/>
            <a:ext cx="7793038" cy="860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a:solidFill>
                  <a:srgbClr val="FFFFFF"/>
                </a:solidFill>
              </a:rPr>
              <a:t>HGT as a force creating new pathways – Example 3</a:t>
            </a:r>
          </a:p>
          <a:p>
            <a:pPr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3669" name="Text Box 15"/>
          <p:cNvSpPr txBox="1">
            <a:spLocks noChangeArrowheads="1"/>
          </p:cNvSpPr>
          <p:nvPr/>
        </p:nvSpPr>
        <p:spPr bwMode="auto">
          <a:xfrm>
            <a:off x="6152749" y="6519864"/>
            <a:ext cx="453271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Tree>
    <p:extLst>
      <p:ext uri="{BB962C8B-B14F-4D97-AF65-F5344CB8AC3E}">
        <p14:creationId xmlns:p14="http://schemas.microsoft.com/office/powerpoint/2010/main" val="2465665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1992313" y="1557338"/>
            <a:ext cx="8229600" cy="301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2389189" y="2151064"/>
            <a:ext cx="58669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3341689" y="163353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3867150" y="2093914"/>
            <a:ext cx="28052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2017713" y="2871789"/>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2068514" y="3752851"/>
            <a:ext cx="40716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4337050" y="2782889"/>
            <a:ext cx="41197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2659064" y="4329114"/>
            <a:ext cx="43601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3733801" y="4227514"/>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4222751" y="3602039"/>
            <a:ext cx="66043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2133600" y="3219451"/>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3059114" y="3073401"/>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2733676"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3870326"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3870326"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4071939" y="2212976"/>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4471989"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4471989"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4535488" y="2898776"/>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4538663" y="3552826"/>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4538663" y="3552826"/>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4132263" y="3743326"/>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4132263" y="4181476"/>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4132263" y="4181476"/>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2946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2932113" y="4430714"/>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2295526"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2295526" y="3876676"/>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2295526" y="3876676"/>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2130426"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2136776" y="2974976"/>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2136776" y="2974976"/>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2193926" y="2271714"/>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2536826" y="2271714"/>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2536826" y="2271714"/>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2946401"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3305176" y="2862264"/>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3305176"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3305176"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2336801" y="2933701"/>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2336801" y="2930526"/>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2336801" y="2930526"/>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3101976" y="2470151"/>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2838451" y="2605089"/>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3514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4578351"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4664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4664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4729163" y="3267075"/>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4873626" y="33289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4408489"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4445001"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4445001"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4502150" y="40640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4648201" y="41259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5561014" y="1630364"/>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5867401" y="2016126"/>
            <a:ext cx="59471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crotonyl-CoA</a:t>
            </a:r>
            <a:endParaRPr lang="de-DE">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5775326" y="2408239"/>
            <a:ext cx="80631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ethylmalonyl-CoA</a:t>
            </a:r>
            <a:endParaRPr lang="de-DE">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5727701" y="2817814"/>
            <a:ext cx="90249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methylsuccinyl-CoA</a:t>
            </a:r>
            <a:endParaRPr lang="de-DE">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5811839" y="3217864"/>
            <a:ext cx="72616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5751514" y="3617914"/>
            <a:ext cx="86722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5441951" y="4017964"/>
            <a:ext cx="6524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5464176" y="4418014"/>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6262689" y="4017964"/>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6313488" y="4410076"/>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6127750" y="2136776"/>
            <a:ext cx="1588" cy="2587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6116638" y="2347914"/>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6116638" y="2347914"/>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6127750" y="2530476"/>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6116638" y="2740026"/>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6116638" y="2740026"/>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6127750" y="29352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6116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6116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6127750" y="33416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6116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6116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5940426" y="3776664"/>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5940426"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5940426"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6127751" y="3778251"/>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6265863" y="3971926"/>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6265863" y="3971926"/>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6127750" y="3733801"/>
            <a:ext cx="1588" cy="412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6273801" y="1619251"/>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5940426" y="1722439"/>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6127751" y="1720851"/>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6127750" y="1925638"/>
            <a:ext cx="1588"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6116638" y="1920876"/>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6116638" y="1920876"/>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6689726" y="4113214"/>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6464301" y="4167189"/>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6464300" y="4125914"/>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6453188" y="4335464"/>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6453188" y="4335464"/>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5730875" y="4140201"/>
            <a:ext cx="1588" cy="2079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5718176" y="4300539"/>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5718176" y="4300539"/>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5518151" y="4167189"/>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5351463" y="41275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5495926" y="41894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5730875" y="4360863"/>
            <a:ext cx="1588" cy="4921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5718176" y="4362451"/>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5718176" y="4362451"/>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5918200" y="2162176"/>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5703889" y="2127250"/>
            <a:ext cx="1809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 CO</a:t>
            </a:r>
            <a:endParaRPr lang="de-DE">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5876926" y="21891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6129339" y="1976438"/>
            <a:ext cx="1587"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6118226" y="1971676"/>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6118226" y="1971676"/>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8221664" y="1946276"/>
            <a:ext cx="58669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8715376" y="163353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9097963" y="2043114"/>
            <a:ext cx="280526"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7732713" y="2260601"/>
            <a:ext cx="30938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7453314" y="2649539"/>
            <a:ext cx="40716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9405938" y="2328864"/>
            <a:ext cx="411972"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7329489" y="3105151"/>
            <a:ext cx="43601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7348539" y="3527426"/>
            <a:ext cx="5995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7554914" y="3932239"/>
            <a:ext cx="65242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7854951" y="4257676"/>
            <a:ext cx="86722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9483726" y="2703514"/>
            <a:ext cx="660437"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9721850" y="3097214"/>
            <a:ext cx="453650"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9456739" y="3540126"/>
            <a:ext cx="73417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8878889" y="4295776"/>
            <a:ext cx="726161"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9334501" y="3957639"/>
            <a:ext cx="56265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7961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8229601"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8229601"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8764589"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9072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9072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9353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9545638" y="2297114"/>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9545638" y="2297114"/>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9693276" y="2451101"/>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9828214"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9828214"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9893300" y="2822576"/>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9932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9932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9918701"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9915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9915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9728201" y="3671889"/>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9728201" y="3925889"/>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9728201" y="3925889"/>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9432926" y="4067176"/>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9432926"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9432926"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8196264"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8196263" y="4386264"/>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8196263" y="4386264"/>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7800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7800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7800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7567614"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7567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7567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7507289" y="3219451"/>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7496176" y="3219451"/>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7496176" y="3219451"/>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7516814" y="2779714"/>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7566026"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7566026"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7645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7797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7797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8905876" y="1785939"/>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7983539"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8834438" y="3371851"/>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8834438" y="3371851"/>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8585201" y="3252789"/>
            <a:ext cx="45845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8054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8051801"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8050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8810626" y="2630489"/>
            <a:ext cx="50334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8523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9769476" y="2552701"/>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9856788" y="2552701"/>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9856788" y="2552701"/>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9915525" y="2481264"/>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10059989" y="25415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7550150" y="3763964"/>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7386638" y="3830639"/>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7532689" y="38909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631950" y="96838"/>
            <a:ext cx="903605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a:solidFill>
                  <a:srgbClr val="808000"/>
                </a:solidFill>
                <a:latin typeface="Helvetica" charset="0"/>
              </a:rPr>
              <a:t>Comparison of different anaplerotic pathways</a:t>
            </a:r>
            <a:endParaRPr lang="ru-RU" sz="3400">
              <a:solidFill>
                <a:srgbClr val="808000"/>
              </a:solidFill>
              <a:latin typeface="Helvetica" charset="0"/>
            </a:endParaRPr>
          </a:p>
        </p:txBody>
      </p:sp>
      <p:sp>
        <p:nvSpPr>
          <p:cNvPr id="114875" name="Text Box 197"/>
          <p:cNvSpPr txBox="1">
            <a:spLocks noChangeArrowheads="1"/>
          </p:cNvSpPr>
          <p:nvPr/>
        </p:nvSpPr>
        <p:spPr bwMode="auto">
          <a:xfrm>
            <a:off x="2267573" y="4875214"/>
            <a:ext cx="230063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Citric acid cycle and </a:t>
            </a:r>
            <a:br>
              <a:rPr lang="de-DE" sz="1800">
                <a:solidFill>
                  <a:srgbClr val="000000"/>
                </a:solidFill>
              </a:rPr>
            </a:br>
            <a:r>
              <a:rPr lang="de-DE" sz="1800">
                <a:solidFill>
                  <a:srgbClr val="000000"/>
                </a:solidFill>
              </a:rPr>
              <a:t>Glyoxylate cycle</a:t>
            </a:r>
          </a:p>
        </p:txBody>
      </p:sp>
      <p:sp>
        <p:nvSpPr>
          <p:cNvPr id="114876" name="Text Box 198"/>
          <p:cNvSpPr txBox="1">
            <a:spLocks noChangeArrowheads="1"/>
          </p:cNvSpPr>
          <p:nvPr/>
        </p:nvSpPr>
        <p:spPr bwMode="auto">
          <a:xfrm>
            <a:off x="5155013" y="4875214"/>
            <a:ext cx="20185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Ethylmalonyl-CoA</a:t>
            </a:r>
            <a:br>
              <a:rPr lang="de-DE" sz="1800">
                <a:solidFill>
                  <a:srgbClr val="000000"/>
                </a:solidFill>
              </a:rPr>
            </a:br>
            <a:r>
              <a:rPr lang="de-DE" sz="1800">
                <a:solidFill>
                  <a:srgbClr val="000000"/>
                </a:solidFill>
              </a:rPr>
              <a:t>pathway</a:t>
            </a:r>
          </a:p>
        </p:txBody>
      </p:sp>
      <p:sp>
        <p:nvSpPr>
          <p:cNvPr id="114877" name="Text Box 199"/>
          <p:cNvSpPr txBox="1">
            <a:spLocks noChangeArrowheads="1"/>
          </p:cNvSpPr>
          <p:nvPr/>
        </p:nvSpPr>
        <p:spPr bwMode="auto">
          <a:xfrm>
            <a:off x="7627938" y="4875213"/>
            <a:ext cx="24160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Methylaspartate cycle</a:t>
            </a:r>
          </a:p>
        </p:txBody>
      </p:sp>
      <p:sp>
        <p:nvSpPr>
          <p:cNvPr id="114878" name="Text Box 200"/>
          <p:cNvSpPr txBox="1">
            <a:spLocks noChangeArrowheads="1"/>
          </p:cNvSpPr>
          <p:nvPr/>
        </p:nvSpPr>
        <p:spPr bwMode="auto">
          <a:xfrm>
            <a:off x="2105026" y="5681664"/>
            <a:ext cx="27185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Bacteria, Eukarya and some Archaea</a:t>
            </a:r>
          </a:p>
        </p:txBody>
      </p:sp>
      <p:sp>
        <p:nvSpPr>
          <p:cNvPr id="114879" name="Text Box 201"/>
          <p:cNvSpPr txBox="1">
            <a:spLocks noChangeArrowheads="1"/>
          </p:cNvSpPr>
          <p:nvPr/>
        </p:nvSpPr>
        <p:spPr bwMode="auto">
          <a:xfrm>
            <a:off x="5016500" y="5681664"/>
            <a:ext cx="245131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α-Proteobacteria, streptomycetes</a:t>
            </a:r>
          </a:p>
        </p:txBody>
      </p:sp>
      <p:sp>
        <p:nvSpPr>
          <p:cNvPr id="114880" name="Text Box 202"/>
          <p:cNvSpPr txBox="1">
            <a:spLocks noChangeArrowheads="1"/>
          </p:cNvSpPr>
          <p:nvPr/>
        </p:nvSpPr>
        <p:spPr bwMode="auto">
          <a:xfrm>
            <a:off x="8399464" y="5681664"/>
            <a:ext cx="102624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haloarchaea</a:t>
            </a:r>
          </a:p>
        </p:txBody>
      </p:sp>
    </p:spTree>
    <p:extLst>
      <p:ext uri="{BB962C8B-B14F-4D97-AF65-F5344CB8AC3E}">
        <p14:creationId xmlns:p14="http://schemas.microsoft.com/office/powerpoint/2010/main" val="216898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1524000" y="0"/>
            <a:ext cx="9144000" cy="1066800"/>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5714" name="Text Box 15"/>
          <p:cNvSpPr txBox="1">
            <a:spLocks noChangeArrowheads="1"/>
          </p:cNvSpPr>
          <p:nvPr/>
        </p:nvSpPr>
        <p:spPr bwMode="auto">
          <a:xfrm>
            <a:off x="6092424" y="6505576"/>
            <a:ext cx="453271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
        <p:nvSpPr>
          <p:cNvPr id="115715" name="Text Box 20"/>
          <p:cNvSpPr txBox="1">
            <a:spLocks noChangeArrowheads="1"/>
          </p:cNvSpPr>
          <p:nvPr/>
        </p:nvSpPr>
        <p:spPr bwMode="auto">
          <a:xfrm>
            <a:off x="7596188" y="1711326"/>
            <a:ext cx="2463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latin typeface="Calibri" charset="0"/>
              </a:rPr>
              <a:t>Haloarchaea</a:t>
            </a:r>
          </a:p>
          <a:p>
            <a:pPr eaLnBrk="1" fontAlgn="base" hangingPunct="1">
              <a:spcBef>
                <a:spcPct val="0"/>
              </a:spcBef>
              <a:spcAft>
                <a:spcPct val="0"/>
              </a:spcAft>
            </a:pPr>
            <a:r>
              <a:rPr lang="de-DE" sz="1800" i="1">
                <a:solidFill>
                  <a:srgbClr val="000000"/>
                </a:solidFill>
                <a:latin typeface="Calibri" charset="0"/>
              </a:rPr>
              <a:t>Haloarcula marismortui,</a:t>
            </a:r>
          </a:p>
          <a:p>
            <a:pPr eaLnBrk="1" fontAlgn="base" hangingPunct="1">
              <a:spcBef>
                <a:spcPct val="0"/>
              </a:spcBef>
              <a:spcAft>
                <a:spcPct val="0"/>
              </a:spcAft>
            </a:pPr>
            <a:r>
              <a:rPr lang="de-DE" sz="1800" i="1">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1990726" y="1482725"/>
            <a:ext cx="5033963" cy="437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Ellipse 26"/>
          <p:cNvSpPr>
            <a:spLocks noChangeArrowheads="1"/>
          </p:cNvSpPr>
          <p:nvPr/>
        </p:nvSpPr>
        <p:spPr bwMode="auto">
          <a:xfrm>
            <a:off x="5483226" y="3729039"/>
            <a:ext cx="1533525" cy="1571625"/>
          </a:xfrm>
          <a:prstGeom prst="ellipse">
            <a:avLst/>
          </a:prstGeom>
          <a:solidFill>
            <a:srgbClr val="FFC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8" name="Ellipse 27"/>
          <p:cNvSpPr>
            <a:spLocks noChangeArrowheads="1"/>
          </p:cNvSpPr>
          <p:nvPr/>
        </p:nvSpPr>
        <p:spPr bwMode="auto">
          <a:xfrm>
            <a:off x="3309939" y="4786314"/>
            <a:ext cx="2428875" cy="1571625"/>
          </a:xfrm>
          <a:prstGeom prst="ellipse">
            <a:avLst/>
          </a:prstGeom>
          <a:solidFill>
            <a:srgbClr val="FF0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9" name="Ellipse 28"/>
          <p:cNvSpPr>
            <a:spLocks noChangeArrowheads="1"/>
          </p:cNvSpPr>
          <p:nvPr/>
        </p:nvSpPr>
        <p:spPr bwMode="auto">
          <a:xfrm>
            <a:off x="2290764" y="4286250"/>
            <a:ext cx="1247775" cy="1143000"/>
          </a:xfrm>
          <a:prstGeom prst="ellipse">
            <a:avLst/>
          </a:prstGeom>
          <a:solidFill>
            <a:srgbClr val="00B05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de-DE">
              <a:solidFill>
                <a:srgbClr val="000000"/>
              </a:solidFill>
              <a:ea typeface="ＭＳ Ｐゴシック" charset="0"/>
              <a:cs typeface="ＭＳ Ｐゴシック" charset="0"/>
            </a:endParaRPr>
          </a:p>
        </p:txBody>
      </p:sp>
      <p:sp>
        <p:nvSpPr>
          <p:cNvPr id="115720" name="Text Box 13"/>
          <p:cNvSpPr txBox="1">
            <a:spLocks noChangeArrowheads="1"/>
          </p:cNvSpPr>
          <p:nvPr/>
        </p:nvSpPr>
        <p:spPr bwMode="auto">
          <a:xfrm>
            <a:off x="1552575" y="1"/>
            <a:ext cx="779303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b="1">
                <a:solidFill>
                  <a:srgbClr val="FFFFFF"/>
                </a:solidFill>
              </a:rPr>
              <a:t>HGT as a force creating new pathways – Example 3</a:t>
            </a:r>
          </a:p>
          <a:p>
            <a:pPr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5721" name="Textfeld 30"/>
          <p:cNvSpPr txBox="1">
            <a:spLocks noChangeArrowheads="1"/>
          </p:cNvSpPr>
          <p:nvPr/>
        </p:nvSpPr>
        <p:spPr bwMode="auto">
          <a:xfrm>
            <a:off x="1485901" y="5095876"/>
            <a:ext cx="16097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2000" b="1">
                <a:solidFill>
                  <a:srgbClr val="122031"/>
                </a:solidFill>
                <a:latin typeface="Calibri" charset="0"/>
              </a:rPr>
              <a:t>Propionate assimilation</a:t>
            </a:r>
          </a:p>
        </p:txBody>
      </p:sp>
      <p:sp>
        <p:nvSpPr>
          <p:cNvPr id="115722" name="Textfeld 31"/>
          <p:cNvSpPr txBox="1">
            <a:spLocks noChangeArrowheads="1"/>
          </p:cNvSpPr>
          <p:nvPr/>
        </p:nvSpPr>
        <p:spPr bwMode="auto">
          <a:xfrm>
            <a:off x="2908300" y="5908675"/>
            <a:ext cx="26162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2000" b="1">
                <a:solidFill>
                  <a:srgbClr val="FF0000"/>
                </a:solidFill>
                <a:latin typeface="Calibri" charset="0"/>
              </a:rPr>
              <a:t>Acetate </a:t>
            </a:r>
            <a:br>
              <a:rPr lang="de-DE" sz="2000" b="1">
                <a:solidFill>
                  <a:srgbClr val="FF0000"/>
                </a:solidFill>
                <a:latin typeface="Calibri" charset="0"/>
              </a:rPr>
            </a:br>
            <a:r>
              <a:rPr lang="de-DE" sz="2000" b="1">
                <a:solidFill>
                  <a:srgbClr val="FF0000"/>
                </a:solidFill>
                <a:latin typeface="Calibri" charset="0"/>
              </a:rPr>
              <a:t>assimilation, Bacteria</a:t>
            </a:r>
          </a:p>
        </p:txBody>
      </p:sp>
      <p:sp>
        <p:nvSpPr>
          <p:cNvPr id="115723" name="Textfeld 32"/>
          <p:cNvSpPr txBox="1">
            <a:spLocks noChangeArrowheads="1"/>
          </p:cNvSpPr>
          <p:nvPr/>
        </p:nvSpPr>
        <p:spPr bwMode="auto">
          <a:xfrm>
            <a:off x="6529389" y="4462463"/>
            <a:ext cx="17367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de-DE" sz="2000" b="1">
                <a:solidFill>
                  <a:srgbClr val="C00000"/>
                </a:solidFill>
                <a:latin typeface="Calibri" charset="0"/>
              </a:rPr>
              <a:t>Glutamate fermentation,</a:t>
            </a:r>
          </a:p>
          <a:p>
            <a:pPr algn="r" eaLnBrk="1" fontAlgn="base" hangingPunct="1">
              <a:spcBef>
                <a:spcPct val="0"/>
              </a:spcBef>
              <a:spcAft>
                <a:spcPct val="0"/>
              </a:spcAft>
            </a:pPr>
            <a:r>
              <a:rPr lang="de-DE" sz="2000" b="1">
                <a:solidFill>
                  <a:srgbClr val="C00000"/>
                </a:solidFill>
                <a:latin typeface="Calibri" charset="0"/>
              </a:rPr>
              <a:t>Bacteria</a:t>
            </a:r>
          </a:p>
        </p:txBody>
      </p:sp>
    </p:spTree>
    <p:extLst>
      <p:ext uri="{BB962C8B-B14F-4D97-AF65-F5344CB8AC3E}">
        <p14:creationId xmlns:p14="http://schemas.microsoft.com/office/powerpoint/2010/main" val="1744982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2057979" y="120466"/>
            <a:ext cx="7771535" cy="977713"/>
          </a:xfrm>
        </p:spPr>
        <p:txBody>
          <a:bodyPr/>
          <a:lstStyle/>
          <a:p>
            <a:pPr eaLnBrk="1" hangingPunct="1"/>
            <a:r>
              <a:rPr lang="en-US">
                <a:solidFill>
                  <a:srgbClr val="2D2DB9"/>
                </a:solidFill>
                <a:latin typeface="Arial" charset="0"/>
                <a:ea typeface="ＭＳ Ｐゴシック" charset="0"/>
                <a:cs typeface="ＭＳ Ｐゴシック" charset="0"/>
              </a:rPr>
              <a:t>Tree, Web, or Coral of Life?</a:t>
            </a:r>
          </a:p>
        </p:txBody>
      </p:sp>
      <p:sp>
        <p:nvSpPr>
          <p:cNvPr id="331778" name="Rectangle 3"/>
          <p:cNvSpPr>
            <a:spLocks noGrp="1" noChangeArrowheads="1"/>
          </p:cNvSpPr>
          <p:nvPr>
            <p:ph type="body" idx="1"/>
          </p:nvPr>
        </p:nvSpPr>
        <p:spPr>
          <a:xfrm>
            <a:off x="1524002" y="5473375"/>
            <a:ext cx="3392921" cy="659747"/>
          </a:xfrm>
        </p:spPr>
        <p:txBody>
          <a:bodyPr/>
          <a:lstStyle/>
          <a:p>
            <a:pPr eaLnBrk="1" hangingPunct="1">
              <a:lnSpc>
                <a:spcPct val="90000"/>
              </a:lnSpc>
              <a:buFontTx/>
              <a:buNone/>
            </a:pPr>
            <a:r>
              <a:rPr lang="en-US" sz="2200" dirty="0">
                <a:latin typeface="Arial" charset="0"/>
                <a:ea typeface="ＭＳ Ｐゴシック" charset="0"/>
              </a:rPr>
              <a:t>Charles Darwin</a:t>
            </a:r>
          </a:p>
          <a:p>
            <a:pPr marL="182880" indent="0" eaLnBrk="1" hangingPunct="1">
              <a:lnSpc>
                <a:spcPct val="90000"/>
              </a:lnSpc>
              <a:buNone/>
            </a:pPr>
            <a:r>
              <a:rPr lang="en-US" sz="1600" dirty="0">
                <a:latin typeface="Arial" charset="0"/>
                <a:ea typeface="ＭＳ Ｐゴシック" charset="0"/>
              </a:rPr>
              <a:t>painted by George Richmond in the late 1830</a:t>
            </a:r>
            <a:endParaRPr lang="en-US" sz="2200" dirty="0">
              <a:latin typeface="Arial" charset="0"/>
              <a:ea typeface="ＭＳ Ｐゴシック" charset="0"/>
            </a:endParaRPr>
          </a:p>
        </p:txBody>
      </p:sp>
      <p:sp>
        <p:nvSpPr>
          <p:cNvPr id="331780" name="Rectangle 5"/>
          <p:cNvSpPr>
            <a:spLocks noChangeArrowheads="1"/>
          </p:cNvSpPr>
          <p:nvPr/>
        </p:nvSpPr>
        <p:spPr bwMode="auto">
          <a:xfrm>
            <a:off x="5371524" y="6110991"/>
            <a:ext cx="4750377" cy="64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162" tIns="45583" rIns="91162" bIns="45583">
            <a:spAutoFit/>
          </a:bodyPr>
          <a:lstStyle/>
          <a:p>
            <a:pPr defTabSz="910227"/>
            <a:r>
              <a:rPr lang="en-US" dirty="0">
                <a:solidFill>
                  <a:srgbClr val="000000"/>
                </a:solidFill>
                <a:latin typeface="Times New Roman" charset="0"/>
              </a:rPr>
              <a:t>Page B26 from Charles Darwin</a:t>
            </a:r>
            <a:r>
              <a:rPr lang="ja-JP" altLang="en-US" dirty="0">
                <a:solidFill>
                  <a:srgbClr val="000000"/>
                </a:solidFill>
                <a:latin typeface="Times New Roman" charset="0"/>
              </a:rPr>
              <a:t>’</a:t>
            </a:r>
            <a:r>
              <a:rPr lang="en-US" altLang="ja-JP" dirty="0">
                <a:solidFill>
                  <a:srgbClr val="000000"/>
                </a:solidFill>
                <a:latin typeface="Times New Roman" charset="0"/>
              </a:rPr>
              <a:t>s  (1809-1882) notebook (1837/38)</a:t>
            </a:r>
            <a:endParaRPr lang="en-US" dirty="0">
              <a:solidFill>
                <a:srgbClr val="000000"/>
              </a:solidFill>
              <a:latin typeface="Times New Roman" charset="0"/>
            </a:endParaRPr>
          </a:p>
        </p:txBody>
      </p:sp>
      <p:sp>
        <p:nvSpPr>
          <p:cNvPr id="1145862" name="Rectangle 6"/>
          <p:cNvSpPr>
            <a:spLocks noChangeArrowheads="1"/>
          </p:cNvSpPr>
          <p:nvPr/>
        </p:nvSpPr>
        <p:spPr bwMode="auto">
          <a:xfrm>
            <a:off x="5082023" y="1160744"/>
            <a:ext cx="5469659" cy="830636"/>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91162" tIns="45583" rIns="91162" bIns="45583">
            <a:spAutoFit/>
          </a:bodyPr>
          <a:lstStyle/>
          <a:p>
            <a:pPr defTabSz="911226">
              <a:defRPr/>
            </a:pPr>
            <a:r>
              <a:rPr lang="ja-JP" altLang="en-US" sz="2400" i="1" dirty="0">
                <a:solidFill>
                  <a:srgbClr val="000000"/>
                </a:solidFill>
                <a:latin typeface="Times New Roman" charset="0"/>
              </a:rPr>
              <a:t>“</a:t>
            </a:r>
            <a:r>
              <a:rPr lang="en-US" sz="2400" i="1" dirty="0">
                <a:solidFill>
                  <a:srgbClr val="000000"/>
                </a:solidFill>
                <a:latin typeface="Times New Roman" charset="0"/>
              </a:rPr>
              <a:t>The tree of life should perhaps be called the coral of life, base of branches dead</a:t>
            </a:r>
            <a:r>
              <a:rPr lang="ja-JP" altLang="en-US" sz="2400" i="1" dirty="0">
                <a:solidFill>
                  <a:srgbClr val="000000"/>
                </a:solidFill>
                <a:latin typeface="Times New Roman" charset="0"/>
              </a:rPr>
              <a:t>”</a:t>
            </a:r>
            <a:r>
              <a:rPr lang="en-US" sz="2400" i="1" dirty="0">
                <a:solidFill>
                  <a:srgbClr val="000000"/>
                </a:solidFill>
                <a:latin typeface="Times New Roman" charset="0"/>
              </a:rPr>
              <a:t> </a:t>
            </a:r>
            <a:endParaRPr lang="en-US" i="1" dirty="0">
              <a:solidFill>
                <a:srgbClr val="000000"/>
              </a:solidFill>
              <a:latin typeface="Times New Roman" charset="0"/>
            </a:endParaRPr>
          </a:p>
        </p:txBody>
      </p:sp>
      <p:pic>
        <p:nvPicPr>
          <p:cNvPr id="1145863" name="Picture 7" descr="Darwin script Coral of Life"/>
          <p:cNvPicPr>
            <a:picLocks noChangeAspect="1" noChangeArrowheads="1"/>
          </p:cNvPicPr>
          <p:nvPr/>
        </p:nvPicPr>
        <p:blipFill>
          <a:blip r:embed="rId3"/>
          <a:srcRect/>
          <a:stretch>
            <a:fillRect/>
          </a:stretch>
        </p:blipFill>
        <p:spPr bwMode="auto">
          <a:xfrm>
            <a:off x="5702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2" name="Picture 1"/>
          <p:cNvPicPr>
            <a:picLocks noChangeAspect="1"/>
          </p:cNvPicPr>
          <p:nvPr/>
        </p:nvPicPr>
        <p:blipFill>
          <a:blip r:embed="rId4"/>
          <a:stretch>
            <a:fillRect/>
          </a:stretch>
        </p:blipFill>
        <p:spPr>
          <a:xfrm>
            <a:off x="1602954" y="982197"/>
            <a:ext cx="3375446" cy="4517039"/>
          </a:xfrm>
          <a:prstGeom prst="rect">
            <a:avLst/>
          </a:prstGeom>
        </p:spPr>
      </p:pic>
    </p:spTree>
    <p:extLst>
      <p:ext uri="{BB962C8B-B14F-4D97-AF65-F5344CB8AC3E}">
        <p14:creationId xmlns:p14="http://schemas.microsoft.com/office/powerpoint/2010/main" val="1955141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874714"/>
            <a:ext cx="55880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Grp="1" noChangeArrowheads="1"/>
          </p:cNvSpPr>
          <p:nvPr>
            <p:ph type="title"/>
          </p:nvPr>
        </p:nvSpPr>
        <p:spPr>
          <a:xfrm>
            <a:off x="3089275" y="0"/>
            <a:ext cx="6146800" cy="774700"/>
          </a:xfrm>
        </p:spPr>
        <p:txBody>
          <a:bodyPr/>
          <a:lstStyle/>
          <a:p>
            <a:pPr eaLnBrk="1" hangingPunct="1"/>
            <a:r>
              <a:rPr lang="en-US" altLang="x-none">
                <a:ea typeface="ＭＳ Ｐゴシック" charset="-128"/>
              </a:rPr>
              <a:t>Which Type of Coral ? </a:t>
            </a:r>
          </a:p>
        </p:txBody>
      </p:sp>
      <p:pic>
        <p:nvPicPr>
          <p:cNvPr id="1191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6" y="2028825"/>
            <a:ext cx="3933825" cy="4089400"/>
          </a:xfrm>
          <a:prstGeom prst="rect">
            <a:avLst/>
          </a:prstGeom>
          <a:noFill/>
          <a:ln>
            <a:noFill/>
          </a:ln>
          <a:effectLst>
            <a:outerShdw blurRad="63500"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1943" name="Picture 7" descr="Coral_stained_h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1" y="3463926"/>
            <a:ext cx="4062413" cy="3382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34046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524000" y="0"/>
            <a:ext cx="8458200" cy="1143000"/>
          </a:xfrm>
        </p:spPr>
        <p:txBody>
          <a:bodyPr/>
          <a:lstStyle/>
          <a:p>
            <a:pPr algn="l" eaLnBrk="1" hangingPunct="1"/>
            <a:r>
              <a:rPr lang="en-US" altLang="x-none" sz="3200">
                <a:ea typeface="ＭＳ Ｐゴシック" charset="-128"/>
              </a:rPr>
              <a:t>Darwin’s Coral a Red Algae?</a:t>
            </a:r>
            <a:br>
              <a:rPr lang="en-US" altLang="x-none">
                <a:ea typeface="ＭＳ Ｐゴシック" charset="-128"/>
              </a:rPr>
            </a:br>
            <a:r>
              <a:rPr lang="en-US" altLang="x-none" sz="2200" i="1">
                <a:ea typeface="ＭＳ Ｐゴシック" charset="-128"/>
              </a:rPr>
              <a:t>(Bossea orbignyana)</a:t>
            </a:r>
            <a:endParaRPr lang="en-US" altLang="x-none">
              <a:ea typeface="ＭＳ Ｐゴシック" charset="-128"/>
            </a:endParaRPr>
          </a:p>
        </p:txBody>
      </p:sp>
      <p:sp>
        <p:nvSpPr>
          <p:cNvPr id="16387" name="Rectangle 3"/>
          <p:cNvSpPr>
            <a:spLocks noChangeArrowheads="1"/>
          </p:cNvSpPr>
          <p:nvPr/>
        </p:nvSpPr>
        <p:spPr bwMode="auto">
          <a:xfrm>
            <a:off x="2132014" y="5792789"/>
            <a:ext cx="77231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defTabSz="912813">
              <a:defRPr>
                <a:solidFill>
                  <a:schemeClr val="tx1"/>
                </a:solidFill>
                <a:latin typeface="Arial" charset="0"/>
                <a:ea typeface="ＭＳ Ｐゴシック" charset="-128"/>
              </a:defRPr>
            </a:lvl1pPr>
            <a:lvl2pPr marL="37931725" indent="-37474525" defTabSz="912813">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marL="457200" fontAlgn="base">
              <a:spcBef>
                <a:spcPct val="0"/>
              </a:spcBef>
              <a:spcAft>
                <a:spcPct val="0"/>
              </a:spcAft>
              <a:defRPr>
                <a:solidFill>
                  <a:schemeClr val="tx1"/>
                </a:solidFill>
                <a:latin typeface="Arial" charset="0"/>
                <a:ea typeface="ＭＳ Ｐゴシック" charset="-128"/>
              </a:defRPr>
            </a:lvl6pPr>
            <a:lvl7pPr marL="914400" fontAlgn="base">
              <a:spcBef>
                <a:spcPct val="0"/>
              </a:spcBef>
              <a:spcAft>
                <a:spcPct val="0"/>
              </a:spcAft>
              <a:defRPr>
                <a:solidFill>
                  <a:schemeClr val="tx1"/>
                </a:solidFill>
                <a:latin typeface="Arial" charset="0"/>
                <a:ea typeface="ＭＳ Ｐゴシック" charset="-128"/>
              </a:defRPr>
            </a:lvl7pPr>
            <a:lvl8pPr marL="1371600" fontAlgn="base">
              <a:spcBef>
                <a:spcPct val="0"/>
              </a:spcBef>
              <a:spcAft>
                <a:spcPct val="0"/>
              </a:spcAft>
              <a:defRPr>
                <a:solidFill>
                  <a:schemeClr val="tx1"/>
                </a:solidFill>
                <a:latin typeface="Arial" charset="0"/>
                <a:ea typeface="ＭＳ Ｐゴシック" charset="-128"/>
              </a:defRPr>
            </a:lvl8pPr>
            <a:lvl9pPr marL="1828800" fontAlgn="base">
              <a:spcBef>
                <a:spcPct val="0"/>
              </a:spcBef>
              <a:spcAft>
                <a:spcPct val="0"/>
              </a:spcAft>
              <a:defRPr>
                <a:solidFill>
                  <a:schemeClr val="tx1"/>
                </a:solidFill>
                <a:latin typeface="Arial" charset="0"/>
                <a:ea typeface="ＭＳ Ｐゴシック" charset="-128"/>
              </a:defRPr>
            </a:lvl9pPr>
          </a:lstStyle>
          <a:p>
            <a:pPr fontAlgn="base">
              <a:lnSpc>
                <a:spcPct val="80000"/>
              </a:lnSpc>
              <a:spcBef>
                <a:spcPct val="20000"/>
              </a:spcBef>
              <a:spcAft>
                <a:spcPct val="0"/>
              </a:spcAft>
            </a:pPr>
            <a:r>
              <a:rPr lang="en-US" altLang="x-none">
                <a:solidFill>
                  <a:srgbClr val="000000"/>
                </a:solidFill>
              </a:rPr>
              <a:t>From Florian Maderspacher: </a:t>
            </a:r>
          </a:p>
          <a:p>
            <a:pPr fontAlgn="base">
              <a:lnSpc>
                <a:spcPct val="80000"/>
              </a:lnSpc>
              <a:spcBef>
                <a:spcPct val="20000"/>
              </a:spcBef>
              <a:spcAft>
                <a:spcPct val="0"/>
              </a:spcAft>
            </a:pPr>
            <a:r>
              <a:rPr lang="en-US" altLang="x-none">
                <a:solidFill>
                  <a:srgbClr val="000000"/>
                </a:solidFill>
              </a:rPr>
              <a:t>“The captivating coral--the origins of early evolutionary imagery.” </a:t>
            </a:r>
          </a:p>
          <a:p>
            <a:pPr fontAlgn="base">
              <a:lnSpc>
                <a:spcPct val="80000"/>
              </a:lnSpc>
              <a:spcBef>
                <a:spcPct val="20000"/>
              </a:spcBef>
              <a:spcAft>
                <a:spcPct val="0"/>
              </a:spcAft>
            </a:pPr>
            <a:r>
              <a:rPr lang="en-US" altLang="x-none">
                <a:solidFill>
                  <a:srgbClr val="000000"/>
                </a:solidFill>
              </a:rPr>
              <a:t>Current Biology 16: R476-8  2006 </a:t>
            </a:r>
            <a:endParaRPr lang="en-US" altLang="x-none" sz="2000">
              <a:solidFill>
                <a:srgbClr val="000000"/>
              </a:solidFill>
            </a:endParaRPr>
          </a:p>
        </p:txBody>
      </p:sp>
      <p:sp>
        <p:nvSpPr>
          <p:cNvPr id="16388" name="Rectangle 4"/>
          <p:cNvSpPr>
            <a:spLocks noChangeArrowheads="1"/>
          </p:cNvSpPr>
          <p:nvPr/>
        </p:nvSpPr>
        <p:spPr bwMode="auto">
          <a:xfrm>
            <a:off x="2108201" y="4237039"/>
            <a:ext cx="7794625" cy="1108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defTabSz="912813">
              <a:defRPr>
                <a:solidFill>
                  <a:schemeClr val="tx1"/>
                </a:solidFill>
                <a:latin typeface="Arial" charset="0"/>
                <a:ea typeface="ＭＳ Ｐゴシック" charset="-128"/>
              </a:defRPr>
            </a:lvl1pPr>
            <a:lvl2pPr marL="37931725" indent="-37474525" defTabSz="912813">
              <a:defRPr>
                <a:solidFill>
                  <a:schemeClr val="tx1"/>
                </a:solidFill>
                <a:latin typeface="Arial" charset="0"/>
                <a:ea typeface="ＭＳ Ｐゴシック" charset="-128"/>
              </a:defRPr>
            </a:lvl2pPr>
            <a:lvl3pPr>
              <a:defRPr>
                <a:solidFill>
                  <a:schemeClr val="tx1"/>
                </a:solidFill>
                <a:latin typeface="Arial" charset="0"/>
                <a:ea typeface="ＭＳ Ｐゴシック" charset="-128"/>
              </a:defRPr>
            </a:lvl3pPr>
            <a:lvl4pPr>
              <a:defRPr>
                <a:solidFill>
                  <a:schemeClr val="tx1"/>
                </a:solidFill>
                <a:latin typeface="Arial" charset="0"/>
                <a:ea typeface="ＭＳ Ｐゴシック" charset="-128"/>
              </a:defRPr>
            </a:lvl4pPr>
            <a:lvl5pPr>
              <a:defRPr>
                <a:solidFill>
                  <a:schemeClr val="tx1"/>
                </a:solidFill>
                <a:latin typeface="Arial" charset="0"/>
                <a:ea typeface="ＭＳ Ｐゴシック" charset="-128"/>
              </a:defRPr>
            </a:lvl5pPr>
            <a:lvl6pPr marL="457200" fontAlgn="base">
              <a:spcBef>
                <a:spcPct val="0"/>
              </a:spcBef>
              <a:spcAft>
                <a:spcPct val="0"/>
              </a:spcAft>
              <a:defRPr>
                <a:solidFill>
                  <a:schemeClr val="tx1"/>
                </a:solidFill>
                <a:latin typeface="Arial" charset="0"/>
                <a:ea typeface="ＭＳ Ｐゴシック" charset="-128"/>
              </a:defRPr>
            </a:lvl6pPr>
            <a:lvl7pPr marL="914400" fontAlgn="base">
              <a:spcBef>
                <a:spcPct val="0"/>
              </a:spcBef>
              <a:spcAft>
                <a:spcPct val="0"/>
              </a:spcAft>
              <a:defRPr>
                <a:solidFill>
                  <a:schemeClr val="tx1"/>
                </a:solidFill>
                <a:latin typeface="Arial" charset="0"/>
                <a:ea typeface="ＭＳ Ｐゴシック" charset="-128"/>
              </a:defRPr>
            </a:lvl7pPr>
            <a:lvl8pPr marL="1371600" fontAlgn="base">
              <a:spcBef>
                <a:spcPct val="0"/>
              </a:spcBef>
              <a:spcAft>
                <a:spcPct val="0"/>
              </a:spcAft>
              <a:defRPr>
                <a:solidFill>
                  <a:schemeClr val="tx1"/>
                </a:solidFill>
                <a:latin typeface="Arial" charset="0"/>
                <a:ea typeface="ＭＳ Ｐゴシック" charset="-128"/>
              </a:defRPr>
            </a:lvl8pPr>
            <a:lvl9pPr marL="1828800" fontAlgn="base">
              <a:spcBef>
                <a:spcPct val="0"/>
              </a:spcBef>
              <a:spcAft>
                <a:spcPct val="0"/>
              </a:spcAft>
              <a:defRPr>
                <a:solidFill>
                  <a:schemeClr val="tx1"/>
                </a:solidFill>
                <a:latin typeface="Arial" charset="0"/>
                <a:ea typeface="ＭＳ Ｐゴシック" charset="-128"/>
              </a:defRPr>
            </a:lvl9pPr>
          </a:lstStyle>
          <a:p>
            <a:pPr fontAlgn="base">
              <a:spcBef>
                <a:spcPct val="0"/>
              </a:spcBef>
              <a:spcAft>
                <a:spcPct val="0"/>
              </a:spcAft>
            </a:pPr>
            <a:r>
              <a:rPr lang="en-US" altLang="x-none" sz="2200">
                <a:solidFill>
                  <a:srgbClr val="000014"/>
                </a:solidFill>
              </a:rPr>
              <a:t>According to </a:t>
            </a:r>
            <a:r>
              <a:rPr lang="en-US" altLang="x-none" sz="2200" b="1">
                <a:solidFill>
                  <a:srgbClr val="000014"/>
                </a:solidFill>
              </a:rPr>
              <a:t>Horst Bredekamp</a:t>
            </a:r>
            <a:r>
              <a:rPr lang="en-US" altLang="x-none" sz="2200">
                <a:solidFill>
                  <a:srgbClr val="000014"/>
                </a:solidFill>
              </a:rPr>
              <a:t>, parts of the diagram in Darwin's origin of species (center) may reflect the branching properties of a specimen Darwin collected himself. </a:t>
            </a:r>
            <a:endParaRPr lang="en-US" altLang="x-none" sz="2200">
              <a:solidFill>
                <a:srgbClr val="000000"/>
              </a:solidFill>
            </a:endParaRPr>
          </a:p>
        </p:txBody>
      </p:sp>
      <p:pic>
        <p:nvPicPr>
          <p:cNvPr id="6" name="Picture 5"/>
          <p:cNvPicPr>
            <a:picLocks noChangeAspect="1"/>
          </p:cNvPicPr>
          <p:nvPr/>
        </p:nvPicPr>
        <p:blipFill>
          <a:blip r:embed="rId3"/>
          <a:stretch>
            <a:fillRect/>
          </a:stretch>
        </p:blipFill>
        <p:spPr>
          <a:xfrm>
            <a:off x="1790390" y="1277471"/>
            <a:ext cx="8669795" cy="2762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316629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329113" y="5710238"/>
            <a:ext cx="3802062"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76" y="144464"/>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4572001" y="5338764"/>
            <a:ext cx="343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pPr>
            <a:r>
              <a:rPr lang="en-US" sz="1400" b="1">
                <a:solidFill>
                  <a:srgbClr val="FFFFFF"/>
                </a:solidFill>
              </a:rPr>
              <a:t>Albrecht Dürer, The Fall of Man, 1504</a:t>
            </a:r>
          </a:p>
        </p:txBody>
      </p:sp>
      <p:sp>
        <p:nvSpPr>
          <p:cNvPr id="73733" name="Text Box 5"/>
          <p:cNvSpPr txBox="1">
            <a:spLocks noChangeArrowheads="1"/>
          </p:cNvSpPr>
          <p:nvPr/>
        </p:nvSpPr>
        <p:spPr bwMode="auto">
          <a:xfrm>
            <a:off x="8347075" y="336550"/>
            <a:ext cx="20970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200" b="1">
                <a:solidFill>
                  <a:srgbClr val="FFFF66"/>
                </a:solidFill>
              </a:rPr>
              <a:t>Mitochondrial</a:t>
            </a:r>
          </a:p>
          <a:p>
            <a:pPr algn="ctr" eaLnBrk="1" fontAlgn="base" hangingPunct="1">
              <a:spcBef>
                <a:spcPct val="0"/>
              </a:spcBef>
              <a:spcAft>
                <a:spcPct val="0"/>
              </a:spcAft>
            </a:pPr>
            <a:r>
              <a:rPr lang="en-US" sz="2200" b="1">
                <a:solidFill>
                  <a:srgbClr val="FFFF66"/>
                </a:solidFill>
              </a:rPr>
              <a:t>Eve</a:t>
            </a:r>
          </a:p>
        </p:txBody>
      </p:sp>
      <p:sp>
        <p:nvSpPr>
          <p:cNvPr id="73734" name="Text Box 6"/>
          <p:cNvSpPr txBox="1">
            <a:spLocks noChangeArrowheads="1"/>
          </p:cNvSpPr>
          <p:nvPr/>
        </p:nvSpPr>
        <p:spPr bwMode="auto">
          <a:xfrm>
            <a:off x="1719264" y="273050"/>
            <a:ext cx="22875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200" b="1" dirty="0">
                <a:solidFill>
                  <a:srgbClr val="FFFF66"/>
                </a:solidFill>
              </a:rPr>
              <a:t>Y chromosome</a:t>
            </a:r>
          </a:p>
          <a:p>
            <a:pPr algn="ctr" eaLnBrk="1" fontAlgn="base" hangingPunct="1">
              <a:spcBef>
                <a:spcPct val="0"/>
              </a:spcBef>
              <a:spcAft>
                <a:spcPct val="0"/>
              </a:spcAft>
            </a:pPr>
            <a:r>
              <a:rPr lang="en-US" sz="2200" b="1" dirty="0">
                <a:solidFill>
                  <a:srgbClr val="FFFF66"/>
                </a:solidFill>
              </a:rPr>
              <a:t>Adam</a:t>
            </a:r>
          </a:p>
        </p:txBody>
      </p:sp>
      <p:sp>
        <p:nvSpPr>
          <p:cNvPr id="136199" name="Text Box 7"/>
          <p:cNvSpPr txBox="1">
            <a:spLocks noChangeArrowheads="1"/>
          </p:cNvSpPr>
          <p:nvPr/>
        </p:nvSpPr>
        <p:spPr bwMode="auto">
          <a:xfrm>
            <a:off x="1755260" y="1547814"/>
            <a:ext cx="2234647" cy="1015535"/>
          </a:xfrm>
          <a:prstGeom prst="rect">
            <a:avLst/>
          </a:prstGeom>
          <a:noFill/>
          <a:ln w="9525">
            <a:noFill/>
            <a:miter lim="800000"/>
            <a:headEnd/>
            <a:tailEnd/>
          </a:ln>
        </p:spPr>
        <p:txBody>
          <a:bodyPr wrap="none" lIns="91311" tIns="45657" rIns="91311" bIns="45657">
            <a:spAutoFit/>
          </a:bodyPr>
          <a:lstStyle/>
          <a:p>
            <a:pPr algn="ctr" fontAlgn="base">
              <a:spcBef>
                <a:spcPct val="0"/>
              </a:spcBef>
              <a:spcAft>
                <a:spcPct val="0"/>
              </a:spcAft>
              <a:defRPr/>
            </a:pPr>
            <a:r>
              <a:rPr lang="en-US" sz="2000" dirty="0">
                <a:solidFill>
                  <a:srgbClr val="FF66FF"/>
                </a:solidFill>
                <a:latin typeface="Arial"/>
                <a:ea typeface="Times New Roman" pitchFamily="-107" charset="0"/>
                <a:cs typeface="Times New Roman" pitchFamily="-107" charset="0"/>
              </a:rPr>
              <a:t>Lived </a:t>
            </a:r>
          </a:p>
          <a:p>
            <a:pPr algn="ctr" fontAlgn="base">
              <a:spcBef>
                <a:spcPct val="0"/>
              </a:spcBef>
              <a:spcAft>
                <a:spcPct val="0"/>
              </a:spcAft>
              <a:defRPr/>
            </a:pPr>
            <a:r>
              <a:rPr lang="en-US" sz="2000" dirty="0">
                <a:solidFill>
                  <a:srgbClr val="FF66FF"/>
                </a:solidFill>
                <a:latin typeface="Arial"/>
                <a:ea typeface="Times New Roman" pitchFamily="-107" charset="0"/>
                <a:cs typeface="Times New Roman" pitchFamily="-107" charset="0"/>
              </a:rPr>
              <a:t>approximately </a:t>
            </a:r>
          </a:p>
          <a:p>
            <a:pPr algn="ctr" fontAlgn="base">
              <a:spcBef>
                <a:spcPct val="0"/>
              </a:spcBef>
              <a:spcAft>
                <a:spcPct val="0"/>
              </a:spcAft>
              <a:defRPr/>
            </a:pPr>
            <a:r>
              <a:rPr lang="en-US" sz="2000" strike="dblStrike" dirty="0">
                <a:solidFill>
                  <a:srgbClr val="FF66FF"/>
                </a:solidFill>
                <a:latin typeface="Arial"/>
                <a:ea typeface="Times New Roman" pitchFamily="-107" charset="0"/>
                <a:cs typeface="Times New Roman" pitchFamily="-107" charset="0"/>
              </a:rPr>
              <a:t>40</a:t>
            </a:r>
            <a:r>
              <a:rPr lang="en-US" sz="2000" dirty="0">
                <a:solidFill>
                  <a:srgbClr val="FF66FF"/>
                </a:solidFill>
                <a:latin typeface="Arial"/>
                <a:ea typeface="Times New Roman" pitchFamily="-107" charset="0"/>
                <a:cs typeface="Times New Roman" pitchFamily="-107" charset="0"/>
              </a:rPr>
              <a:t>,000 years ago</a:t>
            </a:r>
            <a:r>
              <a:rPr lang="en-US" sz="2000" dirty="0">
                <a:solidFill>
                  <a:srgbClr val="FF66FF"/>
                </a:solidFill>
                <a:latin typeface="Arial"/>
                <a:ea typeface="ＭＳ Ｐゴシック" charset="0"/>
                <a:cs typeface="ＭＳ Ｐゴシック" charset="0"/>
              </a:rPr>
              <a:t> </a:t>
            </a:r>
          </a:p>
        </p:txBody>
      </p:sp>
      <p:sp>
        <p:nvSpPr>
          <p:cNvPr id="73736" name="Text Box 8"/>
          <p:cNvSpPr txBox="1">
            <a:spLocks noChangeArrowheads="1"/>
          </p:cNvSpPr>
          <p:nvPr/>
        </p:nvSpPr>
        <p:spPr bwMode="auto">
          <a:xfrm>
            <a:off x="8407879" y="1603376"/>
            <a:ext cx="2192969" cy="1015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FF66FF"/>
                </a:solidFill>
                <a:cs typeface="Times New Roman" charset="0"/>
              </a:rPr>
              <a:t>Lived </a:t>
            </a:r>
          </a:p>
          <a:p>
            <a:pPr algn="ctr" eaLnBrk="1" fontAlgn="base" hangingPunct="1">
              <a:spcBef>
                <a:spcPct val="0"/>
              </a:spcBef>
              <a:spcAft>
                <a:spcPct val="0"/>
              </a:spcAft>
            </a:pPr>
            <a:r>
              <a:rPr lang="en-US" sz="2000">
                <a:solidFill>
                  <a:srgbClr val="FF66FF"/>
                </a:solidFill>
                <a:cs typeface="Times New Roman" charset="0"/>
              </a:rPr>
              <a:t>166,000-249,000 </a:t>
            </a:r>
          </a:p>
          <a:p>
            <a:pPr algn="ctr" eaLnBrk="1" fontAlgn="base" hangingPunct="1">
              <a:spcBef>
                <a:spcPct val="0"/>
              </a:spcBef>
              <a:spcAft>
                <a:spcPct val="0"/>
              </a:spcAft>
            </a:pPr>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1622425" y="3133726"/>
            <a:ext cx="259715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eaLnBrk="1" fontAlgn="base" hangingPunct="1">
              <a:spcBef>
                <a:spcPct val="0"/>
              </a:spcBef>
              <a:spcAft>
                <a:spcPct val="0"/>
              </a:spcAft>
            </a:pPr>
            <a:endParaRPr lang="en-US" sz="1400">
              <a:solidFill>
                <a:srgbClr val="FFFFFF"/>
              </a:solidFill>
            </a:endParaRPr>
          </a:p>
          <a:p>
            <a:pPr eaLnBrk="1" fontAlgn="base" hangingPunct="1">
              <a:spcBef>
                <a:spcPct val="0"/>
              </a:spcBef>
              <a:spcAft>
                <a:spcPct val="0"/>
              </a:spcAft>
            </a:pPr>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eaLnBrk="1" fontAlgn="base" hangingPunct="1">
              <a:spcBef>
                <a:spcPct val="0"/>
              </a:spcBef>
              <a:spcAft>
                <a:spcPct val="0"/>
              </a:spcAft>
            </a:pPr>
            <a:endParaRPr lang="en-US" sz="1400">
              <a:solidFill>
                <a:srgbClr val="FFFFFF"/>
              </a:solidFill>
            </a:endParaRPr>
          </a:p>
          <a:p>
            <a:pPr eaLnBrk="1" fontAlgn="base" hangingPunct="1">
              <a:spcBef>
                <a:spcPct val="0"/>
              </a:spcBef>
              <a:spcAft>
                <a:spcPct val="0"/>
              </a:spcAft>
            </a:pPr>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8432800" y="3133725"/>
            <a:ext cx="20510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fontAlgn="base" hangingPunct="1">
              <a:spcBef>
                <a:spcPct val="0"/>
              </a:spcBef>
              <a:spcAft>
                <a:spcPct val="0"/>
              </a:spcAft>
            </a:pPr>
            <a:endParaRPr lang="en-US" sz="1400">
              <a:solidFill>
                <a:srgbClr val="FFFFFF"/>
              </a:solidFill>
            </a:endParaRPr>
          </a:p>
          <a:p>
            <a:pPr eaLnBrk="1" fontAlgn="base" hangingPunct="1">
              <a:spcBef>
                <a:spcPct val="0"/>
              </a:spcBef>
              <a:spcAft>
                <a:spcPct val="0"/>
              </a:spcAft>
            </a:pPr>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1622426" y="6211888"/>
            <a:ext cx="88630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200">
                <a:solidFill>
                  <a:srgbClr val="FFFF66"/>
                </a:solidFill>
              </a:rPr>
              <a:t>The same is true for ancestral rRNAs, EF, ATPases!</a:t>
            </a:r>
          </a:p>
        </p:txBody>
      </p:sp>
      <p:cxnSp>
        <p:nvCxnSpPr>
          <p:cNvPr id="3" name="Straight Connector 2"/>
          <p:cNvCxnSpPr/>
          <p:nvPr/>
        </p:nvCxnSpPr>
        <p:spPr bwMode="auto">
          <a:xfrm>
            <a:off x="1789336"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57349543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alpha val="27000"/>
              </a:schemeClr>
            </a:gs>
            <a:gs pos="100000">
              <a:srgbClr val="FFFFFF">
                <a:alpha val="11000"/>
              </a:srgbClr>
            </a:gs>
          </a:gsLst>
          <a:lin ang="17100000" scaled="0"/>
          <a:tileRect/>
        </a:gradFill>
        <a:effectLst/>
      </p:bgPr>
    </p:bg>
    <p:spTree>
      <p:nvGrpSpPr>
        <p:cNvPr id="1" name=""/>
        <p:cNvGrpSpPr/>
        <p:nvPr/>
      </p:nvGrpSpPr>
      <p:grpSpPr>
        <a:xfrm>
          <a:off x="0" y="0"/>
          <a:ext cx="0" cy="0"/>
          <a:chOff x="0" y="0"/>
          <a:chExt cx="0" cy="0"/>
        </a:xfrm>
      </p:grpSpPr>
      <p:sp>
        <p:nvSpPr>
          <p:cNvPr id="2" name="TextBox 9"/>
          <p:cNvSpPr txBox="1">
            <a:spLocks noChangeArrowheads="1"/>
          </p:cNvSpPr>
          <p:nvPr/>
        </p:nvSpPr>
        <p:spPr bwMode="auto">
          <a:xfrm rot="16200000">
            <a:off x="414679" y="1889488"/>
            <a:ext cx="2897414" cy="41832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1059" dirty="0">
                <a:solidFill>
                  <a:prstClr val="black"/>
                </a:solidFill>
                <a:latin typeface="Arial" pitchFamily="-65" charset="0"/>
                <a:ea typeface=""/>
              </a:rPr>
              <a:t>http://phylogenomics.blogspot.com/2008/06/top-five-metaphors-darwin-considered.html</a:t>
            </a:r>
          </a:p>
        </p:txBody>
      </p:sp>
      <p:pic>
        <p:nvPicPr>
          <p:cNvPr id="3" name="Picture 16"/>
          <p:cNvPicPr>
            <a:picLocks noChangeAspect="1" noChangeArrowheads="1"/>
          </p:cNvPicPr>
          <p:nvPr/>
        </p:nvPicPr>
        <p:blipFill>
          <a:blip r:embed="rId3"/>
          <a:srcRect/>
          <a:stretch>
            <a:fillRect/>
          </a:stretch>
        </p:blipFill>
        <p:spPr bwMode="auto">
          <a:xfrm>
            <a:off x="2114003" y="1479178"/>
            <a:ext cx="2633071" cy="1972235"/>
          </a:xfrm>
          <a:prstGeom prst="rect">
            <a:avLst/>
          </a:prstGeom>
          <a:noFill/>
          <a:ln w="9525">
            <a:noFill/>
            <a:miter lim="800000"/>
            <a:headEnd/>
            <a:tailEnd/>
          </a:ln>
        </p:spPr>
      </p:pic>
      <p:sp>
        <p:nvSpPr>
          <p:cNvPr id="5" name="TextBox 4"/>
          <p:cNvSpPr txBox="1"/>
          <p:nvPr/>
        </p:nvSpPr>
        <p:spPr>
          <a:xfrm>
            <a:off x="2106707" y="168090"/>
            <a:ext cx="3576107" cy="472565"/>
          </a:xfrm>
          <a:prstGeom prst="rect">
            <a:avLst/>
          </a:prstGeom>
          <a:noFill/>
        </p:spPr>
        <p:txBody>
          <a:bodyPr wrap="none" rtlCol="0">
            <a:spAutoFit/>
          </a:bodyPr>
          <a:lstStyle/>
          <a:p>
            <a:pPr fontAlgn="base">
              <a:spcBef>
                <a:spcPct val="0"/>
              </a:spcBef>
              <a:spcAft>
                <a:spcPct val="0"/>
              </a:spcAft>
            </a:pPr>
            <a:r>
              <a:rPr lang="en-US" sz="2471" b="1" dirty="0">
                <a:solidFill>
                  <a:prstClr val="black"/>
                </a:solidFill>
                <a:latin typeface="Arial" pitchFamily="-65" charset="0"/>
                <a:ea typeface=""/>
              </a:rPr>
              <a:t>The Watershed of Life </a:t>
            </a:r>
            <a:endParaRPr lang="en-US" sz="2471" b="1" dirty="0">
              <a:solidFill>
                <a:prstClr val="black"/>
              </a:solidFill>
              <a:latin typeface="Times"/>
              <a:ea typeface=""/>
              <a:cs typeface="Times"/>
            </a:endParaRPr>
          </a:p>
        </p:txBody>
      </p:sp>
      <p:pic>
        <p:nvPicPr>
          <p:cNvPr id="6" name="Picture 5"/>
          <p:cNvPicPr>
            <a:picLocks noChangeAspect="1"/>
          </p:cNvPicPr>
          <p:nvPr/>
        </p:nvPicPr>
        <p:blipFill>
          <a:blip r:embed="rId4"/>
          <a:stretch>
            <a:fillRect/>
          </a:stretch>
        </p:blipFill>
        <p:spPr>
          <a:xfrm>
            <a:off x="1815353" y="3709149"/>
            <a:ext cx="3334018" cy="2263587"/>
          </a:xfrm>
          <a:prstGeom prst="rect">
            <a:avLst/>
          </a:prstGeom>
        </p:spPr>
      </p:pic>
      <p:pic>
        <p:nvPicPr>
          <p:cNvPr id="7" name="Picture 6"/>
          <p:cNvPicPr>
            <a:picLocks noChangeAspect="1"/>
          </p:cNvPicPr>
          <p:nvPr/>
        </p:nvPicPr>
        <p:blipFill>
          <a:blip r:embed="rId5"/>
          <a:stretch>
            <a:fillRect/>
          </a:stretch>
        </p:blipFill>
        <p:spPr>
          <a:xfrm>
            <a:off x="5379056" y="1548250"/>
            <a:ext cx="4952768" cy="4435693"/>
          </a:xfrm>
          <a:prstGeom prst="rect">
            <a:avLst/>
          </a:prstGeom>
        </p:spPr>
      </p:pic>
      <p:sp>
        <p:nvSpPr>
          <p:cNvPr id="8" name="TextBox 7"/>
          <p:cNvSpPr txBox="1"/>
          <p:nvPr/>
        </p:nvSpPr>
        <p:spPr>
          <a:xfrm>
            <a:off x="2117913" y="627531"/>
            <a:ext cx="5810437" cy="1070101"/>
          </a:xfrm>
          <a:prstGeom prst="rect">
            <a:avLst/>
          </a:prstGeom>
          <a:noFill/>
        </p:spPr>
        <p:txBody>
          <a:bodyPr wrap="none" rtlCol="0">
            <a:spAutoFit/>
          </a:bodyPr>
          <a:lstStyle/>
          <a:p>
            <a:pPr fontAlgn="base">
              <a:spcBef>
                <a:spcPct val="0"/>
              </a:spcBef>
              <a:spcAft>
                <a:spcPct val="0"/>
              </a:spcAft>
            </a:pPr>
            <a:r>
              <a:rPr lang="en-US" sz="2118" dirty="0">
                <a:solidFill>
                  <a:prstClr val="black"/>
                </a:solidFill>
                <a:latin typeface="Times"/>
                <a:ea typeface=""/>
                <a:cs typeface="Times"/>
              </a:rPr>
              <a:t>Jonathan </a:t>
            </a:r>
            <a:r>
              <a:rPr lang="en-US" sz="2118" dirty="0" err="1">
                <a:solidFill>
                  <a:prstClr val="black"/>
                </a:solidFill>
                <a:latin typeface="Times"/>
                <a:ea typeface=""/>
                <a:cs typeface="Times"/>
              </a:rPr>
              <a:t>Eisen</a:t>
            </a:r>
            <a:r>
              <a:rPr lang="en-US" sz="2118" dirty="0">
                <a:solidFill>
                  <a:prstClr val="black"/>
                </a:solidFill>
                <a:latin typeface="Times"/>
                <a:ea typeface=""/>
                <a:cs typeface="Times"/>
              </a:rPr>
              <a:t> in his Tree of Life Blog on </a:t>
            </a:r>
            <a:br>
              <a:rPr lang="en-US" sz="2118" dirty="0">
                <a:solidFill>
                  <a:prstClr val="black"/>
                </a:solidFill>
                <a:latin typeface="Times"/>
                <a:ea typeface=""/>
                <a:cs typeface="Times"/>
              </a:rPr>
            </a:br>
            <a:r>
              <a:rPr lang="en-US" sz="2118" i="1" dirty="0">
                <a:solidFill>
                  <a:prstClr val="black"/>
                </a:solidFill>
                <a:latin typeface="Times"/>
                <a:ea typeface=""/>
                <a:cs typeface="Times"/>
              </a:rPr>
              <a:t>"Top Five Metaphors Charles Darwin Considered"</a:t>
            </a:r>
            <a:r>
              <a:rPr lang="en-US" sz="2118" dirty="0">
                <a:solidFill>
                  <a:prstClr val="black"/>
                </a:solidFill>
                <a:latin typeface="Times"/>
                <a:ea typeface=""/>
                <a:cs typeface="Times"/>
              </a:rPr>
              <a:t> </a:t>
            </a:r>
          </a:p>
          <a:p>
            <a:pPr fontAlgn="base">
              <a:spcBef>
                <a:spcPct val="0"/>
              </a:spcBef>
              <a:spcAft>
                <a:spcPct val="0"/>
              </a:spcAft>
            </a:pPr>
            <a:endParaRPr lang="en-US" sz="2118" dirty="0">
              <a:solidFill>
                <a:prstClr val="black"/>
              </a:solidFill>
              <a:latin typeface="Arial" pitchFamily="-65" charset="0"/>
              <a:ea typeface=""/>
            </a:endParaRPr>
          </a:p>
        </p:txBody>
      </p:sp>
      <p:sp>
        <p:nvSpPr>
          <p:cNvPr id="10" name="Donut 9"/>
          <p:cNvSpPr/>
          <p:nvPr/>
        </p:nvSpPr>
        <p:spPr bwMode="auto">
          <a:xfrm>
            <a:off x="4336678" y="3933266"/>
            <a:ext cx="829235" cy="862853"/>
          </a:xfrm>
          <a:prstGeom prst="donut">
            <a:avLst>
              <a:gd name="adj" fmla="val 1583"/>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80682" tIns="40341" rIns="80682" bIns="40341" numCol="1" rtlCol="0" anchor="t" anchorCtr="0" compatLnSpc="1">
            <a:prstTxWarp prst="textNoShape">
              <a:avLst/>
            </a:prstTxWarp>
          </a:bodyPr>
          <a:lstStyle/>
          <a:p>
            <a:pPr fontAlgn="base">
              <a:spcBef>
                <a:spcPct val="0"/>
              </a:spcBef>
              <a:spcAft>
                <a:spcPct val="0"/>
              </a:spcAft>
            </a:pPr>
            <a:endParaRPr lang="en-US" sz="2118">
              <a:solidFill>
                <a:prstClr val="black"/>
              </a:solidFill>
              <a:latin typeface="Arial" pitchFamily="92" charset="0"/>
              <a:ea typeface=""/>
            </a:endParaRPr>
          </a:p>
        </p:txBody>
      </p:sp>
      <p:cxnSp>
        <p:nvCxnSpPr>
          <p:cNvPr id="12" name="Straight Connector 11"/>
          <p:cNvCxnSpPr>
            <a:endCxn id="10" idx="0"/>
          </p:cNvCxnSpPr>
          <p:nvPr/>
        </p:nvCxnSpPr>
        <p:spPr bwMode="auto">
          <a:xfrm rot="5400000">
            <a:off x="3910853" y="2442883"/>
            <a:ext cx="2330824" cy="649941"/>
          </a:xfrm>
          <a:prstGeom prst="line">
            <a:avLst/>
          </a:prstGeom>
          <a:noFill/>
          <a:ln w="9525" cap="flat" cmpd="sng" algn="ctr">
            <a:solidFill>
              <a:srgbClr val="FF6600"/>
            </a:solidFill>
            <a:prstDash val="solid"/>
            <a:round/>
            <a:headEnd type="none" w="med" len="med"/>
            <a:tailEnd type="none" w="med" len="med"/>
          </a:ln>
          <a:effectLst/>
        </p:spPr>
      </p:cxnSp>
      <p:cxnSp>
        <p:nvCxnSpPr>
          <p:cNvPr id="14" name="Straight Connector 13"/>
          <p:cNvCxnSpPr>
            <a:endCxn id="10" idx="4"/>
          </p:cNvCxnSpPr>
          <p:nvPr/>
        </p:nvCxnSpPr>
        <p:spPr bwMode="auto">
          <a:xfrm rot="16200000" flipV="1">
            <a:off x="4493559" y="5053854"/>
            <a:ext cx="1165412" cy="649941"/>
          </a:xfrm>
          <a:prstGeom prst="line">
            <a:avLst/>
          </a:prstGeom>
          <a:noFill/>
          <a:ln w="9525" cap="flat" cmpd="sng" algn="ctr">
            <a:solidFill>
              <a:srgbClr val="FF6600"/>
            </a:solidFill>
            <a:prstDash val="solid"/>
            <a:round/>
            <a:headEnd type="none" w="med" len="med"/>
            <a:tailEnd type="none" w="med" len="med"/>
          </a:ln>
          <a:effectLst/>
        </p:spPr>
      </p:cxnSp>
      <p:sp>
        <p:nvSpPr>
          <p:cNvPr id="17" name="TextBox 16"/>
          <p:cNvSpPr txBox="1"/>
          <p:nvPr/>
        </p:nvSpPr>
        <p:spPr>
          <a:xfrm>
            <a:off x="1658472" y="6163236"/>
            <a:ext cx="8691547" cy="418256"/>
          </a:xfrm>
          <a:prstGeom prst="rect">
            <a:avLst/>
          </a:prstGeom>
          <a:noFill/>
        </p:spPr>
        <p:txBody>
          <a:bodyPr wrap="none" rtlCol="0">
            <a:spAutoFit/>
          </a:bodyPr>
          <a:lstStyle/>
          <a:p>
            <a:pPr fontAlgn="base">
              <a:spcBef>
                <a:spcPct val="0"/>
              </a:spcBef>
              <a:spcAft>
                <a:spcPct val="0"/>
              </a:spcAft>
            </a:pPr>
            <a:r>
              <a:rPr lang="en-US" sz="2118" dirty="0">
                <a:solidFill>
                  <a:prstClr val="black"/>
                </a:solidFill>
                <a:latin typeface="Times"/>
                <a:ea typeface=""/>
                <a:cs typeface="Times"/>
              </a:rPr>
              <a:t>Meeting of the meeting of </a:t>
            </a:r>
            <a:r>
              <a:rPr lang="en-US" sz="2118" dirty="0" err="1">
                <a:solidFill>
                  <a:prstClr val="black"/>
                </a:solidFill>
                <a:latin typeface="Times"/>
                <a:ea typeface=""/>
                <a:cs typeface="Times"/>
              </a:rPr>
              <a:t>Solimões</a:t>
            </a:r>
            <a:r>
              <a:rPr lang="en-US" sz="2118" dirty="0">
                <a:solidFill>
                  <a:prstClr val="black"/>
                </a:solidFill>
                <a:latin typeface="Times"/>
                <a:ea typeface=""/>
                <a:cs typeface="Times"/>
              </a:rPr>
              <a:t> and Negro rivers at Origin of the Amazon</a:t>
            </a:r>
          </a:p>
        </p:txBody>
      </p:sp>
      <p:sp>
        <p:nvSpPr>
          <p:cNvPr id="19" name="Rectangle 18"/>
          <p:cNvSpPr/>
          <p:nvPr/>
        </p:nvSpPr>
        <p:spPr>
          <a:xfrm rot="5400000">
            <a:off x="7732551" y="4137624"/>
            <a:ext cx="5428870" cy="268856"/>
          </a:xfrm>
          <a:prstGeom prst="rect">
            <a:avLst/>
          </a:prstGeom>
        </p:spPr>
        <p:txBody>
          <a:bodyPr wrap="square">
            <a:spAutoFit/>
          </a:bodyPr>
          <a:lstStyle/>
          <a:p>
            <a:pPr fontAlgn="base">
              <a:spcBef>
                <a:spcPct val="0"/>
              </a:spcBef>
              <a:spcAft>
                <a:spcPct val="0"/>
              </a:spcAft>
            </a:pPr>
            <a:r>
              <a:rPr lang="en-US" sz="1147" dirty="0">
                <a:solidFill>
                  <a:prstClr val="black"/>
                </a:solidFill>
                <a:latin typeface="Arial" pitchFamily="-65" charset="0"/>
                <a:ea typeface=""/>
              </a:rPr>
              <a:t>http://www.southcom.mil/appssc/files/Blogs/633600980055909252.jpg</a:t>
            </a:r>
          </a:p>
        </p:txBody>
      </p:sp>
    </p:spTree>
    <p:extLst>
      <p:ext uri="{BB962C8B-B14F-4D97-AF65-F5344CB8AC3E}">
        <p14:creationId xmlns:p14="http://schemas.microsoft.com/office/powerpoint/2010/main" val="3629829666"/>
      </p:ext>
    </p:extLst>
  </p:cSld>
  <p:clrMapOvr>
    <a:overrideClrMapping bg1="lt1" tx1="dk1" bg2="lt2" tx2="dk2" accent1="accent1" accent2="accent2" accent3="accent3" accent4="accent4" accent5="accent5" accent6="accent6" hlink="hlink" folHlink="folHlink"/>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140326" y="445435"/>
            <a:ext cx="3790975" cy="511648"/>
          </a:xfrm>
          <a:prstGeom prst="rect">
            <a:avLst/>
          </a:prstGeom>
          <a:noFill/>
          <a:ln w="9525">
            <a:noFill/>
            <a:miter lim="800000"/>
            <a:headEnd/>
            <a:tailEnd/>
          </a:ln>
        </p:spPr>
        <p:txBody>
          <a:bodyPr wrap="none" lIns="89885" tIns="44943" rIns="89885" bIns="44943">
            <a:prstTxWarp prst="textNoShape">
              <a:avLst/>
            </a:prstTxWarp>
            <a:spAutoFit/>
          </a:bodyPr>
          <a:lstStyle/>
          <a:p>
            <a:pPr fontAlgn="base">
              <a:spcBef>
                <a:spcPct val="0"/>
              </a:spcBef>
              <a:spcAft>
                <a:spcPct val="0"/>
              </a:spcAft>
            </a:pPr>
            <a:r>
              <a:rPr lang="en-US" sz="2735" dirty="0">
                <a:solidFill>
                  <a:srgbClr val="800000"/>
                </a:solidFill>
                <a:latin typeface="Arial" pitchFamily="-65" charset="0"/>
                <a:ea typeface=""/>
              </a:rPr>
              <a:t>THE POTATO OF LIFE</a:t>
            </a:r>
            <a:endParaRPr lang="en-US" sz="2118" dirty="0">
              <a:solidFill>
                <a:srgbClr val="800000"/>
              </a:solidFill>
              <a:latin typeface="Arial" pitchFamily="-65" charset="0"/>
              <a:ea typeface=""/>
            </a:endParaRPr>
          </a:p>
        </p:txBody>
      </p:sp>
      <p:pic>
        <p:nvPicPr>
          <p:cNvPr id="91139" name="Picture 3" descr="tubercule"/>
          <p:cNvPicPr>
            <a:picLocks noChangeAspect="1" noChangeArrowheads="1"/>
          </p:cNvPicPr>
          <p:nvPr/>
        </p:nvPicPr>
        <p:blipFill>
          <a:blip r:embed="rId3"/>
          <a:srcRect/>
          <a:stretch>
            <a:fillRect/>
          </a:stretch>
        </p:blipFill>
        <p:spPr bwMode="auto">
          <a:xfrm>
            <a:off x="6559646" y="1329298"/>
            <a:ext cx="2875709" cy="5307386"/>
          </a:xfrm>
          <a:prstGeom prst="rect">
            <a:avLst/>
          </a:prstGeom>
          <a:noFill/>
          <a:ln w="9525">
            <a:noFill/>
            <a:miter lim="800000"/>
            <a:headEnd/>
            <a:tailEnd/>
          </a:ln>
        </p:spPr>
      </p:pic>
      <p:sp>
        <p:nvSpPr>
          <p:cNvPr id="138244" name="Text Box 4"/>
          <p:cNvSpPr txBox="1">
            <a:spLocks noChangeArrowheads="1"/>
          </p:cNvSpPr>
          <p:nvPr/>
        </p:nvSpPr>
        <p:spPr bwMode="auto">
          <a:xfrm>
            <a:off x="8994191" y="979116"/>
            <a:ext cx="1539270" cy="416687"/>
          </a:xfrm>
          <a:prstGeom prst="rect">
            <a:avLst/>
          </a:prstGeom>
          <a:solidFill>
            <a:schemeClr val="accent6">
              <a:lumMod val="20000"/>
              <a:lumOff val="80000"/>
              <a:alpha val="79000"/>
            </a:schemeClr>
          </a:solidFill>
          <a:ln w="9525">
            <a:noFill/>
            <a:miter lim="800000"/>
            <a:headEnd/>
            <a:tailEnd/>
          </a:ln>
          <a:effectLst/>
        </p:spPr>
        <p:txBody>
          <a:bodyPr wrap="none" lIns="89885" tIns="44943" rIns="89885" bIns="44943">
            <a:prstTxWarp prst="textNoShape">
              <a:avLst/>
            </a:prstTxWarp>
            <a:spAutoFit/>
          </a:bodyPr>
          <a:lstStyle/>
          <a:p>
            <a:pPr algn="ctr" fontAlgn="base">
              <a:spcBef>
                <a:spcPct val="0"/>
              </a:spcBef>
              <a:spcAft>
                <a:spcPct val="0"/>
              </a:spcAft>
              <a:defRPr/>
            </a:pPr>
            <a:r>
              <a:rPr lang="en-US" sz="2118">
                <a:solidFill>
                  <a:srgbClr val="400080"/>
                </a:solidFill>
                <a:latin typeface="Arial" pitchFamily="-108" charset="0"/>
                <a:ea typeface=""/>
              </a:rPr>
              <a:t>Eukaryotes</a:t>
            </a:r>
          </a:p>
        </p:txBody>
      </p:sp>
      <p:sp>
        <p:nvSpPr>
          <p:cNvPr id="138245" name="Rectangle 5"/>
          <p:cNvSpPr>
            <a:spLocks noChangeArrowheads="1"/>
          </p:cNvSpPr>
          <p:nvPr/>
        </p:nvSpPr>
        <p:spPr bwMode="auto">
          <a:xfrm>
            <a:off x="2194954" y="1466571"/>
            <a:ext cx="3721753" cy="1394454"/>
          </a:xfrm>
          <a:prstGeom prst="rect">
            <a:avLst/>
          </a:prstGeom>
          <a:solidFill>
            <a:schemeClr val="bg2">
              <a:lumMod val="20000"/>
              <a:lumOff val="80000"/>
            </a:schemeClr>
          </a:solidFill>
          <a:ln w="9525">
            <a:noFill/>
            <a:miter lim="800000"/>
            <a:headEnd/>
            <a:tailEnd/>
          </a:ln>
          <a:effectLst/>
        </p:spPr>
        <p:txBody>
          <a:bodyPr lIns="89885" tIns="44943" rIns="89885" bIns="44943">
            <a:prstTxWarp prst="textNoShape">
              <a:avLst/>
            </a:prstTxWarp>
            <a:spAutoFit/>
          </a:bodyPr>
          <a:lstStyle/>
          <a:p>
            <a:pPr fontAlgn="base">
              <a:spcBef>
                <a:spcPct val="0"/>
              </a:spcBef>
              <a:spcAft>
                <a:spcPct val="0"/>
              </a:spcAft>
              <a:defRPr/>
            </a:pPr>
            <a:r>
              <a:rPr lang="en-US" sz="2118">
                <a:solidFill>
                  <a:srgbClr val="000000"/>
                </a:solidFill>
                <a:latin typeface="Arial" pitchFamily="-108" charset="0"/>
                <a:ea typeface=""/>
              </a:rPr>
              <a:t>Successive independent crystallization of the three domains of life from a population of pre-cells </a:t>
            </a:r>
          </a:p>
        </p:txBody>
      </p:sp>
      <p:sp>
        <p:nvSpPr>
          <p:cNvPr id="138246" name="Text Box 6"/>
          <p:cNvSpPr txBox="1">
            <a:spLocks noChangeArrowheads="1"/>
          </p:cNvSpPr>
          <p:nvPr/>
        </p:nvSpPr>
        <p:spPr bwMode="auto">
          <a:xfrm>
            <a:off x="7777889" y="876862"/>
            <a:ext cx="1191417" cy="416687"/>
          </a:xfrm>
          <a:prstGeom prst="rect">
            <a:avLst/>
          </a:prstGeom>
          <a:solidFill>
            <a:schemeClr val="accent6">
              <a:lumMod val="20000"/>
              <a:lumOff val="80000"/>
              <a:alpha val="79000"/>
            </a:schemeClr>
          </a:solidFill>
          <a:ln w="9525">
            <a:noFill/>
            <a:miter lim="800000"/>
            <a:headEnd/>
            <a:tailEnd/>
          </a:ln>
          <a:effectLst/>
        </p:spPr>
        <p:txBody>
          <a:bodyPr wrap="none" lIns="89885" tIns="44943" rIns="89885" bIns="44943">
            <a:prstTxWarp prst="textNoShape">
              <a:avLst/>
            </a:prstTxWarp>
            <a:spAutoFit/>
          </a:bodyPr>
          <a:lstStyle/>
          <a:p>
            <a:pPr algn="ctr" fontAlgn="base">
              <a:spcBef>
                <a:spcPct val="0"/>
              </a:spcBef>
              <a:spcAft>
                <a:spcPct val="0"/>
              </a:spcAft>
              <a:defRPr/>
            </a:pPr>
            <a:r>
              <a:rPr lang="en-US" sz="2118">
                <a:solidFill>
                  <a:srgbClr val="400080"/>
                </a:solidFill>
                <a:latin typeface="Arial" pitchFamily="-108" charset="0"/>
                <a:ea typeface=""/>
              </a:rPr>
              <a:t>Archaea</a:t>
            </a:r>
          </a:p>
        </p:txBody>
      </p:sp>
      <p:sp>
        <p:nvSpPr>
          <p:cNvPr id="138247" name="Text Box 7"/>
          <p:cNvSpPr txBox="1">
            <a:spLocks noChangeArrowheads="1"/>
          </p:cNvSpPr>
          <p:nvPr/>
        </p:nvSpPr>
        <p:spPr bwMode="auto">
          <a:xfrm>
            <a:off x="6416585" y="952502"/>
            <a:ext cx="1176991" cy="416687"/>
          </a:xfrm>
          <a:prstGeom prst="rect">
            <a:avLst/>
          </a:prstGeom>
          <a:solidFill>
            <a:schemeClr val="accent6">
              <a:lumMod val="20000"/>
              <a:lumOff val="80000"/>
              <a:alpha val="79000"/>
            </a:schemeClr>
          </a:solidFill>
          <a:ln w="9525">
            <a:noFill/>
            <a:miter lim="800000"/>
            <a:headEnd/>
            <a:tailEnd/>
          </a:ln>
          <a:effectLst/>
        </p:spPr>
        <p:txBody>
          <a:bodyPr wrap="none" lIns="89885" tIns="44943" rIns="89885" bIns="44943">
            <a:prstTxWarp prst="textNoShape">
              <a:avLst/>
            </a:prstTxWarp>
            <a:spAutoFit/>
          </a:bodyPr>
          <a:lstStyle/>
          <a:p>
            <a:pPr algn="ctr" fontAlgn="base">
              <a:spcBef>
                <a:spcPct val="0"/>
              </a:spcBef>
              <a:spcAft>
                <a:spcPct val="0"/>
              </a:spcAft>
              <a:defRPr/>
            </a:pPr>
            <a:r>
              <a:rPr lang="en-US" sz="2118">
                <a:solidFill>
                  <a:srgbClr val="400080"/>
                </a:solidFill>
                <a:latin typeface="Arial" pitchFamily="-108" charset="0"/>
                <a:ea typeface=""/>
              </a:rPr>
              <a:t>Bacteria</a:t>
            </a:r>
          </a:p>
        </p:txBody>
      </p:sp>
      <p:sp>
        <p:nvSpPr>
          <p:cNvPr id="138248" name="Text Box 8"/>
          <p:cNvSpPr txBox="1">
            <a:spLocks noChangeArrowheads="1"/>
          </p:cNvSpPr>
          <p:nvPr/>
        </p:nvSpPr>
        <p:spPr bwMode="auto">
          <a:xfrm>
            <a:off x="6111803" y="2256586"/>
            <a:ext cx="1056766" cy="742609"/>
          </a:xfrm>
          <a:prstGeom prst="rect">
            <a:avLst/>
          </a:prstGeom>
          <a:solidFill>
            <a:schemeClr val="accent6">
              <a:lumMod val="20000"/>
              <a:lumOff val="80000"/>
              <a:alpha val="79000"/>
            </a:schemeClr>
          </a:solidFill>
          <a:ln w="9525">
            <a:noFill/>
            <a:miter lim="800000"/>
            <a:headEnd/>
            <a:tailEnd/>
          </a:ln>
          <a:effectLst/>
        </p:spPr>
        <p:txBody>
          <a:bodyPr wrap="none" lIns="89885" tIns="44943" rIns="89885" bIns="44943">
            <a:prstTxWarp prst="textNoShape">
              <a:avLst/>
            </a:prstTxWarp>
            <a:spAutoFit/>
          </a:bodyPr>
          <a:lstStyle/>
          <a:p>
            <a:pPr algn="ctr" fontAlgn="base">
              <a:spcBef>
                <a:spcPct val="0"/>
              </a:spcBef>
              <a:spcAft>
                <a:spcPct val="0"/>
              </a:spcAft>
              <a:defRPr/>
            </a:pPr>
            <a:r>
              <a:rPr lang="en-US" sz="2118">
                <a:solidFill>
                  <a:srgbClr val="400080"/>
                </a:solidFill>
                <a:latin typeface="Arial" pitchFamily="-108" charset="0"/>
                <a:ea typeface=""/>
              </a:rPr>
              <a:t>extinct </a:t>
            </a:r>
          </a:p>
          <a:p>
            <a:pPr algn="ctr" fontAlgn="base">
              <a:spcBef>
                <a:spcPct val="0"/>
              </a:spcBef>
              <a:spcAft>
                <a:spcPct val="0"/>
              </a:spcAft>
              <a:defRPr/>
            </a:pPr>
            <a:r>
              <a:rPr lang="en-US" sz="2118">
                <a:solidFill>
                  <a:srgbClr val="400080"/>
                </a:solidFill>
                <a:latin typeface="Arial" pitchFamily="-108" charset="0"/>
                <a:ea typeface=""/>
              </a:rPr>
              <a:t>lineage</a:t>
            </a:r>
          </a:p>
        </p:txBody>
      </p:sp>
      <p:sp>
        <p:nvSpPr>
          <p:cNvPr id="91145" name="Line 9"/>
          <p:cNvSpPr>
            <a:spLocks noChangeShapeType="1"/>
          </p:cNvSpPr>
          <p:nvPr/>
        </p:nvSpPr>
        <p:spPr bwMode="auto">
          <a:xfrm flipH="1">
            <a:off x="8594914" y="1333500"/>
            <a:ext cx="56029" cy="381000"/>
          </a:xfrm>
          <a:prstGeom prst="line">
            <a:avLst/>
          </a:prstGeom>
          <a:noFill/>
          <a:ln w="57150">
            <a:solidFill>
              <a:srgbClr val="FFFFFF"/>
            </a:solidFill>
            <a:round/>
            <a:headEnd/>
            <a:tailEnd type="triangle" w="med" len="med"/>
          </a:ln>
        </p:spPr>
        <p:txBody>
          <a:bodyPr wrap="none" lIns="89885" tIns="44943" rIns="89885" bIns="44943" anchor="ctr">
            <a:prstTxWarp prst="textNoShape">
              <a:avLst/>
            </a:prstTxWarp>
          </a:bodyPr>
          <a:lstStyle/>
          <a:p>
            <a:pPr fontAlgn="base">
              <a:spcBef>
                <a:spcPct val="0"/>
              </a:spcBef>
              <a:spcAft>
                <a:spcPct val="0"/>
              </a:spcAft>
            </a:pPr>
            <a:endParaRPr lang="en-US" sz="2118">
              <a:solidFill>
                <a:srgbClr val="000000"/>
              </a:solidFill>
              <a:latin typeface="Arial" pitchFamily="-65" charset="0"/>
              <a:ea typeface=""/>
            </a:endParaRPr>
          </a:p>
        </p:txBody>
      </p:sp>
      <p:sp>
        <p:nvSpPr>
          <p:cNvPr id="91146" name="Line 10"/>
          <p:cNvSpPr>
            <a:spLocks noChangeShapeType="1"/>
          </p:cNvSpPr>
          <p:nvPr/>
        </p:nvSpPr>
        <p:spPr bwMode="auto">
          <a:xfrm>
            <a:off x="7440708" y="1322295"/>
            <a:ext cx="672353" cy="616324"/>
          </a:xfrm>
          <a:prstGeom prst="line">
            <a:avLst/>
          </a:prstGeom>
          <a:noFill/>
          <a:ln w="57150">
            <a:solidFill>
              <a:srgbClr val="FFFFFF"/>
            </a:solidFill>
            <a:round/>
            <a:headEnd/>
            <a:tailEnd type="triangle" w="med" len="med"/>
          </a:ln>
        </p:spPr>
        <p:txBody>
          <a:bodyPr wrap="none" lIns="89885" tIns="44943" rIns="89885" bIns="44943" anchor="ctr">
            <a:prstTxWarp prst="textNoShape">
              <a:avLst/>
            </a:prstTxWarp>
          </a:bodyPr>
          <a:lstStyle/>
          <a:p>
            <a:pPr fontAlgn="base">
              <a:spcBef>
                <a:spcPct val="0"/>
              </a:spcBef>
              <a:spcAft>
                <a:spcPct val="0"/>
              </a:spcAft>
            </a:pPr>
            <a:endParaRPr lang="en-US" sz="2118">
              <a:solidFill>
                <a:srgbClr val="000000"/>
              </a:solidFill>
              <a:latin typeface="Arial" pitchFamily="-65" charset="0"/>
              <a:ea typeface=""/>
            </a:endParaRPr>
          </a:p>
        </p:txBody>
      </p:sp>
      <p:sp>
        <p:nvSpPr>
          <p:cNvPr id="91147" name="Rectangle 11"/>
          <p:cNvSpPr>
            <a:spLocks noChangeArrowheads="1"/>
          </p:cNvSpPr>
          <p:nvPr/>
        </p:nvSpPr>
        <p:spPr bwMode="auto">
          <a:xfrm rot="5400000">
            <a:off x="8274605" y="4217663"/>
            <a:ext cx="2769735" cy="308067"/>
          </a:xfrm>
          <a:prstGeom prst="rect">
            <a:avLst/>
          </a:prstGeom>
          <a:noFill/>
          <a:ln w="9525">
            <a:noFill/>
            <a:miter lim="800000"/>
            <a:headEnd/>
            <a:tailEnd/>
          </a:ln>
        </p:spPr>
        <p:txBody>
          <a:bodyPr wrap="none" lIns="89885" tIns="44943" rIns="89885" bIns="44943">
            <a:prstTxWarp prst="textNoShape">
              <a:avLst/>
            </a:prstTxWarp>
            <a:spAutoFit/>
          </a:bodyPr>
          <a:lstStyle/>
          <a:p>
            <a:pPr fontAlgn="base">
              <a:spcBef>
                <a:spcPct val="0"/>
              </a:spcBef>
              <a:spcAft>
                <a:spcPct val="0"/>
              </a:spcAft>
            </a:pPr>
            <a:r>
              <a:rPr lang="en-US" sz="1412" dirty="0">
                <a:solidFill>
                  <a:srgbClr val="000000"/>
                </a:solidFill>
                <a:latin typeface="Arial" pitchFamily="-65" charset="0"/>
                <a:ea typeface=""/>
              </a:rPr>
              <a:t>photo from </a:t>
            </a:r>
            <a:r>
              <a:rPr lang="en-US" sz="1412" dirty="0" err="1">
                <a:solidFill>
                  <a:srgbClr val="000000"/>
                </a:solidFill>
                <a:latin typeface="Arial" pitchFamily="-65" charset="0"/>
                <a:ea typeface=""/>
              </a:rPr>
              <a:t>www.sonnentaler.net</a:t>
            </a:r>
            <a:endParaRPr lang="en-US" sz="1412" dirty="0">
              <a:solidFill>
                <a:srgbClr val="000000"/>
              </a:solidFill>
              <a:latin typeface="Arial" pitchFamily="-65" charset="0"/>
              <a:ea typeface=""/>
            </a:endParaRPr>
          </a:p>
        </p:txBody>
      </p:sp>
      <p:sp>
        <p:nvSpPr>
          <p:cNvPr id="138252" name="Text Box 12"/>
          <p:cNvSpPr txBox="1">
            <a:spLocks noChangeArrowheads="1"/>
          </p:cNvSpPr>
          <p:nvPr/>
        </p:nvSpPr>
        <p:spPr bwMode="auto">
          <a:xfrm>
            <a:off x="1952625" y="4179795"/>
            <a:ext cx="4333876" cy="2481098"/>
          </a:xfrm>
          <a:prstGeom prst="rect">
            <a:avLst/>
          </a:prstGeom>
          <a:solidFill>
            <a:schemeClr val="accent3">
              <a:lumMod val="85000"/>
            </a:schemeClr>
          </a:solidFill>
          <a:ln w="9525">
            <a:solidFill>
              <a:srgbClr val="800000"/>
            </a:solidFill>
            <a:miter lim="800000"/>
            <a:headEnd/>
            <a:tailEnd/>
          </a:ln>
          <a:effectLst/>
        </p:spPr>
        <p:txBody>
          <a:bodyPr lIns="89885" tIns="44943" rIns="89885" bIns="44943">
            <a:prstTxWarp prst="textNoShape">
              <a:avLst/>
            </a:prstTxWarp>
            <a:spAutoFit/>
          </a:bodyPr>
          <a:lstStyle/>
          <a:p>
            <a:pPr fontAlgn="base">
              <a:spcBef>
                <a:spcPct val="0"/>
              </a:spcBef>
              <a:spcAft>
                <a:spcPct val="0"/>
              </a:spcAft>
              <a:defRPr/>
            </a:pPr>
            <a:r>
              <a:rPr lang="en-US" sz="1412" dirty="0" err="1">
                <a:solidFill>
                  <a:srgbClr val="000000"/>
                </a:solidFill>
                <a:latin typeface="Arial" pitchFamily="-108" charset="0"/>
                <a:ea typeface=""/>
              </a:rPr>
              <a:t>Glansdorff</a:t>
            </a:r>
            <a:r>
              <a:rPr lang="en-US" sz="1412" dirty="0">
                <a:solidFill>
                  <a:srgbClr val="000000"/>
                </a:solidFill>
                <a:latin typeface="Arial" pitchFamily="-108" charset="0"/>
                <a:ea typeface=""/>
              </a:rPr>
              <a:t> N, </a:t>
            </a:r>
            <a:r>
              <a:rPr lang="en-US" sz="1412" dirty="0" err="1">
                <a:solidFill>
                  <a:srgbClr val="000000"/>
                </a:solidFill>
                <a:latin typeface="Arial" pitchFamily="-108" charset="0"/>
                <a:ea typeface=""/>
              </a:rPr>
              <a:t>Xu</a:t>
            </a:r>
            <a:r>
              <a:rPr lang="en-US" sz="1412" dirty="0">
                <a:solidFill>
                  <a:srgbClr val="000000"/>
                </a:solidFill>
                <a:latin typeface="Arial" pitchFamily="-108" charset="0"/>
                <a:ea typeface=""/>
              </a:rPr>
              <a:t> Y, </a:t>
            </a:r>
            <a:r>
              <a:rPr lang="en-US" sz="1412" dirty="0" err="1">
                <a:solidFill>
                  <a:srgbClr val="000000"/>
                </a:solidFill>
                <a:latin typeface="Arial" pitchFamily="-108" charset="0"/>
                <a:ea typeface=""/>
              </a:rPr>
              <a:t>Labedan</a:t>
            </a:r>
            <a:r>
              <a:rPr lang="en-US" sz="1412" dirty="0">
                <a:solidFill>
                  <a:srgbClr val="000000"/>
                </a:solidFill>
                <a:latin typeface="Arial" pitchFamily="-108" charset="0"/>
                <a:ea typeface=""/>
              </a:rPr>
              <a:t> B: </a:t>
            </a:r>
            <a:r>
              <a:rPr lang="en-US" sz="1412" i="1" dirty="0">
                <a:solidFill>
                  <a:srgbClr val="000000"/>
                </a:solidFill>
                <a:latin typeface="Arial" pitchFamily="-108" charset="0"/>
                <a:ea typeface=""/>
              </a:rPr>
              <a:t>The Last Universal Common Ancestor: emergence, constitution and genetic legacy of an elusive forerunner. </a:t>
            </a:r>
            <a:br>
              <a:rPr lang="en-US" sz="1412" dirty="0">
                <a:solidFill>
                  <a:srgbClr val="000000"/>
                </a:solidFill>
                <a:latin typeface="Arial" pitchFamily="-108" charset="0"/>
                <a:ea typeface=""/>
              </a:rPr>
            </a:br>
            <a:r>
              <a:rPr lang="en-US" sz="1412" i="1" dirty="0" err="1">
                <a:solidFill>
                  <a:srgbClr val="000000"/>
                </a:solidFill>
                <a:latin typeface="Arial" pitchFamily="-108" charset="0"/>
                <a:ea typeface=""/>
              </a:rPr>
              <a:t>Biol</a:t>
            </a:r>
            <a:r>
              <a:rPr lang="en-US" sz="1412" i="1" dirty="0">
                <a:solidFill>
                  <a:srgbClr val="000000"/>
                </a:solidFill>
                <a:latin typeface="Arial" pitchFamily="-108" charset="0"/>
                <a:ea typeface=""/>
              </a:rPr>
              <a:t> Direct </a:t>
            </a:r>
            <a:r>
              <a:rPr lang="en-US" sz="1412" dirty="0">
                <a:solidFill>
                  <a:srgbClr val="000000"/>
                </a:solidFill>
                <a:latin typeface="Arial" pitchFamily="-108" charset="0"/>
                <a:ea typeface=""/>
              </a:rPr>
              <a:t>2008, </a:t>
            </a:r>
            <a:r>
              <a:rPr lang="en-US" sz="1412" b="1" dirty="0">
                <a:solidFill>
                  <a:srgbClr val="000000"/>
                </a:solidFill>
                <a:latin typeface="Arial" pitchFamily="-108" charset="0"/>
                <a:ea typeface=""/>
              </a:rPr>
              <a:t>3</a:t>
            </a:r>
            <a:r>
              <a:rPr lang="en-US" sz="1412" dirty="0">
                <a:solidFill>
                  <a:srgbClr val="000000"/>
                </a:solidFill>
                <a:latin typeface="Arial" pitchFamily="-108" charset="0"/>
                <a:ea typeface=""/>
              </a:rPr>
              <a:t>:29. </a:t>
            </a:r>
            <a:br>
              <a:rPr lang="en-US" sz="1412" dirty="0">
                <a:solidFill>
                  <a:srgbClr val="000000"/>
                </a:solidFill>
                <a:latin typeface="Arial" pitchFamily="-108" charset="0"/>
                <a:ea typeface=""/>
              </a:rPr>
            </a:br>
            <a:endParaRPr lang="en-US" sz="1412" dirty="0">
              <a:solidFill>
                <a:srgbClr val="000000"/>
              </a:solidFill>
              <a:latin typeface="Arial" pitchFamily="-108" charset="0"/>
              <a:ea typeface=""/>
            </a:endParaRPr>
          </a:p>
          <a:p>
            <a:pPr fontAlgn="base">
              <a:spcBef>
                <a:spcPct val="0"/>
              </a:spcBef>
              <a:spcAft>
                <a:spcPct val="0"/>
              </a:spcAft>
              <a:defRPr/>
            </a:pPr>
            <a:r>
              <a:rPr lang="en-US" sz="1412" dirty="0" err="1">
                <a:solidFill>
                  <a:srgbClr val="000000"/>
                </a:solidFill>
                <a:latin typeface="Arial" pitchFamily="-108" charset="0"/>
                <a:ea typeface=""/>
              </a:rPr>
              <a:t>Kandler</a:t>
            </a:r>
            <a:r>
              <a:rPr lang="en-US" sz="1412" dirty="0">
                <a:solidFill>
                  <a:srgbClr val="000000"/>
                </a:solidFill>
                <a:latin typeface="Arial" pitchFamily="-108" charset="0"/>
                <a:ea typeface=""/>
              </a:rPr>
              <a:t> O (1994) </a:t>
            </a:r>
            <a:r>
              <a:rPr lang="en-US" sz="1412" i="1" dirty="0">
                <a:solidFill>
                  <a:srgbClr val="000000"/>
                </a:solidFill>
                <a:latin typeface="Arial" pitchFamily="-108" charset="0"/>
                <a:ea typeface=""/>
              </a:rPr>
              <a:t>The early diversification of life</a:t>
            </a:r>
            <a:r>
              <a:rPr lang="en-US" sz="1412" dirty="0">
                <a:solidFill>
                  <a:srgbClr val="000000"/>
                </a:solidFill>
                <a:latin typeface="Arial" pitchFamily="-108" charset="0"/>
                <a:ea typeface=""/>
              </a:rPr>
              <a:t>. In </a:t>
            </a:r>
            <a:r>
              <a:rPr lang="en-US" sz="1412" i="1" dirty="0">
                <a:solidFill>
                  <a:srgbClr val="000000"/>
                </a:solidFill>
                <a:latin typeface="Arial" pitchFamily="-108" charset="0"/>
                <a:ea typeface=""/>
              </a:rPr>
              <a:t>Early Life on Earth,</a:t>
            </a:r>
            <a:r>
              <a:rPr lang="en-US" sz="1412" dirty="0">
                <a:solidFill>
                  <a:srgbClr val="000000"/>
                </a:solidFill>
                <a:latin typeface="Arial" pitchFamily="-108" charset="0"/>
                <a:ea typeface=""/>
              </a:rPr>
              <a:t> </a:t>
            </a:r>
            <a:r>
              <a:rPr lang="en-US" sz="1412" i="1" dirty="0">
                <a:solidFill>
                  <a:srgbClr val="000000"/>
                </a:solidFill>
                <a:latin typeface="Arial" pitchFamily="-108" charset="0"/>
                <a:ea typeface=""/>
              </a:rPr>
              <a:t>Nobel Symposium</a:t>
            </a:r>
            <a:r>
              <a:rPr lang="en-US" sz="1412" dirty="0">
                <a:solidFill>
                  <a:srgbClr val="000000"/>
                </a:solidFill>
                <a:latin typeface="Arial" pitchFamily="-108" charset="0"/>
                <a:ea typeface=""/>
              </a:rPr>
              <a:t>, vol. 84, pp. 152-509: Columbia Univ. Press.</a:t>
            </a:r>
          </a:p>
          <a:p>
            <a:pPr fontAlgn="base">
              <a:spcBef>
                <a:spcPct val="0"/>
              </a:spcBef>
              <a:spcAft>
                <a:spcPct val="0"/>
              </a:spcAft>
              <a:defRPr/>
            </a:pPr>
            <a:r>
              <a:rPr lang="en-US" sz="1412" dirty="0">
                <a:solidFill>
                  <a:srgbClr val="000000"/>
                </a:solidFill>
                <a:latin typeface="Arial" pitchFamily="-108" charset="0"/>
                <a:ea typeface=""/>
              </a:rPr>
              <a:t> </a:t>
            </a:r>
            <a:br>
              <a:rPr lang="en-US" sz="1412" dirty="0">
                <a:solidFill>
                  <a:srgbClr val="000000"/>
                </a:solidFill>
                <a:latin typeface="Arial" pitchFamily="-108" charset="0"/>
                <a:ea typeface=""/>
              </a:rPr>
            </a:br>
            <a:r>
              <a:rPr lang="en-US" sz="1412" dirty="0" err="1">
                <a:solidFill>
                  <a:srgbClr val="000000"/>
                </a:solidFill>
                <a:latin typeface="Arial" pitchFamily="-108" charset="0"/>
                <a:ea typeface=""/>
              </a:rPr>
              <a:t>Woese</a:t>
            </a:r>
            <a:r>
              <a:rPr lang="en-US" sz="1412" dirty="0">
                <a:solidFill>
                  <a:srgbClr val="000000"/>
                </a:solidFill>
                <a:latin typeface="Arial" pitchFamily="-108" charset="0"/>
                <a:ea typeface=""/>
              </a:rPr>
              <a:t> CR (2002) </a:t>
            </a:r>
            <a:r>
              <a:rPr lang="en-US" sz="1412" i="1" dirty="0">
                <a:solidFill>
                  <a:srgbClr val="000000"/>
                </a:solidFill>
                <a:latin typeface="Arial" pitchFamily="-108" charset="0"/>
                <a:ea typeface=""/>
              </a:rPr>
              <a:t>On the evolution of cells</a:t>
            </a:r>
            <a:r>
              <a:rPr lang="en-US" sz="1412" dirty="0">
                <a:solidFill>
                  <a:srgbClr val="000000"/>
                </a:solidFill>
                <a:latin typeface="Arial" pitchFamily="-108" charset="0"/>
                <a:ea typeface=""/>
              </a:rPr>
              <a:t>. </a:t>
            </a:r>
            <a:r>
              <a:rPr lang="en-US" sz="1412" i="1" dirty="0">
                <a:solidFill>
                  <a:srgbClr val="000000"/>
                </a:solidFill>
                <a:latin typeface="Arial" pitchFamily="-108" charset="0"/>
                <a:ea typeface=""/>
              </a:rPr>
              <a:t>PNAS</a:t>
            </a:r>
            <a:r>
              <a:rPr lang="en-US" sz="1412" dirty="0">
                <a:solidFill>
                  <a:srgbClr val="000000"/>
                </a:solidFill>
                <a:latin typeface="Arial" pitchFamily="-108" charset="0"/>
                <a:ea typeface=""/>
              </a:rPr>
              <a:t> 99: 8742-7 </a:t>
            </a:r>
            <a:endParaRPr lang="en-US" sz="2118" dirty="0">
              <a:solidFill>
                <a:srgbClr val="000000"/>
              </a:solidFill>
              <a:latin typeface="Arial" pitchFamily="-108" charset="0"/>
              <a:ea typeface=""/>
            </a:endParaRPr>
          </a:p>
        </p:txBody>
      </p:sp>
      <p:sp>
        <p:nvSpPr>
          <p:cNvPr id="91149" name="Line 15"/>
          <p:cNvSpPr>
            <a:spLocks noChangeShapeType="1"/>
          </p:cNvSpPr>
          <p:nvPr/>
        </p:nvSpPr>
        <p:spPr bwMode="auto">
          <a:xfrm rot="2687547" flipH="1">
            <a:off x="9305086" y="1397936"/>
            <a:ext cx="58831" cy="801221"/>
          </a:xfrm>
          <a:prstGeom prst="line">
            <a:avLst/>
          </a:prstGeom>
          <a:noFill/>
          <a:ln w="57150">
            <a:solidFill>
              <a:srgbClr val="FFFFFF"/>
            </a:solidFill>
            <a:round/>
            <a:headEnd/>
            <a:tailEnd type="triangle" w="med" len="med"/>
          </a:ln>
        </p:spPr>
        <p:txBody>
          <a:bodyPr wrap="none" lIns="89885" tIns="44943" rIns="89885" bIns="44943" anchor="ctr">
            <a:prstTxWarp prst="textNoShape">
              <a:avLst/>
            </a:prstTxWarp>
          </a:bodyPr>
          <a:lstStyle/>
          <a:p>
            <a:pPr fontAlgn="base">
              <a:spcBef>
                <a:spcPct val="0"/>
              </a:spcBef>
              <a:spcAft>
                <a:spcPct val="0"/>
              </a:spcAft>
            </a:pPr>
            <a:endParaRPr lang="en-US" sz="2118">
              <a:solidFill>
                <a:srgbClr val="000000"/>
              </a:solidFill>
              <a:latin typeface="Arial" pitchFamily="-65" charset="0"/>
              <a:ea typeface=""/>
            </a:endParaRPr>
          </a:p>
        </p:txBody>
      </p:sp>
      <p:sp>
        <p:nvSpPr>
          <p:cNvPr id="91150" name="Line 16"/>
          <p:cNvSpPr>
            <a:spLocks noChangeShapeType="1"/>
          </p:cNvSpPr>
          <p:nvPr/>
        </p:nvSpPr>
        <p:spPr bwMode="auto">
          <a:xfrm rot="18375992" flipH="1">
            <a:off x="6661897" y="3017184"/>
            <a:ext cx="224118" cy="319368"/>
          </a:xfrm>
          <a:prstGeom prst="line">
            <a:avLst/>
          </a:prstGeom>
          <a:noFill/>
          <a:ln w="57150">
            <a:solidFill>
              <a:srgbClr val="FFFFFF"/>
            </a:solidFill>
            <a:round/>
            <a:headEnd/>
            <a:tailEnd type="triangle" w="med" len="med"/>
          </a:ln>
        </p:spPr>
        <p:txBody>
          <a:bodyPr wrap="none" lIns="89885" tIns="44943" rIns="89885" bIns="44943" anchor="ctr">
            <a:prstTxWarp prst="textNoShape">
              <a:avLst/>
            </a:prstTxWarp>
          </a:bodyPr>
          <a:lstStyle/>
          <a:p>
            <a:pPr fontAlgn="base">
              <a:spcBef>
                <a:spcPct val="0"/>
              </a:spcBef>
              <a:spcAft>
                <a:spcPct val="0"/>
              </a:spcAft>
            </a:pPr>
            <a:endParaRPr lang="en-US" sz="2118">
              <a:solidFill>
                <a:srgbClr val="000000"/>
              </a:solidFill>
              <a:latin typeface="Arial" pitchFamily="-65" charset="0"/>
              <a:ea typeface=""/>
            </a:endParaRPr>
          </a:p>
        </p:txBody>
      </p:sp>
    </p:spTree>
    <p:extLst>
      <p:ext uri="{BB962C8B-B14F-4D97-AF65-F5344CB8AC3E}">
        <p14:creationId xmlns:p14="http://schemas.microsoft.com/office/powerpoint/2010/main" val="4048000105"/>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3968754" y="228603"/>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4189400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extBox 2">
            <a:extLst>
              <a:ext uri="{FF2B5EF4-FFF2-40B4-BE49-F238E27FC236}">
                <a16:creationId xmlns:a16="http://schemas.microsoft.com/office/drawing/2014/main" id="{AF88A0D1-98CF-1A44-A04F-0EBA9CE76A45}"/>
              </a:ext>
            </a:extLst>
          </p:cNvPr>
          <p:cNvSpPr txBox="1">
            <a:spLocks noChangeArrowheads="1"/>
          </p:cNvSpPr>
          <p:nvPr/>
        </p:nvSpPr>
        <p:spPr bwMode="auto">
          <a:xfrm>
            <a:off x="1524000" y="157164"/>
            <a:ext cx="56721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800" b="1">
                <a:solidFill>
                  <a:srgbClr val="000000"/>
                </a:solidFill>
                <a:latin typeface="Arial" panose="020B0604020202020204" pitchFamily="34" charset="0"/>
              </a:rPr>
              <a:t>Gene Transfer Agents</a:t>
            </a:r>
          </a:p>
        </p:txBody>
      </p:sp>
      <p:sp>
        <p:nvSpPr>
          <p:cNvPr id="46083" name="Rectangle 6">
            <a:extLst>
              <a:ext uri="{FF2B5EF4-FFF2-40B4-BE49-F238E27FC236}">
                <a16:creationId xmlns:a16="http://schemas.microsoft.com/office/drawing/2014/main" id="{3CD9B12E-0322-D741-8983-E8A334AB7E96}"/>
              </a:ext>
            </a:extLst>
          </p:cNvPr>
          <p:cNvSpPr>
            <a:spLocks noChangeArrowheads="1"/>
          </p:cNvSpPr>
          <p:nvPr/>
        </p:nvSpPr>
        <p:spPr bwMode="auto">
          <a:xfrm>
            <a:off x="5827713" y="363539"/>
            <a:ext cx="4572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Lauren D. McDaniel, Elizabeth Young, Jennifer Delaney, Fabian Ruhnau, Kim B. Ritchie and John H. Paul: </a:t>
            </a:r>
          </a:p>
          <a:p>
            <a:pPr eaLnBrk="1" fontAlgn="base" hangingPunct="1">
              <a:spcBef>
                <a:spcPct val="0"/>
              </a:spcBef>
              <a:spcAft>
                <a:spcPct val="0"/>
              </a:spcAft>
            </a:pPr>
            <a:r>
              <a:rPr lang="en-US" altLang="en-US" b="1">
                <a:solidFill>
                  <a:srgbClr val="000000"/>
                </a:solidFill>
                <a:latin typeface="Arial" panose="020B0604020202020204" pitchFamily="34" charset="0"/>
              </a:rPr>
              <a:t>High Frequency of Horizontal Gene Transfer in the Oceans</a:t>
            </a:r>
          </a:p>
          <a:p>
            <a:pPr eaLnBrk="1" fontAlgn="base" hangingPunct="1">
              <a:spcBef>
                <a:spcPct val="0"/>
              </a:spcBef>
              <a:spcAft>
                <a:spcPct val="0"/>
              </a:spcAft>
            </a:pPr>
            <a:r>
              <a:rPr lang="en-US" altLang="en-US" sz="1800">
                <a:solidFill>
                  <a:srgbClr val="000000"/>
                </a:solidFill>
                <a:latin typeface="Arial" panose="020B0604020202020204" pitchFamily="34" charset="0"/>
              </a:rPr>
              <a:t>Science 1 October 2010: </a:t>
            </a:r>
          </a:p>
          <a:p>
            <a:pPr eaLnBrk="1" fontAlgn="base" hangingPunct="1">
              <a:spcBef>
                <a:spcPct val="0"/>
              </a:spcBef>
              <a:spcAft>
                <a:spcPct val="0"/>
              </a:spcAft>
            </a:pPr>
            <a:r>
              <a:rPr lang="en-US" altLang="en-US" sz="1800">
                <a:solidFill>
                  <a:srgbClr val="000000"/>
                </a:solidFill>
                <a:latin typeface="Arial" panose="020B0604020202020204" pitchFamily="34" charset="0"/>
              </a:rPr>
              <a:t>Vol. 330 no. 6000 p. 50 </a:t>
            </a:r>
          </a:p>
          <a:p>
            <a:pP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sp>
        <p:nvSpPr>
          <p:cNvPr id="46084" name="Rectangle 4">
            <a:extLst>
              <a:ext uri="{FF2B5EF4-FFF2-40B4-BE49-F238E27FC236}">
                <a16:creationId xmlns:a16="http://schemas.microsoft.com/office/drawing/2014/main" id="{C3B4AA00-7A82-8F4A-9283-551689FEB957}"/>
              </a:ext>
            </a:extLst>
          </p:cNvPr>
          <p:cNvSpPr>
            <a:spLocks noChangeArrowheads="1"/>
          </p:cNvSpPr>
          <p:nvPr/>
        </p:nvSpPr>
        <p:spPr bwMode="auto">
          <a:xfrm>
            <a:off x="1852613" y="3179763"/>
            <a:ext cx="8547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a:solidFill>
                  <a:srgbClr val="000000"/>
                </a:solidFill>
                <a:latin typeface="Arial" panose="020B0604020202020204" pitchFamily="34" charset="0"/>
              </a:rPr>
              <a:t>GTAs under ecological conditions transfer DNA between different bacterial phyla at high rates. </a:t>
            </a:r>
          </a:p>
          <a:p>
            <a:pPr eaLnBrk="1" fontAlgn="base" hangingPunct="1">
              <a:spcBef>
                <a:spcPct val="0"/>
              </a:spcBef>
              <a:spcAft>
                <a:spcPct val="0"/>
              </a:spcAft>
            </a:pPr>
            <a:endParaRPr lang="en-US" altLang="en-US">
              <a:solidFill>
                <a:srgbClr val="000000"/>
              </a:solidFill>
              <a:latin typeface="Arial" panose="020B0604020202020204" pitchFamily="34" charset="0"/>
            </a:endParaRPr>
          </a:p>
          <a:p>
            <a:pPr eaLnBrk="1" fontAlgn="base" hangingPunct="1">
              <a:spcBef>
                <a:spcPct val="0"/>
              </a:spcBef>
              <a:spcAft>
                <a:spcPct val="0"/>
              </a:spcAft>
            </a:pPr>
            <a:r>
              <a:rPr lang="en-US" altLang="en-US">
                <a:solidFill>
                  <a:srgbClr val="000000"/>
                </a:solidFill>
                <a:latin typeface="Arial" panose="020B0604020202020204" pitchFamily="34" charset="0"/>
              </a:rPr>
              <a:t>“</a:t>
            </a:r>
            <a:r>
              <a:rPr lang="en-US" altLang="ja-JP" i="1">
                <a:solidFill>
                  <a:srgbClr val="000000"/>
                </a:solidFill>
                <a:latin typeface="Arial" panose="020B0604020202020204" pitchFamily="34" charset="0"/>
              </a:rPr>
              <a:t>Environmental gene transfer frequencies ranging from 6.7 × 10</a:t>
            </a:r>
            <a:r>
              <a:rPr lang="en-US" altLang="ja-JP" i="1" baseline="30000">
                <a:solidFill>
                  <a:srgbClr val="000000"/>
                </a:solidFill>
                <a:latin typeface="Arial" panose="020B0604020202020204" pitchFamily="34" charset="0"/>
              </a:rPr>
              <a:t>−3</a:t>
            </a:r>
            <a:r>
              <a:rPr lang="en-US" altLang="ja-JP" i="1">
                <a:solidFill>
                  <a:srgbClr val="000000"/>
                </a:solidFill>
                <a:latin typeface="Arial" panose="020B0604020202020204" pitchFamily="34" charset="0"/>
              </a:rPr>
              <a:t> to 4.7 × 10</a:t>
            </a:r>
            <a:r>
              <a:rPr lang="en-US" altLang="ja-JP" i="1" baseline="30000">
                <a:solidFill>
                  <a:srgbClr val="000000"/>
                </a:solidFill>
                <a:latin typeface="Arial" panose="020B0604020202020204" pitchFamily="34" charset="0"/>
              </a:rPr>
              <a:t>−1</a:t>
            </a:r>
            <a:r>
              <a:rPr lang="en-US" altLang="ja-JP" i="1">
                <a:solidFill>
                  <a:srgbClr val="000000"/>
                </a:solidFill>
                <a:latin typeface="Arial" panose="020B0604020202020204" pitchFamily="34" charset="0"/>
              </a:rPr>
              <a:t> are 1900 to 459 million times the frequency for transformation (2) and 650,000 to 31 million times the frequency of transduction previously measured in the marine environment. </a:t>
            </a:r>
            <a:r>
              <a:rPr lang="en-US" altLang="en-US">
                <a:solidFill>
                  <a:srgbClr val="000000"/>
                </a:solidFill>
                <a:latin typeface="Arial" panose="020B0604020202020204" pitchFamily="34" charset="0"/>
              </a:rPr>
              <a:t>”</a:t>
            </a:r>
            <a:r>
              <a:rPr lang="en-US" altLang="ja-JP">
                <a:solidFill>
                  <a:srgbClr val="000000"/>
                </a:solidFill>
                <a:latin typeface="Arial" panose="020B0604020202020204" pitchFamily="34" charset="0"/>
              </a:rPr>
              <a:t>   </a:t>
            </a:r>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021217963"/>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2576513" y="919163"/>
            <a:ext cx="7010400" cy="5600700"/>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3968754" y="228603"/>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30680332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2587627"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2576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7050089" y="2351098"/>
            <a:ext cx="569912" cy="9525"/>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3968754" y="228603"/>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7324621" y="3063817"/>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868324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97065" y="0"/>
            <a:ext cx="6778913" cy="6858000"/>
          </a:xfrm>
          <a:prstGeom prst="rect">
            <a:avLst/>
          </a:prstGeom>
        </p:spPr>
      </p:pic>
      <p:sp>
        <p:nvSpPr>
          <p:cNvPr id="6" name="Rectangle 5"/>
          <p:cNvSpPr/>
          <p:nvPr/>
        </p:nvSpPr>
        <p:spPr>
          <a:xfrm rot="5400000">
            <a:off x="7936473" y="4014036"/>
            <a:ext cx="3359413" cy="2029667"/>
          </a:xfrm>
          <a:prstGeom prst="rect">
            <a:avLst/>
          </a:prstGeom>
        </p:spPr>
        <p:txBody>
          <a:bodyPr wrap="square" lIns="89785" tIns="44899" rIns="89785" bIns="44899">
            <a:spAutoFit/>
          </a:bodyPr>
          <a:lstStyle/>
          <a:p>
            <a:r>
              <a:rPr lang="en-US" dirty="0"/>
              <a:t>Ancient origin of the divergent forms of </a:t>
            </a:r>
            <a:r>
              <a:rPr lang="en-US" dirty="0" err="1"/>
              <a:t>leucyl-tRNA</a:t>
            </a:r>
            <a:r>
              <a:rPr lang="en-US" dirty="0"/>
              <a:t> synthetases in the Halobacteriales</a:t>
            </a:r>
          </a:p>
          <a:p>
            <a:r>
              <a:rPr lang="en-US" dirty="0"/>
              <a:t>Cheryl P </a:t>
            </a:r>
            <a:r>
              <a:rPr lang="en-US" dirty="0" err="1"/>
              <a:t>Andam</a:t>
            </a:r>
            <a:r>
              <a:rPr lang="en-US" dirty="0"/>
              <a:t>, Timothy J Harlow, R Thane Papke and </a:t>
            </a:r>
            <a:br>
              <a:rPr lang="en-US" dirty="0"/>
            </a:br>
            <a:r>
              <a:rPr lang="en-US" dirty="0"/>
              <a:t>J Peter Gogarten</a:t>
            </a:r>
          </a:p>
          <a:p>
            <a:r>
              <a:rPr lang="en-US" i="1" dirty="0"/>
              <a:t>BMC Evolutionary Biology </a:t>
            </a:r>
            <a:r>
              <a:rPr lang="en-US" b="1" dirty="0"/>
              <a:t>12</a:t>
            </a:r>
            <a:r>
              <a:rPr lang="en-US" dirty="0"/>
              <a:t>:85</a:t>
            </a:r>
          </a:p>
        </p:txBody>
      </p:sp>
      <p:sp>
        <p:nvSpPr>
          <p:cNvPr id="7" name="Rectangle 4"/>
          <p:cNvSpPr>
            <a:spLocks noChangeArrowheads="1"/>
          </p:cNvSpPr>
          <p:nvPr/>
        </p:nvSpPr>
        <p:spPr bwMode="auto">
          <a:xfrm>
            <a:off x="1524003" y="1865936"/>
            <a:ext cx="4857020" cy="1067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649" tIns="44318" rIns="88649" bIns="44318">
            <a:spAutoFit/>
          </a:bodyPr>
          <a:lstStyle/>
          <a:p>
            <a:pPr defTabSz="882789"/>
            <a:r>
              <a:rPr lang="en-US" sz="3200" b="1" dirty="0" err="1">
                <a:solidFill>
                  <a:srgbClr val="000000"/>
                </a:solidFill>
                <a:latin typeface="Arial" charset="0"/>
              </a:rPr>
              <a:t>leucyl-tRNA</a:t>
            </a:r>
            <a:r>
              <a:rPr lang="en-US" sz="3200" b="1" dirty="0">
                <a:solidFill>
                  <a:srgbClr val="000000"/>
                </a:solidFill>
                <a:latin typeface="Arial" charset="0"/>
              </a:rPr>
              <a:t> </a:t>
            </a:r>
            <a:r>
              <a:rPr lang="en-US" sz="3200" b="1" dirty="0" err="1">
                <a:solidFill>
                  <a:srgbClr val="000000"/>
                </a:solidFill>
                <a:latin typeface="Arial" charset="0"/>
              </a:rPr>
              <a:t>synthetase</a:t>
            </a:r>
            <a:br>
              <a:rPr lang="en-US" sz="3200" b="1" dirty="0">
                <a:solidFill>
                  <a:srgbClr val="000000"/>
                </a:solidFill>
                <a:latin typeface="Arial" charset="0"/>
              </a:rPr>
            </a:br>
            <a:r>
              <a:rPr lang="en-US" sz="3200" b="1" dirty="0">
                <a:solidFill>
                  <a:srgbClr val="000000"/>
                </a:solidFill>
                <a:latin typeface="Arial" charset="0"/>
              </a:rPr>
              <a:t>phylogeny </a:t>
            </a:r>
            <a:r>
              <a:rPr lang="en-US" sz="3200" dirty="0">
                <a:solidFill>
                  <a:srgbClr val="000000"/>
                </a:solidFill>
                <a:latin typeface="Arial" charset="0"/>
              </a:rPr>
              <a:t> </a:t>
            </a:r>
          </a:p>
        </p:txBody>
      </p:sp>
    </p:spTree>
    <p:extLst>
      <p:ext uri="{BB962C8B-B14F-4D97-AF65-F5344CB8AC3E}">
        <p14:creationId xmlns:p14="http://schemas.microsoft.com/office/powerpoint/2010/main" val="23746738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1835" y="-15399"/>
            <a:ext cx="6468341" cy="5707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0" name="TextBox 4"/>
          <p:cNvSpPr txBox="1">
            <a:spLocks noChangeArrowheads="1"/>
          </p:cNvSpPr>
          <p:nvPr/>
        </p:nvSpPr>
        <p:spPr bwMode="auto">
          <a:xfrm>
            <a:off x="1718264" y="6230480"/>
            <a:ext cx="8647659" cy="4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82" tIns="40940" rIns="81882" bIns="40940">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819335" eaLnBrk="1" hangingPunct="1"/>
            <a:r>
              <a:rPr lang="en-US" dirty="0">
                <a:solidFill>
                  <a:srgbClr val="000000"/>
                </a:solidFill>
              </a:rPr>
              <a:t>Phylogeny of selected class II amino acyl tRNA synthetases</a:t>
            </a:r>
          </a:p>
        </p:txBody>
      </p:sp>
    </p:spTree>
    <p:extLst>
      <p:ext uri="{BB962C8B-B14F-4D97-AF65-F5344CB8AC3E}">
        <p14:creationId xmlns:p14="http://schemas.microsoft.com/office/powerpoint/2010/main" val="311319279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8"/>
          <a:stretch/>
        </p:blipFill>
        <p:spPr>
          <a:xfrm>
            <a:off x="3795714" y="100014"/>
            <a:ext cx="5882799" cy="6557963"/>
          </a:xfrm>
          <a:prstGeom prst="rect">
            <a:avLst/>
          </a:prstGeom>
        </p:spPr>
      </p:pic>
      <p:sp>
        <p:nvSpPr>
          <p:cNvPr id="5" name="TextBox 4"/>
          <p:cNvSpPr txBox="1"/>
          <p:nvPr/>
        </p:nvSpPr>
        <p:spPr>
          <a:xfrm rot="16200000">
            <a:off x="-1112475" y="2813447"/>
            <a:ext cx="6858001" cy="1231106"/>
          </a:xfrm>
          <a:prstGeom prst="rect">
            <a:avLst/>
          </a:prstGeom>
          <a:noFill/>
        </p:spPr>
        <p:txBody>
          <a:bodyPr wrap="square" rtlCol="0">
            <a:spAutoFit/>
          </a:bodyPr>
          <a:lstStyle/>
          <a:p>
            <a:r>
              <a:rPr lang="en-US" sz="2800" dirty="0">
                <a:solidFill>
                  <a:srgbClr val="000000"/>
                </a:solidFill>
              </a:rPr>
              <a:t>Phylogeny of </a:t>
            </a:r>
            <a:r>
              <a:rPr lang="en-US" sz="2800" dirty="0" err="1">
                <a:solidFill>
                  <a:srgbClr val="000000"/>
                </a:solidFill>
              </a:rPr>
              <a:t>Ser</a:t>
            </a:r>
            <a:r>
              <a:rPr lang="en-US" sz="2800" dirty="0">
                <a:solidFill>
                  <a:srgbClr val="000000"/>
                </a:solidFill>
              </a:rPr>
              <a:t> and </a:t>
            </a:r>
            <a:r>
              <a:rPr lang="en-US" sz="2800" dirty="0" err="1">
                <a:solidFill>
                  <a:srgbClr val="000000"/>
                </a:solidFill>
              </a:rPr>
              <a:t>Thr</a:t>
            </a:r>
            <a:r>
              <a:rPr lang="en-US" sz="2800" dirty="0">
                <a:solidFill>
                  <a:srgbClr val="000000"/>
                </a:solidFill>
              </a:rPr>
              <a:t> aa </a:t>
            </a:r>
            <a:r>
              <a:rPr lang="en-US" sz="2800" dirty="0" err="1">
                <a:solidFill>
                  <a:srgbClr val="000000"/>
                </a:solidFill>
              </a:rPr>
              <a:t>tRNA</a:t>
            </a:r>
            <a:r>
              <a:rPr lang="en-US" sz="2800" dirty="0">
                <a:solidFill>
                  <a:srgbClr val="000000"/>
                </a:solidFill>
              </a:rPr>
              <a:t> </a:t>
            </a:r>
            <a:r>
              <a:rPr lang="en-US" sz="2800" dirty="0" err="1">
                <a:solidFill>
                  <a:srgbClr val="000000"/>
                </a:solidFill>
              </a:rPr>
              <a:t>synthetases</a:t>
            </a:r>
            <a:endParaRPr lang="en-US" sz="2800" dirty="0">
              <a:solidFill>
                <a:srgbClr val="000000"/>
              </a:solidFill>
            </a:endParaRPr>
          </a:p>
          <a:p>
            <a:endParaRPr lang="en-US" dirty="0"/>
          </a:p>
        </p:txBody>
      </p:sp>
    </p:spTree>
    <p:extLst>
      <p:ext uri="{BB962C8B-B14F-4D97-AF65-F5344CB8AC3E}">
        <p14:creationId xmlns:p14="http://schemas.microsoft.com/office/powerpoint/2010/main" val="24626472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ChangeArrowheads="1"/>
          </p:cNvSpPr>
          <p:nvPr/>
        </p:nvSpPr>
        <p:spPr bwMode="auto">
          <a:xfrm>
            <a:off x="1655763" y="388939"/>
            <a:ext cx="2882900" cy="3319316"/>
          </a:xfrm>
          <a:prstGeom prst="rect">
            <a:avLst/>
          </a:prstGeom>
          <a:noFill/>
          <a:ln>
            <a:noFill/>
          </a:ln>
          <a:effectLst/>
          <a:extLst/>
        </p:spPr>
        <p:txBody>
          <a:bodyPr lIns="91387" tIns="45693" rIns="91387" bIns="45693">
            <a:spAutoFit/>
          </a:bodyPr>
          <a:lstStyle/>
          <a:p>
            <a:pPr defTabSz="456933">
              <a:lnSpc>
                <a:spcPct val="130000"/>
              </a:lnSpc>
              <a:defRPr/>
            </a:pPr>
            <a:r>
              <a:rPr lang="en-US" b="1" dirty="0">
                <a:solidFill>
                  <a:srgbClr val="FF0000"/>
                </a:solidFill>
                <a:latin typeface="Calibri"/>
                <a:cs typeface="Times New Roman" charset="0"/>
              </a:rPr>
              <a:t>Coalescence</a:t>
            </a:r>
            <a:r>
              <a:rPr lang="en-US" dirty="0">
                <a:solidFill>
                  <a:prstClr val="black"/>
                </a:solidFill>
                <a:latin typeface="Calibri"/>
                <a:cs typeface="Times New Roman" charset="0"/>
              </a:rPr>
              <a:t> – the process of tracing lineages backwards in time to their common ancestors. Every two extant lineages coalesce to their most recent common ancestor.  Eventually, all lineages coalesce to the </a:t>
            </a:r>
            <a:r>
              <a:rPr lang="en-US" dirty="0" err="1">
                <a:solidFill>
                  <a:prstClr val="black"/>
                </a:solidFill>
                <a:latin typeface="Calibri"/>
                <a:cs typeface="Times New Roman" charset="0"/>
              </a:rPr>
              <a:t>cenancestor</a:t>
            </a:r>
            <a:r>
              <a:rPr lang="en-US" dirty="0">
                <a:solidFill>
                  <a:prstClr val="black"/>
                </a:solidFill>
                <a:latin typeface="Calibri"/>
                <a:cs typeface="Times New Roman" charset="0"/>
              </a:rPr>
              <a:t>.</a:t>
            </a:r>
            <a:r>
              <a:rPr lang="en-US" dirty="0">
                <a:solidFill>
                  <a:prstClr val="black"/>
                </a:solidFill>
                <a:latin typeface="Calibri"/>
              </a:rPr>
              <a:t> </a:t>
            </a:r>
          </a:p>
        </p:txBody>
      </p:sp>
      <p:pic>
        <p:nvPicPr>
          <p:cNvPr id="65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95" y="287338"/>
            <a:ext cx="5591175" cy="6126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3316" name="Line 4"/>
          <p:cNvSpPr>
            <a:spLocks noChangeShapeType="1"/>
          </p:cNvSpPr>
          <p:nvPr/>
        </p:nvSpPr>
        <p:spPr bwMode="auto">
          <a:xfrm>
            <a:off x="9594850" y="3644904"/>
            <a:ext cx="0" cy="2768600"/>
          </a:xfrm>
          <a:prstGeom prst="line">
            <a:avLst/>
          </a:prstGeom>
          <a:noFill/>
          <a:ln w="38100">
            <a:solidFill>
              <a:srgbClr val="000066"/>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lstStyle/>
          <a:p>
            <a:pPr defTabSz="456933">
              <a:defRPr/>
            </a:pPr>
            <a:endParaRPr lang="en-US">
              <a:solidFill>
                <a:prstClr val="black"/>
              </a:solidFill>
              <a:latin typeface="Calibri"/>
            </a:endParaRPr>
          </a:p>
        </p:txBody>
      </p:sp>
      <p:sp>
        <p:nvSpPr>
          <p:cNvPr id="653317" name="Text Box 5"/>
          <p:cNvSpPr txBox="1">
            <a:spLocks noChangeArrowheads="1"/>
          </p:cNvSpPr>
          <p:nvPr/>
        </p:nvSpPr>
        <p:spPr bwMode="auto">
          <a:xfrm>
            <a:off x="9672639" y="4883154"/>
            <a:ext cx="468027"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a:defRPr/>
            </a:pPr>
            <a:r>
              <a:rPr lang="en-US">
                <a:solidFill>
                  <a:srgbClr val="000000"/>
                </a:solidFill>
                <a:latin typeface="Calibri"/>
              </a:rPr>
              <a:t>t/2</a:t>
            </a:r>
          </a:p>
        </p:txBody>
      </p:sp>
      <p:sp>
        <p:nvSpPr>
          <p:cNvPr id="653318" name="Text Box 6"/>
          <p:cNvSpPr txBox="1">
            <a:spLocks noChangeArrowheads="1"/>
          </p:cNvSpPr>
          <p:nvPr/>
        </p:nvSpPr>
        <p:spPr bwMode="auto">
          <a:xfrm>
            <a:off x="9596439" y="5367343"/>
            <a:ext cx="1025525" cy="525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spAutoFit/>
          </a:bodyPr>
          <a:lstStyle/>
          <a:p>
            <a:pPr defTabSz="456933">
              <a:defRPr/>
            </a:pPr>
            <a:r>
              <a:rPr lang="en-US" sz="1400">
                <a:solidFill>
                  <a:srgbClr val="000066"/>
                </a:solidFill>
                <a:latin typeface="Calibri"/>
              </a:rPr>
              <a:t>(Kingman, </a:t>
            </a:r>
          </a:p>
          <a:p>
            <a:pPr defTabSz="456933">
              <a:defRPr/>
            </a:pPr>
            <a:r>
              <a:rPr lang="en-US" sz="1400">
                <a:solidFill>
                  <a:srgbClr val="000066"/>
                </a:solidFill>
                <a:latin typeface="Calibri"/>
              </a:rPr>
              <a:t>1982)</a:t>
            </a:r>
          </a:p>
        </p:txBody>
      </p:sp>
      <p:sp>
        <p:nvSpPr>
          <p:cNvPr id="653319" name="Text Box 7"/>
          <p:cNvSpPr txBox="1">
            <a:spLocks noChangeArrowheads="1"/>
          </p:cNvSpPr>
          <p:nvPr/>
        </p:nvSpPr>
        <p:spPr bwMode="auto">
          <a:xfrm>
            <a:off x="4735515" y="6488113"/>
            <a:ext cx="5388676" cy="307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a:defRPr/>
            </a:pPr>
            <a:r>
              <a:rPr lang="en-US" sz="1400">
                <a:solidFill>
                  <a:prstClr val="black"/>
                </a:solidFill>
                <a:latin typeface="Calibri"/>
              </a:rPr>
              <a:t>Illustration is from J. Felsenstein, </a:t>
            </a:r>
            <a:r>
              <a:rPr lang="ja-JP" altLang="en-US" sz="1400">
                <a:solidFill>
                  <a:prstClr val="black"/>
                </a:solidFill>
                <a:latin typeface="Arial"/>
                <a:ea typeface="ＭＳ Ｐゴシック"/>
              </a:rPr>
              <a:t>“</a:t>
            </a:r>
            <a:r>
              <a:rPr lang="en-US" sz="1400">
                <a:solidFill>
                  <a:prstClr val="black"/>
                </a:solidFill>
                <a:latin typeface="Calibri"/>
              </a:rPr>
              <a:t>Inferring Phylogenies</a:t>
            </a:r>
            <a:r>
              <a:rPr lang="ja-JP" altLang="en-US" sz="1400">
                <a:solidFill>
                  <a:prstClr val="black"/>
                </a:solidFill>
                <a:latin typeface="Arial"/>
                <a:ea typeface="ＭＳ Ｐゴシック"/>
              </a:rPr>
              <a:t>”</a:t>
            </a:r>
            <a:r>
              <a:rPr lang="en-US" sz="1400">
                <a:solidFill>
                  <a:prstClr val="black"/>
                </a:solidFill>
                <a:latin typeface="Calibri"/>
              </a:rPr>
              <a:t>, Sinauer, 2003</a:t>
            </a:r>
          </a:p>
        </p:txBody>
      </p:sp>
      <p:sp>
        <p:nvSpPr>
          <p:cNvPr id="2" name="Oval 1"/>
          <p:cNvSpPr/>
          <p:nvPr/>
        </p:nvSpPr>
        <p:spPr>
          <a:xfrm>
            <a:off x="6574164"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726155" y="3592797"/>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361110" y="4621297"/>
            <a:ext cx="125943" cy="115458"/>
          </a:xfrm>
          <a:prstGeom prst="ellipse">
            <a:avLst/>
          </a:prstGeom>
          <a:solidFill>
            <a:srgbClr val="5FC28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16762" y="6298042"/>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963484"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9307298"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721573"/>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524000" y="192089"/>
            <a:ext cx="9278938" cy="414337"/>
          </a:xfrm>
        </p:spPr>
        <p:txBody>
          <a:bodyPr/>
          <a:lstStyle/>
          <a:p>
            <a:r>
              <a:rPr lang="en-US" sz="2800" dirty="0"/>
              <a:t>Simulations of organismal evolution by coalescence</a:t>
            </a:r>
          </a:p>
        </p:txBody>
      </p:sp>
      <p:sp>
        <p:nvSpPr>
          <p:cNvPr id="179205" name="Rectangle 5"/>
          <p:cNvSpPr>
            <a:spLocks noChangeArrowheads="1"/>
          </p:cNvSpPr>
          <p:nvPr/>
        </p:nvSpPr>
        <p:spPr bwMode="auto">
          <a:xfrm>
            <a:off x="7989889" y="1000126"/>
            <a:ext cx="2486025" cy="5400675"/>
          </a:xfrm>
          <a:prstGeom prst="rect">
            <a:avLst/>
          </a:prstGeom>
          <a:solidFill>
            <a:srgbClr val="FFFF99"/>
          </a:solidFill>
          <a:ln w="9525">
            <a:solidFill>
              <a:srgbClr val="000000"/>
            </a:solidFill>
            <a:miter lim="800000"/>
            <a:headEnd/>
            <a:tailEnd/>
          </a:ln>
          <a:effectLst/>
        </p:spPr>
        <p:txBody>
          <a:bodyPr>
            <a:prstTxWarp prst="textNoShape">
              <a:avLst/>
            </a:prstTxWarp>
          </a:bodyPr>
          <a:lstStyle/>
          <a:p>
            <a:pPr>
              <a:buFontTx/>
              <a:buChar char="•"/>
            </a:pPr>
            <a:r>
              <a:rPr lang="en-US" sz="1400" b="1">
                <a:solidFill>
                  <a:srgbClr val="000000"/>
                </a:solidFill>
                <a:latin typeface="Times New Roman" charset="0"/>
                <a:ea typeface="ＭＳ Ｐゴシック"/>
                <a:cs typeface="ＭＳ Ｐゴシック"/>
              </a:rPr>
              <a:t>One extinction and one speciation event per generation</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Horizontal transfer event once in 10 generations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FF0000"/>
                </a:solidFill>
                <a:latin typeface="Times New Roman" charset="0"/>
                <a:ea typeface="ＭＳ Ｐゴシック"/>
                <a:cs typeface="ＭＳ Ｐゴシック"/>
              </a:rPr>
              <a:t>RED</a:t>
            </a:r>
            <a:r>
              <a:rPr lang="en-US" sz="1400" b="1">
                <a:solidFill>
                  <a:srgbClr val="000000"/>
                </a:solidFill>
                <a:latin typeface="Times New Roman" charset="0"/>
                <a:ea typeface="ＭＳ Ｐゴシック"/>
                <a:cs typeface="ＭＳ Ｐゴシック"/>
              </a:rPr>
              <a:t>: organismal lineages (no HGT)</a:t>
            </a:r>
          </a:p>
          <a:p>
            <a:r>
              <a:rPr lang="en-US" sz="1400" b="1">
                <a:solidFill>
                  <a:srgbClr val="333399"/>
                </a:solidFill>
                <a:latin typeface="Times New Roman" charset="0"/>
                <a:ea typeface="ＭＳ Ｐゴシック"/>
                <a:cs typeface="ＭＳ Ｐゴシック"/>
              </a:rPr>
              <a:t>BLUE</a:t>
            </a:r>
            <a:r>
              <a:rPr lang="en-US" sz="1400" b="1">
                <a:solidFill>
                  <a:srgbClr val="000000"/>
                </a:solidFill>
                <a:latin typeface="Times New Roman" charset="0"/>
                <a:ea typeface="ＭＳ Ｐゴシック"/>
                <a:cs typeface="ＭＳ Ｐゴシック"/>
              </a:rPr>
              <a:t>: molecular lineages (with HGT)</a:t>
            </a:r>
          </a:p>
          <a:p>
            <a:r>
              <a:rPr lang="en-US" sz="1400" b="1">
                <a:solidFill>
                  <a:srgbClr val="808080"/>
                </a:solidFill>
                <a:latin typeface="Times New Roman" charset="0"/>
                <a:ea typeface="ＭＳ Ｐゴシック"/>
                <a:cs typeface="ＭＳ Ｐゴシック"/>
              </a:rPr>
              <a:t>GRAY</a:t>
            </a:r>
            <a:r>
              <a:rPr lang="en-US" sz="1400" b="1">
                <a:solidFill>
                  <a:srgbClr val="000000"/>
                </a:solidFill>
                <a:latin typeface="Times New Roman" charset="0"/>
                <a:ea typeface="ＭＳ Ｐゴシック"/>
                <a:cs typeface="ＭＳ Ｐゴシック"/>
              </a:rPr>
              <a:t>: extinct lineages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000000"/>
                </a:solidFill>
                <a:latin typeface="Times New Roman" charset="0"/>
                <a:ea typeface="ＭＳ Ｐゴシック"/>
                <a:cs typeface="ＭＳ Ｐゴシック"/>
              </a:rPr>
              <a:t>RESULTS:</a:t>
            </a:r>
          </a:p>
          <a:p>
            <a:pPr>
              <a:buFontTx/>
              <a:buChar char="•"/>
            </a:pPr>
            <a:r>
              <a:rPr lang="en-US" sz="1400" b="1">
                <a:solidFill>
                  <a:srgbClr val="000000"/>
                </a:solidFill>
                <a:latin typeface="Times New Roman" charset="0"/>
                <a:ea typeface="ＭＳ Ｐゴシック"/>
                <a:cs typeface="ＭＳ Ｐゴシック"/>
              </a:rPr>
              <a:t>Most recent common ancestors are different for organismal and molecular phylogenies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Different coalescence times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Long coalescence of the last two lineages</a:t>
            </a:r>
          </a:p>
        </p:txBody>
      </p:sp>
      <p:pic>
        <p:nvPicPr>
          <p:cNvPr id="179206" name="Picture 6"/>
          <p:cNvPicPr>
            <a:picLocks noChangeAspect="1" noChangeArrowheads="1"/>
          </p:cNvPicPr>
          <p:nvPr/>
        </p:nvPicPr>
        <p:blipFill>
          <a:blip r:embed="rId3"/>
          <a:srcRect/>
          <a:stretch>
            <a:fillRect/>
          </a:stretch>
        </p:blipFill>
        <p:spPr bwMode="auto">
          <a:xfrm>
            <a:off x="1731963" y="1882775"/>
            <a:ext cx="3575050" cy="4789488"/>
          </a:xfrm>
          <a:prstGeom prst="rect">
            <a:avLst/>
          </a:prstGeom>
          <a:noFill/>
          <a:ln w="28575">
            <a:solidFill>
              <a:srgbClr val="334DF9"/>
            </a:solidFill>
            <a:miter lim="800000"/>
            <a:headEnd/>
            <a:tailEnd/>
          </a:ln>
          <a:effectLst/>
        </p:spPr>
      </p:pic>
      <p:pic>
        <p:nvPicPr>
          <p:cNvPr id="179207" name="Picture 7"/>
          <p:cNvPicPr>
            <a:picLocks noChangeAspect="1" noChangeArrowheads="1"/>
          </p:cNvPicPr>
          <p:nvPr/>
        </p:nvPicPr>
        <p:blipFill>
          <a:blip r:embed="rId4"/>
          <a:srcRect/>
          <a:stretch>
            <a:fillRect/>
          </a:stretch>
        </p:blipFill>
        <p:spPr bwMode="auto">
          <a:xfrm>
            <a:off x="4494214" y="1157289"/>
            <a:ext cx="3273425" cy="3430587"/>
          </a:xfrm>
          <a:prstGeom prst="rect">
            <a:avLst/>
          </a:prstGeom>
          <a:noFill/>
          <a:ln w="28575">
            <a:solidFill>
              <a:srgbClr val="334DF9"/>
            </a:solidFill>
            <a:miter lim="800000"/>
            <a:headEnd/>
            <a:tailEnd/>
          </a:ln>
          <a:effectLst/>
        </p:spPr>
      </p:pic>
    </p:spTree>
    <p:extLst>
      <p:ext uri="{BB962C8B-B14F-4D97-AF65-F5344CB8AC3E}">
        <p14:creationId xmlns:p14="http://schemas.microsoft.com/office/powerpoint/2010/main" val="397707779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i0006-3568-54-12-1064-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74633"/>
            <a:ext cx="4376738"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7" name="Text Box 5"/>
          <p:cNvSpPr txBox="1">
            <a:spLocks noChangeArrowheads="1"/>
          </p:cNvSpPr>
          <p:nvPr/>
        </p:nvSpPr>
        <p:spPr bwMode="auto">
          <a:xfrm>
            <a:off x="1660530" y="5457828"/>
            <a:ext cx="4641850" cy="9540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a:defRPr/>
            </a:pPr>
            <a:r>
              <a:rPr lang="en-US" sz="2000">
                <a:solidFill>
                  <a:prstClr val="black"/>
                </a:solidFill>
                <a:latin typeface="Calibri"/>
              </a:rPr>
              <a:t>Bacterial 16SrRNA based phylogeny</a:t>
            </a:r>
            <a:r>
              <a:rPr lang="en-US">
                <a:solidFill>
                  <a:prstClr val="black"/>
                </a:solidFill>
                <a:latin typeface="Calibri"/>
              </a:rPr>
              <a:t> (from P. D. Schloss and J. Handelsman, Microbiology and Molecular Biology Reviews, December 2004.) </a:t>
            </a:r>
          </a:p>
        </p:txBody>
      </p:sp>
      <p:sp>
        <p:nvSpPr>
          <p:cNvPr id="658438" name="Rectangle 6"/>
          <p:cNvSpPr>
            <a:spLocks noChangeArrowheads="1"/>
          </p:cNvSpPr>
          <p:nvPr/>
        </p:nvSpPr>
        <p:spPr bwMode="auto">
          <a:xfrm>
            <a:off x="6302380" y="76205"/>
            <a:ext cx="4154488" cy="2554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a:defRPr/>
            </a:pPr>
            <a:r>
              <a:rPr lang="en-US" sz="2000" dirty="0">
                <a:solidFill>
                  <a:prstClr val="black"/>
                </a:solidFill>
                <a:latin typeface="Calibri"/>
              </a:rPr>
              <a:t>The deviation from the </a:t>
            </a:r>
            <a:r>
              <a:rPr lang="ja-JP" altLang="en-US" sz="2000" dirty="0">
                <a:solidFill>
                  <a:prstClr val="black"/>
                </a:solidFill>
                <a:latin typeface="Arial"/>
                <a:ea typeface="ＭＳ Ｐゴシック"/>
              </a:rPr>
              <a:t>“</a:t>
            </a:r>
            <a:r>
              <a:rPr lang="en-US" sz="2000" dirty="0">
                <a:solidFill>
                  <a:prstClr val="black"/>
                </a:solidFill>
                <a:latin typeface="Calibri"/>
              </a:rPr>
              <a:t>long branches at the base</a:t>
            </a:r>
            <a:r>
              <a:rPr lang="ja-JP" altLang="en-US" sz="2000" dirty="0">
                <a:solidFill>
                  <a:prstClr val="black"/>
                </a:solidFill>
                <a:latin typeface="Arial"/>
                <a:ea typeface="ＭＳ Ｐゴシック"/>
              </a:rPr>
              <a:t>”</a:t>
            </a:r>
            <a:r>
              <a:rPr lang="en-US" sz="2000" dirty="0">
                <a:solidFill>
                  <a:prstClr val="black"/>
                </a:solidFill>
                <a:latin typeface="Calibri"/>
              </a:rPr>
              <a:t> pattern could be due to </a:t>
            </a:r>
          </a:p>
          <a:p>
            <a:pPr defTabSz="456933">
              <a:buFontTx/>
              <a:buChar char="•"/>
              <a:defRPr/>
            </a:pPr>
            <a:r>
              <a:rPr lang="en-US" sz="2000" dirty="0">
                <a:solidFill>
                  <a:prstClr val="black"/>
                </a:solidFill>
                <a:latin typeface="Calibri"/>
              </a:rPr>
              <a:t> under sampling</a:t>
            </a:r>
          </a:p>
          <a:p>
            <a:pPr defTabSz="456933">
              <a:buFontTx/>
              <a:buChar char="•"/>
              <a:defRPr/>
            </a:pPr>
            <a:r>
              <a:rPr lang="en-US" sz="2000" dirty="0">
                <a:solidFill>
                  <a:prstClr val="black"/>
                </a:solidFill>
                <a:latin typeface="Calibri"/>
              </a:rPr>
              <a:t> an actual radiation </a:t>
            </a:r>
          </a:p>
          <a:p>
            <a:pPr marL="456933" lvl="1" defTabSz="456933">
              <a:buFontTx/>
              <a:buChar char="•"/>
              <a:defRPr/>
            </a:pPr>
            <a:r>
              <a:rPr lang="en-US" sz="2000" dirty="0">
                <a:solidFill>
                  <a:prstClr val="black"/>
                </a:solidFill>
                <a:latin typeface="Calibri"/>
              </a:rPr>
              <a:t> due to an invention that was not transferred</a:t>
            </a:r>
          </a:p>
          <a:p>
            <a:pPr marL="456933" lvl="1" defTabSz="456933">
              <a:buFontTx/>
              <a:buChar char="•"/>
              <a:defRPr/>
            </a:pPr>
            <a:r>
              <a:rPr lang="en-US" sz="2000" dirty="0">
                <a:solidFill>
                  <a:prstClr val="black"/>
                </a:solidFill>
                <a:latin typeface="Calibri"/>
              </a:rPr>
              <a:t> following a mass extinction</a:t>
            </a:r>
            <a:endParaRPr lang="en-US" dirty="0">
              <a:solidFill>
                <a:prstClr val="black"/>
              </a:solidFill>
              <a:latin typeface="Calibri"/>
            </a:endParaRPr>
          </a:p>
        </p:txBody>
      </p:sp>
      <p:pic>
        <p:nvPicPr>
          <p:cNvPr id="27652" name="Picture 7" descr="big_imp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545" y="2703521"/>
            <a:ext cx="330517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2521584"/>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p:cNvSpPr txBox="1">
            <a:spLocks noChangeArrowheads="1"/>
          </p:cNvSpPr>
          <p:nvPr/>
        </p:nvSpPr>
        <p:spPr bwMode="auto">
          <a:xfrm rot="5400000">
            <a:off x="7259990" y="2946065"/>
            <a:ext cx="6223284" cy="3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a:t>
            </a:r>
            <a:r>
              <a:rPr lang="pl-PL" sz="1800" dirty="0"/>
              <a:t>http://</a:t>
            </a:r>
            <a:r>
              <a:rPr lang="pl-PL" sz="1800" dirty="0" err="1"/>
              <a:t>www.origin-life.gr.jp</a:t>
            </a:r>
            <a:r>
              <a:rPr lang="pl-PL" sz="1800" dirty="0"/>
              <a:t>/3603/3603055/3603055.html</a:t>
            </a:r>
            <a:r>
              <a:rPr lang="en-US" sz="1800" dirty="0"/>
              <a:t> </a:t>
            </a:r>
          </a:p>
        </p:txBody>
      </p:sp>
      <p:pic>
        <p:nvPicPr>
          <p:cNvPr id="1843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4334" y="-13775"/>
            <a:ext cx="7365787" cy="610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871134" y="6096002"/>
            <a:ext cx="7006733" cy="646331"/>
          </a:xfrm>
          <a:prstGeom prst="rect">
            <a:avLst/>
          </a:prstGeom>
          <a:noFill/>
        </p:spPr>
        <p:txBody>
          <a:bodyPr wrap="none" rtlCol="0">
            <a:spAutoFit/>
          </a:bodyPr>
          <a:lstStyle/>
          <a:p>
            <a:r>
              <a:rPr lang="en-US" dirty="0"/>
              <a:t>Alternative: tail of early heavy bombardment; however, see </a:t>
            </a:r>
            <a:r>
              <a:rPr lang="en-US" dirty="0" err="1"/>
              <a:t>Marchi</a:t>
            </a:r>
            <a:r>
              <a:rPr lang="en-US" dirty="0"/>
              <a:t> et al. </a:t>
            </a:r>
            <a:br>
              <a:rPr lang="en-US" dirty="0"/>
            </a:br>
            <a:r>
              <a:rPr lang="en-US" dirty="0"/>
              <a:t>Nature 511:578-82 2014 for a recent update on the early impact history.   </a:t>
            </a:r>
          </a:p>
        </p:txBody>
      </p:sp>
    </p:spTree>
    <p:extLst>
      <p:ext uri="{BB962C8B-B14F-4D97-AF65-F5344CB8AC3E}">
        <p14:creationId xmlns:p14="http://schemas.microsoft.com/office/powerpoint/2010/main" val="29736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932104" y="416486"/>
            <a:ext cx="7972136" cy="1143000"/>
          </a:xfrm>
        </p:spPr>
        <p:txBody>
          <a:bodyPr/>
          <a:lstStyle/>
          <a:p>
            <a:pPr algn="l" eaLnBrk="1" hangingPunct="1"/>
            <a:r>
              <a:rPr lang="en-US" sz="3100" dirty="0"/>
              <a:t>Gene Transfer and Phylogenetic Reconstruction: Friends or Foes?</a:t>
            </a:r>
          </a:p>
        </p:txBody>
      </p:sp>
      <p:sp>
        <p:nvSpPr>
          <p:cNvPr id="95235" name="Rectangle 3"/>
          <p:cNvSpPr>
            <a:spLocks noGrp="1" noChangeArrowheads="1"/>
          </p:cNvSpPr>
          <p:nvPr>
            <p:ph sz="half" idx="1"/>
          </p:nvPr>
        </p:nvSpPr>
        <p:spPr>
          <a:xfrm>
            <a:off x="2133023" y="2363146"/>
            <a:ext cx="3268710" cy="1446958"/>
          </a:xfrm>
        </p:spPr>
        <p:txBody>
          <a:bodyPr/>
          <a:lstStyle/>
          <a:p>
            <a:pPr eaLnBrk="1" hangingPunct="1">
              <a:buFont typeface="Wingdings" pitchFamily="-65" charset="2"/>
              <a:buNone/>
            </a:pPr>
            <a:r>
              <a:rPr lang="en-US" b="1" dirty="0"/>
              <a:t>Popular view</a:t>
            </a:r>
          </a:p>
          <a:p>
            <a:pPr marL="94448" indent="0" eaLnBrk="1" hangingPunct="1">
              <a:buNone/>
            </a:pPr>
            <a:r>
              <a:rPr lang="en-US" sz="2000" b="1" dirty="0"/>
              <a:t>Gene transfer is a disruptive force in phylogenetic reconstruction. </a:t>
            </a:r>
          </a:p>
        </p:txBody>
      </p:sp>
      <p:sp>
        <p:nvSpPr>
          <p:cNvPr id="95236" name="Rectangle 4"/>
          <p:cNvSpPr>
            <a:spLocks noGrp="1" noChangeArrowheads="1"/>
          </p:cNvSpPr>
          <p:nvPr>
            <p:ph sz="half" idx="2"/>
          </p:nvPr>
        </p:nvSpPr>
        <p:spPr>
          <a:xfrm>
            <a:off x="6324023" y="2363041"/>
            <a:ext cx="3810000" cy="1675280"/>
          </a:xfrm>
        </p:spPr>
        <p:txBody>
          <a:bodyPr/>
          <a:lstStyle/>
          <a:p>
            <a:pPr eaLnBrk="1" hangingPunct="1">
              <a:buFont typeface="Wingdings" pitchFamily="-65" charset="2"/>
              <a:buNone/>
            </a:pPr>
            <a:r>
              <a:rPr lang="en-US" b="1" dirty="0"/>
              <a:t>New view</a:t>
            </a:r>
          </a:p>
          <a:p>
            <a:pPr marL="94448" indent="0" eaLnBrk="1" hangingPunct="1">
              <a:buNone/>
            </a:pPr>
            <a:r>
              <a:rPr lang="en-US" sz="2000" b="1" dirty="0"/>
              <a:t>Events of ancient gene transfer are valuable tools for reconstructing organismal phylogeny</a:t>
            </a:r>
            <a:r>
              <a:rPr lang="en-US" sz="1500" b="1" dirty="0"/>
              <a:t>.</a:t>
            </a:r>
          </a:p>
        </p:txBody>
      </p:sp>
    </p:spTree>
    <p:extLst>
      <p:ext uri="{BB962C8B-B14F-4D97-AF65-F5344CB8AC3E}">
        <p14:creationId xmlns:p14="http://schemas.microsoft.com/office/powerpoint/2010/main" val="327384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extBox 2">
            <a:extLst>
              <a:ext uri="{FF2B5EF4-FFF2-40B4-BE49-F238E27FC236}">
                <a16:creationId xmlns:a16="http://schemas.microsoft.com/office/drawing/2014/main" id="{D611A403-2F33-944F-B2B6-F96341FE1E1D}"/>
              </a:ext>
            </a:extLst>
          </p:cNvPr>
          <p:cNvSpPr txBox="1">
            <a:spLocks noChangeArrowheads="1"/>
          </p:cNvSpPr>
          <p:nvPr/>
        </p:nvSpPr>
        <p:spPr bwMode="auto">
          <a:xfrm>
            <a:off x="1524000" y="157164"/>
            <a:ext cx="56721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800" b="1">
                <a:solidFill>
                  <a:srgbClr val="000000"/>
                </a:solidFill>
                <a:latin typeface="Arial" panose="020B0604020202020204" pitchFamily="34" charset="0"/>
              </a:rPr>
              <a:t>Gene Transfer Agents</a:t>
            </a:r>
          </a:p>
        </p:txBody>
      </p:sp>
      <p:pic>
        <p:nvPicPr>
          <p:cNvPr id="44035" name="Picture 2">
            <a:extLst>
              <a:ext uri="{FF2B5EF4-FFF2-40B4-BE49-F238E27FC236}">
                <a16:creationId xmlns:a16="http://schemas.microsoft.com/office/drawing/2014/main" id="{A1225468-BFD5-F947-8A9A-CAC913F9A0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79451"/>
            <a:ext cx="8351838"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3">
            <a:extLst>
              <a:ext uri="{FF2B5EF4-FFF2-40B4-BE49-F238E27FC236}">
                <a16:creationId xmlns:a16="http://schemas.microsoft.com/office/drawing/2014/main" id="{AB99BD14-7679-484F-B3EC-332F108710B0}"/>
              </a:ext>
            </a:extLst>
          </p:cNvPr>
          <p:cNvSpPr txBox="1">
            <a:spLocks noChangeArrowheads="1"/>
          </p:cNvSpPr>
          <p:nvPr/>
        </p:nvSpPr>
        <p:spPr bwMode="auto">
          <a:xfrm>
            <a:off x="1524001" y="4684713"/>
            <a:ext cx="9039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Similar to Bacteriophage, often located in syntenic environment, suggesting vertical inheritance.</a:t>
            </a:r>
          </a:p>
          <a:p>
            <a:pPr eaLnBrk="1" fontAlgn="base" hangingPunct="1">
              <a:spcBef>
                <a:spcPct val="0"/>
              </a:spcBef>
              <a:spcAft>
                <a:spcPct val="0"/>
              </a:spcAft>
            </a:pPr>
            <a:r>
              <a:rPr lang="en-US" altLang="en-US" sz="1800">
                <a:solidFill>
                  <a:srgbClr val="000000"/>
                </a:solidFill>
                <a:latin typeface="Arial" panose="020B0604020202020204" pitchFamily="34" charset="0"/>
              </a:rPr>
              <a:t>Lost the ability to specifically package their own DNA.</a:t>
            </a:r>
            <a:br>
              <a:rPr lang="en-US" altLang="en-US" sz="1800">
                <a:solidFill>
                  <a:srgbClr val="000000"/>
                </a:solidFill>
                <a:latin typeface="Arial" panose="020B0604020202020204" pitchFamily="34" charset="0"/>
              </a:rPr>
            </a:br>
            <a:r>
              <a:rPr lang="en-US" altLang="en-US" sz="1800">
                <a:solidFill>
                  <a:srgbClr val="000000"/>
                </a:solidFill>
                <a:latin typeface="Arial" panose="020B0604020202020204" pitchFamily="34" charset="0"/>
              </a:rPr>
              <a:t> (Also GTA head too small to package gene cluster.) </a:t>
            </a:r>
          </a:p>
        </p:txBody>
      </p:sp>
      <p:sp>
        <p:nvSpPr>
          <p:cNvPr id="44037" name="TextBox 7">
            <a:extLst>
              <a:ext uri="{FF2B5EF4-FFF2-40B4-BE49-F238E27FC236}">
                <a16:creationId xmlns:a16="http://schemas.microsoft.com/office/drawing/2014/main" id="{E1655DDE-8263-A344-8FC0-8146AEEA4E8F}"/>
              </a:ext>
            </a:extLst>
          </p:cNvPr>
          <p:cNvSpPr txBox="1">
            <a:spLocks noChangeArrowheads="1"/>
          </p:cNvSpPr>
          <p:nvPr/>
        </p:nvSpPr>
        <p:spPr bwMode="auto">
          <a:xfrm>
            <a:off x="1524001" y="5951539"/>
            <a:ext cx="8124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Calibri" panose="020F0502020204030204" pitchFamily="34" charset="0"/>
                <a:ea typeface="ＭＳ Ｐゴシック" panose="020B0600070205080204" pitchFamily="34" charset="-128"/>
              </a:defRPr>
            </a:lvl1pPr>
            <a:lvl2pPr marL="37931725" indent="-37474525" defTabSz="454025" eaLnBrk="0" hangingPunct="0">
              <a:defRPr sz="2400">
                <a:solidFill>
                  <a:schemeClr val="tx1"/>
                </a:solidFill>
                <a:latin typeface="Calibri" panose="020F0502020204030204" pitchFamily="34" charset="0"/>
                <a:ea typeface="ＭＳ Ｐゴシック" panose="020B0600070205080204" pitchFamily="34" charset="-128"/>
              </a:defRPr>
            </a:lvl2pPr>
            <a:lvl3pPr eaLnBrk="0" hangingPunct="0">
              <a:defRPr sz="2400">
                <a:solidFill>
                  <a:schemeClr val="tx1"/>
                </a:solidFill>
                <a:latin typeface="Calibri" panose="020F0502020204030204" pitchFamily="34" charset="0"/>
                <a:ea typeface="ＭＳ Ｐゴシック" panose="020B0600070205080204" pitchFamily="34" charset="-128"/>
              </a:defRPr>
            </a:lvl3pPr>
            <a:lvl4pPr eaLnBrk="0" hangingPunct="0">
              <a:defRPr sz="2400">
                <a:solidFill>
                  <a:schemeClr val="tx1"/>
                </a:solidFill>
                <a:latin typeface="Calibri" panose="020F0502020204030204" pitchFamily="34" charset="0"/>
                <a:ea typeface="ＭＳ Ｐゴシック" panose="020B0600070205080204" pitchFamily="34" charset="-128"/>
              </a:defRPr>
            </a:lvl4pPr>
            <a:lvl5pPr eaLnBrk="0" hangingPunct="0">
              <a:defRPr sz="2400">
                <a:solidFill>
                  <a:schemeClr val="tx1"/>
                </a:solidFill>
                <a:latin typeface="Calibri" panose="020F050202020403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a:solidFill>
                  <a:srgbClr val="000000"/>
                </a:solidFill>
                <a:latin typeface="Arial" panose="020B0604020202020204" pitchFamily="34" charset="0"/>
              </a:rPr>
              <a:t>From: Andrew S. Lang and J. Thomas Beatty: </a:t>
            </a:r>
          </a:p>
          <a:p>
            <a:pPr eaLnBrk="1" fontAlgn="base" hangingPunct="1">
              <a:spcBef>
                <a:spcPct val="0"/>
              </a:spcBef>
              <a:spcAft>
                <a:spcPct val="0"/>
              </a:spcAft>
            </a:pPr>
            <a:r>
              <a:rPr lang="en-US" altLang="en-US" sz="1800" b="1">
                <a:solidFill>
                  <a:srgbClr val="000000"/>
                </a:solidFill>
                <a:latin typeface="Arial" panose="020B0604020202020204" pitchFamily="34" charset="0"/>
              </a:rPr>
              <a:t>Importance of widespread gene transfer agent genes in a-proteobacteria</a:t>
            </a:r>
          </a:p>
          <a:p>
            <a:pPr eaLnBrk="1" fontAlgn="base" hangingPunct="1">
              <a:spcBef>
                <a:spcPct val="0"/>
              </a:spcBef>
              <a:spcAft>
                <a:spcPct val="0"/>
              </a:spcAft>
            </a:pPr>
            <a:r>
              <a:rPr lang="en-US" altLang="en-US" sz="1800">
                <a:solidFill>
                  <a:srgbClr val="000000"/>
                </a:solidFill>
                <a:latin typeface="Arial" panose="020B0604020202020204" pitchFamily="34" charset="0"/>
              </a:rPr>
              <a:t>TRENDS in Microbiology Vol.15 No.2</a:t>
            </a:r>
          </a:p>
        </p:txBody>
      </p:sp>
    </p:spTree>
    <p:extLst>
      <p:ext uri="{BB962C8B-B14F-4D97-AF65-F5344CB8AC3E}">
        <p14:creationId xmlns:p14="http://schemas.microsoft.com/office/powerpoint/2010/main" val="668370069"/>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TIG_fig1"/>
          <p:cNvPicPr>
            <a:picLocks noChangeAspect="1" noChangeArrowheads="1"/>
          </p:cNvPicPr>
          <p:nvPr/>
        </p:nvPicPr>
        <p:blipFill>
          <a:blip r:embed="rId3"/>
          <a:srcRect b="29659"/>
          <a:stretch>
            <a:fillRect/>
          </a:stretch>
        </p:blipFill>
        <p:spPr bwMode="auto">
          <a:xfrm>
            <a:off x="4876519" y="684962"/>
            <a:ext cx="4420465" cy="3496234"/>
          </a:xfrm>
          <a:prstGeom prst="rect">
            <a:avLst/>
          </a:prstGeom>
          <a:noFill/>
          <a:ln w="9525">
            <a:noFill/>
            <a:miter lim="800000"/>
            <a:headEnd/>
            <a:tailEnd/>
          </a:ln>
        </p:spPr>
      </p:pic>
      <p:sp>
        <p:nvSpPr>
          <p:cNvPr id="97283" name="Line 3"/>
          <p:cNvSpPr>
            <a:spLocks noChangeShapeType="1"/>
          </p:cNvSpPr>
          <p:nvPr/>
        </p:nvSpPr>
        <p:spPr bwMode="auto">
          <a:xfrm flipH="1" flipV="1">
            <a:off x="7239000" y="1905015"/>
            <a:ext cx="762000" cy="3125042"/>
          </a:xfrm>
          <a:prstGeom prst="line">
            <a:avLst/>
          </a:prstGeom>
          <a:noFill/>
          <a:ln w="28575">
            <a:solidFill>
              <a:srgbClr val="EC1000"/>
            </a:solidFill>
            <a:round/>
            <a:headEnd/>
            <a:tailEnd type="triangle" w="med" len="med"/>
          </a:ln>
        </p:spPr>
        <p:txBody>
          <a:bodyPr wrap="none" lIns="80052" tIns="40011" rIns="80052" bIns="40011" anchor="ctr">
            <a:prstTxWarp prst="textNoShape">
              <a:avLst/>
            </a:prstTxWarp>
          </a:bodyPr>
          <a:lstStyle/>
          <a:p>
            <a:pPr defTabSz="810933"/>
            <a:endParaRPr lang="en-US" sz="2200">
              <a:solidFill>
                <a:srgbClr val="FFFFFF"/>
              </a:solidFill>
              <a:latin typeface="Arial" pitchFamily="-65" charset="0"/>
              <a:ea typeface="ＭＳ Ｐゴシック"/>
              <a:cs typeface="ＭＳ Ｐゴシック"/>
            </a:endParaRPr>
          </a:p>
        </p:txBody>
      </p:sp>
      <p:sp>
        <p:nvSpPr>
          <p:cNvPr id="97284" name="Line 4"/>
          <p:cNvSpPr>
            <a:spLocks noChangeShapeType="1"/>
          </p:cNvSpPr>
          <p:nvPr/>
        </p:nvSpPr>
        <p:spPr bwMode="auto">
          <a:xfrm flipH="1" flipV="1">
            <a:off x="7773059" y="2971064"/>
            <a:ext cx="228023" cy="2059082"/>
          </a:xfrm>
          <a:prstGeom prst="line">
            <a:avLst/>
          </a:prstGeom>
          <a:noFill/>
          <a:ln w="28575">
            <a:solidFill>
              <a:srgbClr val="EC1000"/>
            </a:solidFill>
            <a:round/>
            <a:headEnd/>
            <a:tailEnd type="triangle" w="med" len="med"/>
          </a:ln>
        </p:spPr>
        <p:txBody>
          <a:bodyPr wrap="none" lIns="80052" tIns="40011" rIns="80052" bIns="40011" anchor="ctr">
            <a:prstTxWarp prst="textNoShape">
              <a:avLst/>
            </a:prstTxWarp>
          </a:bodyPr>
          <a:lstStyle/>
          <a:p>
            <a:pPr defTabSz="810933"/>
            <a:endParaRPr lang="en-US" sz="2200">
              <a:solidFill>
                <a:srgbClr val="FFFFFF"/>
              </a:solidFill>
              <a:latin typeface="Arial" pitchFamily="-65" charset="0"/>
              <a:ea typeface="ＭＳ Ｐゴシック"/>
              <a:cs typeface="ＭＳ Ｐゴシック"/>
            </a:endParaRPr>
          </a:p>
        </p:txBody>
      </p:sp>
      <p:sp>
        <p:nvSpPr>
          <p:cNvPr id="97285" name="Text Box 5"/>
          <p:cNvSpPr txBox="1">
            <a:spLocks noChangeArrowheads="1"/>
          </p:cNvSpPr>
          <p:nvPr/>
        </p:nvSpPr>
        <p:spPr bwMode="auto">
          <a:xfrm>
            <a:off x="1854519" y="3641971"/>
            <a:ext cx="4165023" cy="2019796"/>
          </a:xfrm>
          <a:prstGeom prst="rect">
            <a:avLst/>
          </a:prstGeom>
          <a:noFill/>
          <a:ln w="38100">
            <a:solidFill>
              <a:srgbClr val="3EFF51"/>
            </a:solidFill>
            <a:miter lim="800000"/>
            <a:headEnd/>
            <a:tailEnd/>
          </a:ln>
        </p:spPr>
        <p:txBody>
          <a:bodyPr lIns="80052" tIns="40011" rIns="80052" bIns="40011">
            <a:prstTxWarp prst="textNoShape">
              <a:avLst/>
            </a:prstTxWarp>
            <a:spAutoFit/>
          </a:bodyPr>
          <a:lstStyle/>
          <a:p>
            <a:pPr defTabSz="810933" eaLnBrk="0" hangingPunct="0"/>
            <a:r>
              <a:rPr lang="en-US" dirty="0">
                <a:solidFill>
                  <a:srgbClr val="EC1000"/>
                </a:solidFill>
                <a:latin typeface="Arial" pitchFamily="-65" charset="0"/>
                <a:ea typeface="ＭＳ Ｐゴシック"/>
                <a:cs typeface="ＭＳ Ｐゴシック"/>
              </a:rPr>
              <a:t>1. Any ancient gene transfer to the ancestor of a major lineage implicitly marks the recipient and descendents as a natural group.</a:t>
            </a:r>
          </a:p>
          <a:p>
            <a:pPr defTabSz="810933" eaLnBrk="0" hangingPunct="0"/>
            <a:endParaRPr lang="en-US" dirty="0">
              <a:solidFill>
                <a:srgbClr val="EC1000"/>
              </a:solidFill>
              <a:latin typeface="Arial" pitchFamily="-65" charset="0"/>
              <a:ea typeface="ＭＳ Ｐゴシック"/>
              <a:cs typeface="ＭＳ Ｐゴシック"/>
            </a:endParaRPr>
          </a:p>
          <a:p>
            <a:pPr defTabSz="810933" eaLnBrk="0" hangingPunct="0"/>
            <a:r>
              <a:rPr lang="en-US" dirty="0">
                <a:solidFill>
                  <a:srgbClr val="EC1000"/>
                </a:solidFill>
                <a:latin typeface="Arial" pitchFamily="-65" charset="0"/>
                <a:ea typeface="ＭＳ Ｐゴシック"/>
                <a:cs typeface="ＭＳ Ｐゴシック"/>
              </a:rPr>
              <a:t>2. The donor must exist at the same time or earlier than the recipient.</a:t>
            </a:r>
          </a:p>
        </p:txBody>
      </p:sp>
      <p:sp>
        <p:nvSpPr>
          <p:cNvPr id="97286" name="Text Box 6"/>
          <p:cNvSpPr txBox="1">
            <a:spLocks noChangeArrowheads="1"/>
          </p:cNvSpPr>
          <p:nvPr/>
        </p:nvSpPr>
        <p:spPr bwMode="auto">
          <a:xfrm>
            <a:off x="7765873" y="4953045"/>
            <a:ext cx="1389095" cy="311303"/>
          </a:xfrm>
          <a:prstGeom prst="rect">
            <a:avLst/>
          </a:prstGeom>
          <a:noFill/>
          <a:ln w="9525">
            <a:noFill/>
            <a:miter lim="800000"/>
            <a:headEnd/>
            <a:tailEnd/>
          </a:ln>
        </p:spPr>
        <p:txBody>
          <a:bodyPr wrap="none" lIns="80052" tIns="40011" rIns="80052" bIns="40011">
            <a:prstTxWarp prst="textNoShape">
              <a:avLst/>
            </a:prstTxWarp>
            <a:spAutoFit/>
          </a:bodyPr>
          <a:lstStyle/>
          <a:p>
            <a:pPr defTabSz="810933" eaLnBrk="0" hangingPunct="0"/>
            <a:r>
              <a:rPr lang="en-US" sz="1500" dirty="0">
                <a:solidFill>
                  <a:srgbClr val="EC1000"/>
                </a:solidFill>
                <a:latin typeface="Arial" pitchFamily="-65" charset="0"/>
                <a:ea typeface="ＭＳ Ｐゴシック"/>
                <a:cs typeface="ＭＳ Ｐゴシック"/>
              </a:rPr>
              <a:t>Ancient HGTs</a:t>
            </a:r>
          </a:p>
        </p:txBody>
      </p:sp>
      <p:sp>
        <p:nvSpPr>
          <p:cNvPr id="97287" name="Freeform 7"/>
          <p:cNvSpPr>
            <a:spLocks/>
          </p:cNvSpPr>
          <p:nvPr/>
        </p:nvSpPr>
        <p:spPr bwMode="auto">
          <a:xfrm>
            <a:off x="6705023" y="914686"/>
            <a:ext cx="673966" cy="1067360"/>
          </a:xfrm>
          <a:custGeom>
            <a:avLst/>
            <a:gdLst>
              <a:gd name="T0" fmla="*/ 127038609 w 416"/>
              <a:gd name="T1" fmla="*/ 265061726 h 728"/>
              <a:gd name="T2" fmla="*/ 1041714814 w 416"/>
              <a:gd name="T3" fmla="*/ 265061726 h 728"/>
              <a:gd name="T4" fmla="*/ 1194161145 w 416"/>
              <a:gd name="T5" fmla="*/ 1855427098 h 728"/>
              <a:gd name="T6" fmla="*/ 279484940 w 416"/>
              <a:gd name="T7" fmla="*/ 1192774444 h 728"/>
              <a:gd name="T8" fmla="*/ 127038609 w 416"/>
              <a:gd name="T9" fmla="*/ 265061726 h 728"/>
              <a:gd name="T10" fmla="*/ 0 60000 65536"/>
              <a:gd name="T11" fmla="*/ 0 60000 65536"/>
              <a:gd name="T12" fmla="*/ 0 60000 65536"/>
              <a:gd name="T13" fmla="*/ 0 60000 65536"/>
              <a:gd name="T14" fmla="*/ 0 60000 65536"/>
              <a:gd name="T15" fmla="*/ 0 w 416"/>
              <a:gd name="T16" fmla="*/ 0 h 728"/>
              <a:gd name="T17" fmla="*/ 416 w 416"/>
              <a:gd name="T18" fmla="*/ 728 h 728"/>
            </a:gdLst>
            <a:ahLst/>
            <a:cxnLst>
              <a:cxn ang="T10">
                <a:pos x="T0" y="T1"/>
              </a:cxn>
              <a:cxn ang="T11">
                <a:pos x="T2" y="T3"/>
              </a:cxn>
              <a:cxn ang="T12">
                <a:pos x="T4" y="T5"/>
              </a:cxn>
              <a:cxn ang="T13">
                <a:pos x="T6" y="T7"/>
              </a:cxn>
              <a:cxn ang="T14">
                <a:pos x="T8" y="T9"/>
              </a:cxn>
            </a:cxnLst>
            <a:rect l="T15" t="T16" r="T17" b="T18"/>
            <a:pathLst>
              <a:path w="416" h="728">
                <a:moveTo>
                  <a:pt x="40" y="96"/>
                </a:moveTo>
                <a:cubicBezTo>
                  <a:pt x="80" y="40"/>
                  <a:pt x="272" y="0"/>
                  <a:pt x="328" y="96"/>
                </a:cubicBezTo>
                <a:cubicBezTo>
                  <a:pt x="384" y="192"/>
                  <a:pt x="416" y="616"/>
                  <a:pt x="376" y="672"/>
                </a:cubicBezTo>
                <a:cubicBezTo>
                  <a:pt x="336" y="728"/>
                  <a:pt x="144" y="528"/>
                  <a:pt x="88" y="432"/>
                </a:cubicBezTo>
                <a:cubicBezTo>
                  <a:pt x="32" y="336"/>
                  <a:pt x="0" y="152"/>
                  <a:pt x="40" y="96"/>
                </a:cubicBezTo>
                <a:close/>
              </a:path>
            </a:pathLst>
          </a:custGeom>
          <a:noFill/>
          <a:ln w="38100">
            <a:solidFill>
              <a:srgbClr val="EC1000"/>
            </a:solidFill>
            <a:round/>
            <a:headEnd/>
            <a:tailEnd/>
          </a:ln>
        </p:spPr>
        <p:txBody>
          <a:bodyPr wrap="none" lIns="80052" tIns="40011" rIns="80052" bIns="40011" anchor="ctr">
            <a:prstTxWarp prst="textNoShape">
              <a:avLst/>
            </a:prstTxWarp>
          </a:bodyPr>
          <a:lstStyle/>
          <a:p>
            <a:pPr defTabSz="810933"/>
            <a:endParaRPr lang="en-US" sz="2200">
              <a:solidFill>
                <a:srgbClr val="FFFFFF"/>
              </a:solidFill>
              <a:latin typeface="Arial" pitchFamily="-65" charset="0"/>
              <a:ea typeface="ＭＳ Ｐゴシック"/>
              <a:cs typeface="ＭＳ Ｐゴシック"/>
            </a:endParaRPr>
          </a:p>
        </p:txBody>
      </p:sp>
      <p:sp>
        <p:nvSpPr>
          <p:cNvPr id="97288" name="Oval 8"/>
          <p:cNvSpPr>
            <a:spLocks noChangeArrowheads="1"/>
          </p:cNvSpPr>
          <p:nvPr/>
        </p:nvSpPr>
        <p:spPr bwMode="auto">
          <a:xfrm>
            <a:off x="8623019" y="1815353"/>
            <a:ext cx="165965" cy="166688"/>
          </a:xfrm>
          <a:prstGeom prst="ellipse">
            <a:avLst/>
          </a:prstGeom>
          <a:solidFill>
            <a:schemeClr val="hlink"/>
          </a:solidFill>
          <a:ln w="9525">
            <a:noFill/>
            <a:round/>
            <a:headEnd/>
            <a:tailEnd/>
          </a:ln>
        </p:spPr>
        <p:txBody>
          <a:bodyPr wrap="none" lIns="80052" tIns="40011" rIns="80052" bIns="40011" anchor="ctr">
            <a:prstTxWarp prst="textNoShape">
              <a:avLst/>
            </a:prstTxWarp>
          </a:bodyPr>
          <a:lstStyle/>
          <a:p>
            <a:pPr defTabSz="810933"/>
            <a:endParaRPr lang="en-US" sz="2200">
              <a:solidFill>
                <a:srgbClr val="FFFFFF"/>
              </a:solidFill>
              <a:latin typeface="Arial" pitchFamily="-65" charset="0"/>
              <a:ea typeface="ＭＳ Ｐゴシック"/>
              <a:cs typeface="ＭＳ Ｐゴシック"/>
            </a:endParaRPr>
          </a:p>
        </p:txBody>
      </p:sp>
      <p:sp>
        <p:nvSpPr>
          <p:cNvPr id="97289" name="Rectangle 9"/>
          <p:cNvSpPr>
            <a:spLocks noChangeArrowheads="1"/>
          </p:cNvSpPr>
          <p:nvPr/>
        </p:nvSpPr>
        <p:spPr bwMode="auto">
          <a:xfrm>
            <a:off x="7718139" y="-829229"/>
            <a:ext cx="165849" cy="419930"/>
          </a:xfrm>
          <a:prstGeom prst="rect">
            <a:avLst/>
          </a:prstGeom>
          <a:noFill/>
          <a:ln w="9525">
            <a:noFill/>
            <a:miter lim="800000"/>
            <a:headEnd/>
            <a:tailEnd/>
          </a:ln>
        </p:spPr>
        <p:txBody>
          <a:bodyPr wrap="none" lIns="80052" tIns="40011" rIns="80052" bIns="40011">
            <a:prstTxWarp prst="textNoShape">
              <a:avLst/>
            </a:prstTxWarp>
            <a:spAutoFit/>
          </a:bodyPr>
          <a:lstStyle/>
          <a:p>
            <a:pPr defTabSz="810933"/>
            <a:endParaRPr lang="en-US" sz="2200">
              <a:solidFill>
                <a:srgbClr val="FFFFFF"/>
              </a:solidFill>
              <a:latin typeface="Arial" pitchFamily="-65" charset="0"/>
              <a:ea typeface="ＭＳ Ｐゴシック"/>
              <a:cs typeface="ＭＳ Ｐゴシック"/>
            </a:endParaRPr>
          </a:p>
        </p:txBody>
      </p:sp>
    </p:spTree>
    <p:extLst>
      <p:ext uri="{BB962C8B-B14F-4D97-AF65-F5344CB8AC3E}">
        <p14:creationId xmlns:p14="http://schemas.microsoft.com/office/powerpoint/2010/main" val="18090679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3397" y="134522"/>
            <a:ext cx="8732178" cy="1097506"/>
          </a:xfrm>
          <a:prstGeom prst="rect">
            <a:avLst/>
          </a:prstGeom>
          <a:noFill/>
        </p:spPr>
        <p:txBody>
          <a:bodyPr wrap="square" lIns="79998" tIns="39984" rIns="79998" bIns="39984" rtlCol="0">
            <a:spAutoFit/>
          </a:bodyPr>
          <a:lstStyle/>
          <a:p>
            <a:pPr defTabSz="810270"/>
            <a:r>
              <a:rPr lang="en-US" sz="3300" dirty="0">
                <a:solidFill>
                  <a:srgbClr val="000000"/>
                </a:solidFill>
                <a:latin typeface="Arial" pitchFamily="-65" charset="0"/>
                <a:ea typeface="ＭＳ Ｐゴシック"/>
                <a:cs typeface="ＭＳ Ｐゴシック"/>
              </a:rPr>
              <a:t>Gene transfer as a tool to correlate evolutionary events and define clades</a:t>
            </a:r>
          </a:p>
        </p:txBody>
      </p:sp>
      <p:sp>
        <p:nvSpPr>
          <p:cNvPr id="3" name="TextBox 2"/>
          <p:cNvSpPr txBox="1"/>
          <p:nvPr/>
        </p:nvSpPr>
        <p:spPr>
          <a:xfrm>
            <a:off x="1905000" y="1432245"/>
            <a:ext cx="8382000" cy="6297843"/>
          </a:xfrm>
          <a:prstGeom prst="rect">
            <a:avLst/>
          </a:prstGeom>
          <a:noFill/>
        </p:spPr>
        <p:txBody>
          <a:bodyPr wrap="square" lIns="80007" tIns="39988" rIns="80007" bIns="39988" rtlCol="0">
            <a:spAutoFit/>
          </a:bodyPr>
          <a:lstStyle/>
          <a:p>
            <a:pPr lvl="1" defTabSz="810270">
              <a:buFont typeface="Arial"/>
              <a:buChar char="•"/>
            </a:pPr>
            <a:r>
              <a:rPr lang="en-US" sz="2400" dirty="0">
                <a:solidFill>
                  <a:srgbClr val="000000"/>
                </a:solidFill>
                <a:latin typeface="Times"/>
                <a:ea typeface="ＭＳ Ｐゴシック"/>
                <a:cs typeface="Times"/>
              </a:rPr>
              <a:t>Animals – Fungi diverge after split of Haloarchaea into lineages that contain </a:t>
            </a:r>
            <a:r>
              <a:rPr lang="en-US" sz="2400" i="1" dirty="0" err="1">
                <a:solidFill>
                  <a:srgbClr val="000000"/>
                </a:solidFill>
                <a:latin typeface="Times"/>
                <a:ea typeface="ＭＳ Ｐゴシック"/>
                <a:cs typeface="Times"/>
              </a:rPr>
              <a:t>Halobacterium</a:t>
            </a:r>
            <a:r>
              <a:rPr lang="en-US" sz="2400" i="1" dirty="0">
                <a:solidFill>
                  <a:srgbClr val="000000"/>
                </a:solidFill>
                <a:latin typeface="Times"/>
                <a:ea typeface="ＭＳ Ｐゴシック"/>
                <a:cs typeface="Times"/>
              </a:rPr>
              <a:t> </a:t>
            </a:r>
            <a:r>
              <a:rPr lang="en-US" sz="2400" dirty="0">
                <a:solidFill>
                  <a:srgbClr val="000000"/>
                </a:solidFill>
                <a:latin typeface="Times"/>
                <a:ea typeface="ＭＳ Ｐゴシック"/>
                <a:cs typeface="Times"/>
              </a:rPr>
              <a:t>and </a:t>
            </a:r>
            <a:r>
              <a:rPr lang="en-US" sz="2400" i="1" dirty="0" err="1">
                <a:solidFill>
                  <a:srgbClr val="000000"/>
                </a:solidFill>
                <a:latin typeface="Times"/>
                <a:ea typeface="ＭＳ Ｐゴシック"/>
                <a:cs typeface="Times"/>
              </a:rPr>
              <a:t>Haloarcula</a:t>
            </a:r>
            <a:r>
              <a:rPr lang="en-US" sz="2400" i="1" dirty="0">
                <a:solidFill>
                  <a:srgbClr val="000000"/>
                </a:solidFill>
                <a:latin typeface="Times"/>
                <a:ea typeface="ＭＳ Ｐゴシック"/>
                <a:cs typeface="Times"/>
              </a:rPr>
              <a:t>, </a:t>
            </a:r>
            <a:r>
              <a:rPr lang="en-US" sz="2400" dirty="0">
                <a:solidFill>
                  <a:srgbClr val="000000"/>
                </a:solidFill>
                <a:latin typeface="Times"/>
                <a:ea typeface="ＭＳ Ｐゴシック"/>
                <a:cs typeface="Times"/>
              </a:rPr>
              <a:t>respectively. </a:t>
            </a:r>
            <a:br>
              <a:rPr lang="en-US" sz="2400" dirty="0">
                <a:solidFill>
                  <a:srgbClr val="000000"/>
                </a:solidFill>
                <a:latin typeface="Times"/>
                <a:ea typeface="ＭＳ Ｐゴシック"/>
                <a:cs typeface="Times"/>
              </a:rPr>
            </a:br>
            <a:endParaRPr lang="en-US" sz="2400" dirty="0">
              <a:solidFill>
                <a:srgbClr val="000000"/>
              </a:solidFill>
              <a:latin typeface="Times"/>
              <a:ea typeface="ＭＳ Ｐゴシック"/>
              <a:cs typeface="Times"/>
            </a:endParaRPr>
          </a:p>
          <a:p>
            <a:pPr marL="399662" lvl="1" defTabSz="810270">
              <a:buFont typeface="Arial"/>
              <a:buChar char="•"/>
            </a:pPr>
            <a:r>
              <a:rPr lang="en-US" sz="2400" dirty="0">
                <a:solidFill>
                  <a:srgbClr val="000000"/>
                </a:solidFill>
                <a:latin typeface="Times"/>
                <a:ea typeface="ＭＳ Ｐゴシック"/>
                <a:cs typeface="Times"/>
              </a:rPr>
              <a:t> </a:t>
            </a:r>
            <a:r>
              <a:rPr lang="en-US" sz="2400" dirty="0" err="1">
                <a:solidFill>
                  <a:srgbClr val="000000"/>
                </a:solidFill>
                <a:latin typeface="Times"/>
                <a:ea typeface="ＭＳ Ｐゴシック"/>
                <a:cs typeface="Times"/>
              </a:rPr>
              <a:t>Archaeplastida</a:t>
            </a:r>
            <a:r>
              <a:rPr lang="en-US" sz="2400" dirty="0">
                <a:solidFill>
                  <a:srgbClr val="000000"/>
                </a:solidFill>
                <a:latin typeface="Times"/>
                <a:ea typeface="ＭＳ Ｐゴシック"/>
                <a:cs typeface="Times"/>
              </a:rPr>
              <a:t> (</a:t>
            </a:r>
            <a:r>
              <a:rPr lang="en-US" sz="2400" dirty="0" err="1">
                <a:solidFill>
                  <a:srgbClr val="000000"/>
                </a:solidFill>
                <a:latin typeface="Times"/>
                <a:ea typeface="ＭＳ Ｐゴシック"/>
                <a:cs typeface="Times"/>
              </a:rPr>
              <a:t>glaucocystophytes</a:t>
            </a:r>
            <a:r>
              <a:rPr lang="en-US" sz="2400" dirty="0">
                <a:solidFill>
                  <a:srgbClr val="000000"/>
                </a:solidFill>
                <a:latin typeface="Times"/>
                <a:ea typeface="ＭＳ Ｐゴシック"/>
                <a:cs typeface="Times"/>
              </a:rPr>
              <a:t>, red-, and green algae) diverge after Chlamydiae split into lineages containing </a:t>
            </a:r>
            <a:r>
              <a:rPr lang="en-US" sz="2400" i="1" dirty="0">
                <a:solidFill>
                  <a:srgbClr val="000000"/>
                </a:solidFill>
                <a:latin typeface="Times"/>
                <a:ea typeface="ＭＳ Ｐゴシック"/>
                <a:cs typeface="Times"/>
              </a:rPr>
              <a:t>Chlamydia </a:t>
            </a:r>
            <a:r>
              <a:rPr lang="en-US" sz="2400" dirty="0">
                <a:solidFill>
                  <a:srgbClr val="000000"/>
                </a:solidFill>
                <a:latin typeface="Times"/>
                <a:ea typeface="ＭＳ Ｐゴシック"/>
                <a:cs typeface="Times"/>
              </a:rPr>
              <a:t>and </a:t>
            </a:r>
            <a:r>
              <a:rPr lang="en-US" sz="2400" i="1" dirty="0" err="1">
                <a:solidFill>
                  <a:srgbClr val="000000"/>
                </a:solidFill>
                <a:latin typeface="Times"/>
                <a:ea typeface="ＭＳ Ｐゴシック"/>
                <a:cs typeface="Times"/>
              </a:rPr>
              <a:t>Parachlamydia</a:t>
            </a:r>
            <a:r>
              <a:rPr lang="en-US" sz="2400" dirty="0">
                <a:solidFill>
                  <a:srgbClr val="000000"/>
                </a:solidFill>
                <a:latin typeface="Times"/>
                <a:ea typeface="ＭＳ Ｐゴシック"/>
                <a:cs typeface="Times"/>
              </a:rPr>
              <a:t>, respectively.</a:t>
            </a:r>
          </a:p>
          <a:p>
            <a:pPr marL="399662" lvl="1" defTabSz="810270">
              <a:buFont typeface="Arial"/>
              <a:buChar char="•"/>
            </a:pPr>
            <a:endParaRPr lang="en-US" sz="2400" dirty="0">
              <a:solidFill>
                <a:srgbClr val="000000"/>
              </a:solidFill>
              <a:latin typeface="Times"/>
              <a:ea typeface="ＭＳ Ｐゴシック"/>
              <a:cs typeface="Times"/>
            </a:endParaRPr>
          </a:p>
          <a:p>
            <a:pPr lvl="1" defTabSz="810270">
              <a:buFont typeface="Arial"/>
              <a:buChar char="•"/>
            </a:pPr>
            <a:r>
              <a:rPr lang="en-US" sz="2400" dirty="0">
                <a:solidFill>
                  <a:srgbClr val="000000"/>
                </a:solidFill>
                <a:latin typeface="Times"/>
                <a:ea typeface="ＭＳ Ｐゴシック"/>
                <a:cs typeface="Times"/>
              </a:rPr>
              <a:t>Bacterial and archaeal groups had already diverged into different families and genera, before the major eukaryotic kingdoms diverged.</a:t>
            </a:r>
          </a:p>
          <a:p>
            <a:pPr marL="399662" lvl="1" defTabSz="810270">
              <a:buFont typeface="Arial"/>
              <a:buChar char="•"/>
            </a:pPr>
            <a:endParaRPr lang="en-US" sz="2400" dirty="0">
              <a:solidFill>
                <a:srgbClr val="000000"/>
              </a:solidFill>
              <a:latin typeface="Times"/>
              <a:ea typeface="ＭＳ Ｐゴシック"/>
              <a:cs typeface="Times"/>
            </a:endParaRPr>
          </a:p>
          <a:p>
            <a:pPr marL="399662" lvl="1" defTabSz="810270">
              <a:buFont typeface="Arial"/>
              <a:buChar char="•"/>
            </a:pPr>
            <a:r>
              <a:rPr lang="en-US" sz="2400" dirty="0">
                <a:solidFill>
                  <a:srgbClr val="000000"/>
                </a:solidFill>
                <a:latin typeface="Times"/>
                <a:ea typeface="ＭＳ Ｐゴシック"/>
                <a:cs typeface="Times"/>
              </a:rPr>
              <a:t> All </a:t>
            </a:r>
            <a:r>
              <a:rPr lang="en-US" sz="2400" i="1" dirty="0">
                <a:solidFill>
                  <a:srgbClr val="000000"/>
                </a:solidFill>
                <a:latin typeface="Times"/>
                <a:ea typeface="ＭＳ Ｐゴシック"/>
                <a:cs typeface="Times"/>
              </a:rPr>
              <a:t>Prochlorococcus</a:t>
            </a:r>
            <a:r>
              <a:rPr lang="en-US" sz="2400" dirty="0">
                <a:solidFill>
                  <a:srgbClr val="000000"/>
                </a:solidFill>
                <a:latin typeface="Times"/>
                <a:ea typeface="ＭＳ Ｐゴシック"/>
                <a:cs typeface="Times"/>
              </a:rPr>
              <a:t> strains possess a </a:t>
            </a:r>
            <a:r>
              <a:rPr lang="en-US" sz="2400" dirty="0" err="1">
                <a:solidFill>
                  <a:srgbClr val="000000"/>
                </a:solidFill>
                <a:latin typeface="Times"/>
                <a:ea typeface="ＭＳ Ｐゴシック"/>
                <a:cs typeface="Times"/>
              </a:rPr>
              <a:t>threonyl</a:t>
            </a:r>
            <a:r>
              <a:rPr lang="en-US" sz="2400" dirty="0">
                <a:solidFill>
                  <a:srgbClr val="000000"/>
                </a:solidFill>
                <a:latin typeface="Times"/>
                <a:ea typeface="ＭＳ Ｐゴシック"/>
                <a:cs typeface="Times"/>
              </a:rPr>
              <a:t> RS acquired from a marine gamma </a:t>
            </a:r>
            <a:r>
              <a:rPr lang="en-US" sz="2400" dirty="0" err="1">
                <a:solidFill>
                  <a:srgbClr val="000000"/>
                </a:solidFill>
                <a:latin typeface="Times"/>
                <a:ea typeface="ＭＳ Ｐゴシック"/>
                <a:cs typeface="Times"/>
              </a:rPr>
              <a:t>Proteobacterium</a:t>
            </a:r>
            <a:r>
              <a:rPr lang="en-US" sz="2400" dirty="0">
                <a:solidFill>
                  <a:srgbClr val="000000"/>
                </a:solidFill>
                <a:latin typeface="Times"/>
                <a:ea typeface="ＭＳ Ｐゴシック"/>
                <a:cs typeface="Times"/>
              </a:rPr>
              <a:t>. </a:t>
            </a:r>
          </a:p>
          <a:p>
            <a:pPr marL="399662" lvl="1" defTabSz="810270">
              <a:buFont typeface="Arial"/>
              <a:buChar char="•"/>
            </a:pPr>
            <a:endParaRPr lang="en-US" sz="2400" dirty="0">
              <a:solidFill>
                <a:srgbClr val="000000"/>
              </a:solidFill>
              <a:latin typeface="Times"/>
              <a:ea typeface="ＭＳ Ｐゴシック"/>
              <a:cs typeface="Times"/>
            </a:endParaRPr>
          </a:p>
          <a:p>
            <a:pPr marL="399662" lvl="1" defTabSz="810270">
              <a:buFont typeface="Arial"/>
              <a:buChar char="•"/>
            </a:pPr>
            <a:endParaRPr lang="en-US" sz="2200" dirty="0">
              <a:solidFill>
                <a:srgbClr val="000000"/>
              </a:solidFill>
              <a:latin typeface="Times"/>
              <a:ea typeface="ＭＳ Ｐゴシック"/>
              <a:cs typeface="Times"/>
            </a:endParaRPr>
          </a:p>
          <a:p>
            <a:pPr marL="399662" lvl="1" defTabSz="810270"/>
            <a:endParaRPr lang="en-US" sz="2200" dirty="0">
              <a:solidFill>
                <a:srgbClr val="000000"/>
              </a:solidFill>
              <a:latin typeface="Times"/>
              <a:ea typeface="ＭＳ Ｐゴシック"/>
              <a:cs typeface="Times"/>
            </a:endParaRPr>
          </a:p>
        </p:txBody>
      </p:sp>
    </p:spTree>
    <p:extLst>
      <p:ext uri="{BB962C8B-B14F-4D97-AF65-F5344CB8AC3E}">
        <p14:creationId xmlns:p14="http://schemas.microsoft.com/office/powerpoint/2010/main" val="7881072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1765018" y="1790141"/>
            <a:ext cx="8902987" cy="1546936"/>
          </a:xfrm>
          <a:prstGeom prst="rect">
            <a:avLst/>
          </a:prstGeom>
          <a:noFill/>
          <a:ln w="9525">
            <a:noFill/>
            <a:miter lim="800000"/>
            <a:headEnd/>
            <a:tailEnd/>
          </a:ln>
        </p:spPr>
        <p:txBody>
          <a:bodyPr wrap="square" lIns="80235" tIns="40102" rIns="80235" bIns="40102">
            <a:prstTxWarp prst="textNoShape">
              <a:avLst/>
            </a:prstTxWarp>
            <a:spAutoFit/>
          </a:bodyPr>
          <a:lstStyle/>
          <a:p>
            <a:pPr defTabSz="812737"/>
            <a:r>
              <a:rPr lang="en-US" sz="2400" dirty="0">
                <a:solidFill>
                  <a:srgbClr val="000000"/>
                </a:solidFill>
                <a:latin typeface="Times New Roman" pitchFamily="-65" charset="0"/>
                <a:ea typeface="ＭＳ Ｐゴシック"/>
                <a:cs typeface="ＭＳ Ｐゴシック"/>
              </a:rPr>
              <a:t>PHYLOGENY: </a:t>
            </a:r>
            <a:br>
              <a:rPr lang="en-US" sz="2400" dirty="0">
                <a:solidFill>
                  <a:srgbClr val="000000"/>
                </a:solidFill>
                <a:latin typeface="Times New Roman" pitchFamily="-65" charset="0"/>
                <a:ea typeface="ＭＳ Ｐゴシック"/>
                <a:cs typeface="ＭＳ Ｐゴシック"/>
              </a:rPr>
            </a:br>
            <a:r>
              <a:rPr lang="en-US" sz="2400" dirty="0">
                <a:solidFill>
                  <a:srgbClr val="000000"/>
                </a:solidFill>
                <a:latin typeface="Times New Roman" pitchFamily="-65" charset="0"/>
                <a:ea typeface="ＭＳ Ｐゴシック"/>
                <a:cs typeface="ＭＳ Ｐゴシック"/>
              </a:rPr>
              <a:t>from Greek </a:t>
            </a:r>
            <a:r>
              <a:rPr lang="en-US" sz="2400" dirty="0" err="1">
                <a:solidFill>
                  <a:srgbClr val="000000"/>
                </a:solidFill>
                <a:latin typeface="Times New Roman" pitchFamily="-65" charset="0"/>
                <a:ea typeface="ＭＳ Ｐゴシック"/>
                <a:cs typeface="ＭＳ Ｐゴシック"/>
              </a:rPr>
              <a:t>phylon</a:t>
            </a:r>
            <a:r>
              <a:rPr lang="en-US" sz="2400" dirty="0">
                <a:solidFill>
                  <a:srgbClr val="000000"/>
                </a:solidFill>
                <a:latin typeface="Times New Roman" pitchFamily="-65" charset="0"/>
                <a:ea typeface="ＭＳ Ｐゴシック"/>
                <a:cs typeface="ＭＳ Ｐゴシック"/>
              </a:rPr>
              <a:t>, race or class, and -</a:t>
            </a:r>
            <a:r>
              <a:rPr lang="en-US" sz="2400" dirty="0" err="1">
                <a:solidFill>
                  <a:srgbClr val="000000"/>
                </a:solidFill>
                <a:latin typeface="Times New Roman" pitchFamily="-65" charset="0"/>
                <a:ea typeface="ＭＳ Ｐゴシック"/>
                <a:cs typeface="ＭＳ Ｐゴシック"/>
              </a:rPr>
              <a:t>geneia</a:t>
            </a:r>
            <a:r>
              <a:rPr lang="en-US" sz="2400" dirty="0">
                <a:solidFill>
                  <a:srgbClr val="000000"/>
                </a:solidFill>
                <a:latin typeface="Times New Roman" pitchFamily="-65" charset="0"/>
                <a:ea typeface="ＭＳ Ｐゴシック"/>
                <a:cs typeface="ＭＳ Ｐゴシック"/>
              </a:rPr>
              <a:t>, born.</a:t>
            </a:r>
            <a:endParaRPr lang="en-US" sz="2400" dirty="0">
              <a:solidFill>
                <a:srgbClr val="EAFD35"/>
              </a:solidFill>
              <a:latin typeface="Arial" pitchFamily="-65" charset="0"/>
              <a:ea typeface="ＭＳ Ｐゴシック"/>
              <a:cs typeface="ＭＳ Ｐゴシック"/>
            </a:endParaRPr>
          </a:p>
          <a:p>
            <a:pPr defTabSz="812737"/>
            <a:r>
              <a:rPr lang="en-US" sz="2400" dirty="0">
                <a:solidFill>
                  <a:srgbClr val="000000"/>
                </a:solidFill>
                <a:latin typeface="Times New Roman" pitchFamily="-65" charset="0"/>
                <a:ea typeface="ＭＳ Ｐゴシック"/>
                <a:cs typeface="ＭＳ Ｐゴシック"/>
              </a:rPr>
              <a:t>“</a:t>
            </a:r>
            <a:r>
              <a:rPr lang="en-US" sz="2400" i="1" dirty="0">
                <a:solidFill>
                  <a:srgbClr val="000000"/>
                </a:solidFill>
                <a:latin typeface="Times New Roman" pitchFamily="-65" charset="0"/>
                <a:ea typeface="ＭＳ Ｐゴシック"/>
                <a:cs typeface="ＭＳ Ｐゴシック"/>
              </a:rPr>
              <a:t>the origin and evolution of a set of organisms, usually of a species</a:t>
            </a:r>
            <a:r>
              <a:rPr lang="en-US" sz="2400" dirty="0">
                <a:solidFill>
                  <a:srgbClr val="000000"/>
                </a:solidFill>
                <a:latin typeface="Times New Roman" pitchFamily="-65" charset="0"/>
                <a:ea typeface="ＭＳ Ｐゴシック"/>
                <a:cs typeface="ＭＳ Ｐゴシック"/>
              </a:rPr>
              <a:t>” (Wikipedia);</a:t>
            </a:r>
          </a:p>
        </p:txBody>
      </p:sp>
      <p:sp>
        <p:nvSpPr>
          <p:cNvPr id="143363" name="Text Box 3"/>
          <p:cNvSpPr txBox="1">
            <a:spLocks noChangeArrowheads="1"/>
          </p:cNvSpPr>
          <p:nvPr/>
        </p:nvSpPr>
        <p:spPr bwMode="auto">
          <a:xfrm>
            <a:off x="2752201" y="832559"/>
            <a:ext cx="6027104" cy="45031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lIns="80235" tIns="40102" rIns="80235" bIns="40102">
            <a:prstTxWarp prst="textNoShape">
              <a:avLst/>
            </a:prstTxWarp>
            <a:spAutoFit/>
          </a:bodyPr>
          <a:lstStyle/>
          <a:p>
            <a:pPr defTabSz="812737"/>
            <a:r>
              <a:rPr lang="en-US" sz="2400" dirty="0">
                <a:solidFill>
                  <a:srgbClr val="000000"/>
                </a:solidFill>
                <a:latin typeface="Tahoma"/>
                <a:ea typeface="ＭＳ Ｐゴシック"/>
                <a:cs typeface="ＭＳ Ｐゴシック"/>
              </a:rPr>
              <a:t>Can one reconstruct microbial phylogeny?  </a:t>
            </a:r>
          </a:p>
        </p:txBody>
      </p:sp>
      <p:sp>
        <p:nvSpPr>
          <p:cNvPr id="143364" name="Text Box 4"/>
          <p:cNvSpPr txBox="1">
            <a:spLocks noChangeArrowheads="1"/>
          </p:cNvSpPr>
          <p:nvPr/>
        </p:nvSpPr>
        <p:spPr bwMode="auto">
          <a:xfrm>
            <a:off x="1524191" y="3902454"/>
            <a:ext cx="9143999" cy="786546"/>
          </a:xfrm>
          <a:prstGeom prst="rect">
            <a:avLst/>
          </a:prstGeom>
          <a:noFill/>
          <a:ln w="9525">
            <a:noFill/>
            <a:miter lim="800000"/>
            <a:headEnd/>
            <a:tailEnd/>
          </a:ln>
        </p:spPr>
        <p:txBody>
          <a:bodyPr wrap="square" lIns="80235" tIns="40102" rIns="80235" bIns="40102">
            <a:prstTxWarp prst="textNoShape">
              <a:avLst/>
            </a:prstTxWarp>
            <a:spAutoFit/>
          </a:bodyPr>
          <a:lstStyle/>
          <a:p>
            <a:pPr algn="ctr" defTabSz="812737"/>
            <a:r>
              <a:rPr lang="en-US" sz="2400" dirty="0">
                <a:solidFill>
                  <a:srgbClr val="000000"/>
                </a:solidFill>
                <a:latin typeface="Arial" pitchFamily="-65" charset="0"/>
                <a:ea typeface="ＭＳ Ｐゴシック"/>
                <a:cs typeface="ＭＳ Ｐゴシック"/>
              </a:rPr>
              <a:t>Phylogeny does not necessarily occur in a tree-like process</a:t>
            </a:r>
            <a:r>
              <a:rPr lang="en-US" sz="2400" b="1" dirty="0">
                <a:solidFill>
                  <a:srgbClr val="000000"/>
                </a:solidFill>
                <a:latin typeface="Arial" pitchFamily="-65" charset="0"/>
                <a:ea typeface="ＭＳ Ｐゴシック"/>
                <a:cs typeface="ＭＳ Ｐゴシック"/>
              </a:rPr>
              <a:t>!</a:t>
            </a:r>
            <a:r>
              <a:rPr lang="en-US" sz="2400" dirty="0">
                <a:solidFill>
                  <a:srgbClr val="000000"/>
                </a:solidFill>
                <a:latin typeface="Arial" pitchFamily="-65" charset="0"/>
                <a:ea typeface="ＭＳ Ｐゴシック"/>
                <a:cs typeface="ＭＳ Ｐゴシック"/>
              </a:rPr>
              <a:t>  </a:t>
            </a:r>
          </a:p>
          <a:p>
            <a:pPr defTabSz="812737"/>
            <a:endParaRPr lang="en-US" sz="2200" dirty="0">
              <a:solidFill>
                <a:srgbClr val="000000"/>
              </a:solidFill>
              <a:latin typeface="Arial" pitchFamily="-65" charset="0"/>
              <a:ea typeface="ＭＳ Ｐゴシック"/>
              <a:cs typeface="ＭＳ Ｐゴシック"/>
            </a:endParaRPr>
          </a:p>
        </p:txBody>
      </p:sp>
    </p:spTree>
    <p:extLst>
      <p:ext uri="{BB962C8B-B14F-4D97-AF65-F5344CB8AC3E}">
        <p14:creationId xmlns:p14="http://schemas.microsoft.com/office/powerpoint/2010/main" val="23146058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4000">
              <a:schemeClr val="bg1">
                <a:tint val="40000"/>
                <a:satMod val="350000"/>
              </a:schemeClr>
            </a:gs>
            <a:gs pos="19000">
              <a:schemeClr val="bg1">
                <a:tint val="45000"/>
                <a:shade val="99000"/>
                <a:satMod val="350000"/>
              </a:schemeClr>
            </a:gs>
            <a:gs pos="36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711325" y="292107"/>
            <a:ext cx="8694738" cy="1098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253" tIns="40111" rIns="80253" bIns="40111">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742950" indent="-285750" defTabSz="817563" eaLnBrk="0" hangingPunct="0">
              <a:defRPr sz="2400">
                <a:solidFill>
                  <a:schemeClr val="tx1"/>
                </a:solidFill>
                <a:latin typeface="Calibri" charset="0"/>
                <a:ea typeface="ＭＳ Ｐゴシック" charset="0"/>
              </a:defRPr>
            </a:lvl2pPr>
            <a:lvl3pPr marL="1143000" indent="-228600" defTabSz="817563" eaLnBrk="0" hangingPunct="0">
              <a:defRPr sz="2400">
                <a:solidFill>
                  <a:schemeClr val="tx1"/>
                </a:solidFill>
                <a:latin typeface="Calibri" charset="0"/>
                <a:ea typeface="ＭＳ Ｐゴシック" charset="0"/>
              </a:defRPr>
            </a:lvl3pPr>
            <a:lvl4pPr marL="1600200" indent="-228600" defTabSz="817563" eaLnBrk="0" hangingPunct="0">
              <a:defRPr sz="2400">
                <a:solidFill>
                  <a:schemeClr val="tx1"/>
                </a:solidFill>
                <a:latin typeface="Calibri" charset="0"/>
                <a:ea typeface="ＭＳ Ｐゴシック" charset="0"/>
              </a:defRPr>
            </a:lvl4pPr>
            <a:lvl5pPr marL="2057400" indent="-228600" defTabSz="817563" eaLnBrk="0" hangingPunct="0">
              <a:defRPr sz="2400">
                <a:solidFill>
                  <a:schemeClr val="tx1"/>
                </a:solidFill>
                <a:latin typeface="Calibri" charset="0"/>
                <a:ea typeface="ＭＳ Ｐゴシック" charset="0"/>
              </a:defRPr>
            </a:lvl5pPr>
            <a:lvl6pPr marL="2514600" indent="-228600" defTabSz="8175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175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175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17563"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200" b="1">
                <a:solidFill>
                  <a:srgbClr val="FFFFFF"/>
                </a:solidFill>
                <a:latin typeface="Arial" charset="0"/>
              </a:rPr>
              <a:t>Rope as a metaphor to describe an organismal lineage</a:t>
            </a:r>
            <a:br>
              <a:rPr lang="en-US" sz="2200" b="1">
                <a:solidFill>
                  <a:srgbClr val="FFFFFF"/>
                </a:solidFill>
                <a:latin typeface="Arial" charset="0"/>
              </a:rPr>
            </a:br>
            <a:r>
              <a:rPr lang="en-US" sz="2200" b="1" i="1">
                <a:solidFill>
                  <a:srgbClr val="FFFFFF"/>
                </a:solidFill>
                <a:latin typeface="Arial" charset="0"/>
              </a:rPr>
              <a:t> (Graham Cairns-Smith, Gary Olsen)</a:t>
            </a:r>
            <a:endParaRPr lang="en-US" sz="2200">
              <a:solidFill>
                <a:srgbClr val="FFFFFF"/>
              </a:solidFill>
              <a:latin typeface="Arial" charset="0"/>
            </a:endParaRPr>
          </a:p>
          <a:p>
            <a:pPr eaLnBrk="1" hangingPunct="1"/>
            <a:r>
              <a:rPr lang="en-US" sz="2200">
                <a:solidFill>
                  <a:srgbClr val="99FF33"/>
                </a:solidFill>
                <a:latin typeface="Arial" charset="0"/>
              </a:rPr>
              <a:t>Individual fibers</a:t>
            </a:r>
            <a:r>
              <a:rPr lang="en-US" sz="2200">
                <a:solidFill>
                  <a:srgbClr val="FFFFFF"/>
                </a:solidFill>
                <a:latin typeface="Arial" charset="0"/>
              </a:rPr>
              <a:t> = genes that travel for some time in a lineage.  </a:t>
            </a:r>
          </a:p>
        </p:txBody>
      </p:sp>
      <p:pic>
        <p:nvPicPr>
          <p:cNvPr id="35842" name="Picture 3" descr="plain_rope_with_fib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088" y="1622426"/>
            <a:ext cx="6184900" cy="404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4"/>
          <p:cNvSpPr txBox="1">
            <a:spLocks noChangeArrowheads="1"/>
          </p:cNvSpPr>
          <p:nvPr/>
        </p:nvSpPr>
        <p:spPr bwMode="auto">
          <a:xfrm>
            <a:off x="2401890" y="5672142"/>
            <a:ext cx="7245350" cy="1098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0253" tIns="40111" rIns="80253" bIns="40111">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742950" indent="-285750" defTabSz="817563" eaLnBrk="0" hangingPunct="0">
              <a:defRPr sz="2400">
                <a:solidFill>
                  <a:schemeClr val="tx1"/>
                </a:solidFill>
                <a:latin typeface="Calibri" charset="0"/>
                <a:ea typeface="ＭＳ Ｐゴシック" charset="0"/>
              </a:defRPr>
            </a:lvl2pPr>
            <a:lvl3pPr marL="1143000" indent="-228600" defTabSz="817563" eaLnBrk="0" hangingPunct="0">
              <a:defRPr sz="2400">
                <a:solidFill>
                  <a:schemeClr val="tx1"/>
                </a:solidFill>
                <a:latin typeface="Calibri" charset="0"/>
                <a:ea typeface="ＭＳ Ｐゴシック" charset="0"/>
              </a:defRPr>
            </a:lvl3pPr>
            <a:lvl4pPr marL="1600200" indent="-228600" defTabSz="817563" eaLnBrk="0" hangingPunct="0">
              <a:defRPr sz="2400">
                <a:solidFill>
                  <a:schemeClr val="tx1"/>
                </a:solidFill>
                <a:latin typeface="Calibri" charset="0"/>
                <a:ea typeface="ＭＳ Ｐゴシック" charset="0"/>
              </a:defRPr>
            </a:lvl4pPr>
            <a:lvl5pPr marL="2057400" indent="-228600" defTabSz="817563" eaLnBrk="0" hangingPunct="0">
              <a:defRPr sz="2400">
                <a:solidFill>
                  <a:schemeClr val="tx1"/>
                </a:solidFill>
                <a:latin typeface="Calibri" charset="0"/>
                <a:ea typeface="ＭＳ Ｐゴシック" charset="0"/>
              </a:defRPr>
            </a:lvl5pPr>
            <a:lvl6pPr marL="2514600" indent="-228600" defTabSz="8175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175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175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1756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200">
                <a:solidFill>
                  <a:srgbClr val="FFFFFF"/>
                </a:solidFill>
                <a:latin typeface="Arial" charset="0"/>
              </a:rPr>
              <a:t>While no individual fiber present at the beginning might be present at the end, the rope (or the organismal lineage) nevertheless has continuity.</a:t>
            </a:r>
          </a:p>
        </p:txBody>
      </p:sp>
      <p:pic>
        <p:nvPicPr>
          <p:cNvPr id="3584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17025" y="3490919"/>
            <a:ext cx="1409700"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12263" y="1658946"/>
            <a:ext cx="1409700" cy="161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02374"/>
      </p:ext>
    </p:extLst>
  </p:cSld>
  <p:clrMapOvr>
    <a:overrideClrMapping bg1="lt1" tx1="dk1" bg2="lt2" tx2="dk2" accent1="accent1" accent2="accent2" accent3="accent3" accent4="accent4" accent5="accent5" accent6="accent6" hlink="hlink" folHlink="folHlink"/>
  </p:clrMapOvr>
  <p:transition advTm="62905"/>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4000">
              <a:schemeClr val="bg1">
                <a:tint val="40000"/>
                <a:satMod val="350000"/>
              </a:schemeClr>
            </a:gs>
            <a:gs pos="19000">
              <a:schemeClr val="bg1">
                <a:tint val="45000"/>
                <a:shade val="99000"/>
                <a:satMod val="350000"/>
              </a:schemeClr>
            </a:gs>
            <a:gs pos="36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925210" y="453931"/>
            <a:ext cx="8350250" cy="759389"/>
          </a:xfrm>
          <a:prstGeom prst="rect">
            <a:avLst/>
          </a:prstGeom>
          <a:noFill/>
          <a:ln w="9525">
            <a:noFill/>
            <a:miter lim="800000"/>
            <a:headEnd/>
            <a:tailEnd/>
          </a:ln>
        </p:spPr>
        <p:txBody>
          <a:bodyPr lIns="80253" tIns="40111" rIns="80253" bIns="40111">
            <a:prstTxWarp prst="textNoShape">
              <a:avLst/>
            </a:prstTxWarp>
            <a:spAutoFit/>
          </a:bodyPr>
          <a:lstStyle/>
          <a:p>
            <a:pPr defTabSz="813022"/>
            <a:r>
              <a:rPr lang="en-US" sz="2200">
                <a:solidFill>
                  <a:srgbClr val="FFFFFF"/>
                </a:solidFill>
                <a:latin typeface="Arial" pitchFamily="-65" charset="0"/>
                <a:ea typeface="ＭＳ Ｐゴシック"/>
                <a:cs typeface="ＭＳ Ｐゴシック"/>
              </a:rPr>
              <a:t>However, the genome as a whole will acquire the character of the incoming genes (the rope turns solidly red over time).  </a:t>
            </a:r>
          </a:p>
        </p:txBody>
      </p:sp>
      <p:pic>
        <p:nvPicPr>
          <p:cNvPr id="147459" name="Picture 3" descr="gradient_rope2"/>
          <p:cNvPicPr>
            <a:picLocks noChangeAspect="1" noChangeArrowheads="1"/>
          </p:cNvPicPr>
          <p:nvPr/>
        </p:nvPicPr>
        <p:blipFill>
          <a:blip r:embed="rId4"/>
          <a:srcRect/>
          <a:stretch>
            <a:fillRect/>
          </a:stretch>
        </p:blipFill>
        <p:spPr bwMode="auto">
          <a:xfrm>
            <a:off x="2708855" y="1676689"/>
            <a:ext cx="6927273" cy="4525774"/>
          </a:xfrm>
          <a:prstGeom prst="rect">
            <a:avLst/>
          </a:prstGeom>
          <a:noFill/>
          <a:ln w="9525">
            <a:noFill/>
            <a:miter lim="800000"/>
            <a:headEnd/>
            <a:tailEnd/>
          </a:ln>
        </p:spPr>
      </p:pic>
    </p:spTree>
    <p:extLst>
      <p:ext uri="{BB962C8B-B14F-4D97-AF65-F5344CB8AC3E}">
        <p14:creationId xmlns:p14="http://schemas.microsoft.com/office/powerpoint/2010/main" val="3639183507"/>
      </p:ext>
    </p:extLst>
  </p:cSld>
  <p:clrMapOvr>
    <a:overrideClrMapping bg1="lt1" tx1="dk1" bg2="lt2" tx2="dk2" accent1="accent1" accent2="accent2" accent3="accent3" accent4="accent4" accent5="accent5" accent6="accent6" hlink="hlink" folHlink="folHlink"/>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p:cNvPicPr>
            <a:picLocks noChangeAspect="1" noChangeArrowheads="1"/>
          </p:cNvPicPr>
          <p:nvPr/>
        </p:nvPicPr>
        <p:blipFill>
          <a:blip r:embed="rId3"/>
          <a:srcRect/>
          <a:stretch>
            <a:fillRect/>
          </a:stretch>
        </p:blipFill>
        <p:spPr bwMode="auto">
          <a:xfrm>
            <a:off x="8514778" y="6185835"/>
            <a:ext cx="2065194" cy="630331"/>
          </a:xfrm>
          <a:prstGeom prst="rect">
            <a:avLst/>
          </a:prstGeom>
          <a:noFill/>
          <a:ln w="9525">
            <a:noFill/>
            <a:miter lim="800000"/>
            <a:headEnd/>
            <a:tailEnd/>
          </a:ln>
        </p:spPr>
      </p:pic>
      <p:pic>
        <p:nvPicPr>
          <p:cNvPr id="150531" name="Picture 3"/>
          <p:cNvPicPr>
            <a:picLocks noChangeAspect="1" noChangeArrowheads="1"/>
          </p:cNvPicPr>
          <p:nvPr/>
        </p:nvPicPr>
        <p:blipFill>
          <a:blip r:embed="rId4"/>
          <a:srcRect/>
          <a:stretch>
            <a:fillRect/>
          </a:stretch>
        </p:blipFill>
        <p:spPr bwMode="auto">
          <a:xfrm>
            <a:off x="3765262" y="1147208"/>
            <a:ext cx="4660034" cy="4899772"/>
          </a:xfrm>
          <a:prstGeom prst="rect">
            <a:avLst/>
          </a:prstGeom>
          <a:noFill/>
          <a:ln w="9525">
            <a:noFill/>
            <a:miter lim="800000"/>
            <a:headEnd/>
            <a:tailEnd/>
          </a:ln>
        </p:spPr>
      </p:pic>
      <p:sp>
        <p:nvSpPr>
          <p:cNvPr id="150532" name="Text Box 4"/>
          <p:cNvSpPr txBox="1">
            <a:spLocks noChangeArrowheads="1"/>
          </p:cNvSpPr>
          <p:nvPr/>
        </p:nvSpPr>
        <p:spPr bwMode="auto">
          <a:xfrm>
            <a:off x="1672801" y="6540256"/>
            <a:ext cx="6612659" cy="195053"/>
          </a:xfrm>
          <a:prstGeom prst="rect">
            <a:avLst/>
          </a:prstGeom>
          <a:noFill/>
          <a:ln w="9525">
            <a:noFill/>
            <a:miter lim="800000"/>
            <a:headEnd/>
            <a:tailEnd/>
          </a:ln>
        </p:spPr>
        <p:txBody>
          <a:bodyPr lIns="0" tIns="0" rIns="0" bIns="0">
            <a:prstTxWarp prst="textNoShape">
              <a:avLst/>
            </a:prstTxWarp>
            <a:spAutoFit/>
          </a:bodyPr>
          <a:lstStyle/>
          <a:p>
            <a:pPr defTabSz="813689">
              <a:lnSpc>
                <a:spcPct val="97000"/>
              </a:lnSpc>
              <a:buClr>
                <a:srgbClr val="000000"/>
              </a:buClr>
              <a:buSzPct val="45000"/>
              <a:tabLst>
                <a:tab pos="635318" algn="l"/>
                <a:tab pos="1270648" algn="l"/>
                <a:tab pos="1905952" algn="l"/>
                <a:tab pos="2541273" algn="l"/>
                <a:tab pos="3176582" algn="l"/>
                <a:tab pos="3811908" algn="l"/>
                <a:tab pos="4447217" algn="l"/>
                <a:tab pos="5082541" algn="l"/>
                <a:tab pos="5717862" algn="l"/>
                <a:tab pos="6353169" algn="l"/>
              </a:tabLst>
            </a:pPr>
            <a:r>
              <a:rPr lang="en-GB" sz="1300" b="1" dirty="0">
                <a:solidFill>
                  <a:srgbClr val="000000"/>
                </a:solidFill>
                <a:latin typeface="Arial" pitchFamily="-65" charset="0"/>
                <a:ea typeface="Lucida Sans Unicode"/>
                <a:cs typeface="Lucida Sans Unicode"/>
              </a:rPr>
              <a:t>Gogarten, J.P.,  Doolittle, W.F., </a:t>
            </a:r>
            <a:r>
              <a:rPr lang="en-US" sz="1300" b="1" dirty="0">
                <a:solidFill>
                  <a:srgbClr val="000000"/>
                </a:solidFill>
                <a:latin typeface="Arial" pitchFamily="-65" charset="0"/>
                <a:ea typeface="Lucida Sans Unicode"/>
                <a:cs typeface="Lucida Sans Unicode"/>
              </a:rPr>
              <a:t>Lawrence, J.G.,</a:t>
            </a:r>
            <a:r>
              <a:rPr lang="en-GB" sz="1300" b="1" dirty="0">
                <a:solidFill>
                  <a:srgbClr val="000000"/>
                </a:solidFill>
                <a:latin typeface="Arial" pitchFamily="-65" charset="0"/>
                <a:ea typeface="Lucida Sans Unicode"/>
                <a:cs typeface="Lucida Sans Unicode"/>
              </a:rPr>
              <a:t>  Mol. Biol. </a:t>
            </a:r>
            <a:r>
              <a:rPr lang="en-GB" sz="1300" b="1" dirty="0" err="1">
                <a:solidFill>
                  <a:srgbClr val="000000"/>
                </a:solidFill>
                <a:latin typeface="Arial" pitchFamily="-65" charset="0"/>
                <a:ea typeface="Lucida Sans Unicode"/>
                <a:cs typeface="Lucida Sans Unicode"/>
              </a:rPr>
              <a:t>Evol</a:t>
            </a:r>
            <a:r>
              <a:rPr lang="en-GB" sz="1300" b="1" dirty="0">
                <a:solidFill>
                  <a:srgbClr val="000000"/>
                </a:solidFill>
                <a:latin typeface="Arial" pitchFamily="-65" charset="0"/>
                <a:ea typeface="Lucida Sans Unicode"/>
                <a:cs typeface="Lucida Sans Unicode"/>
              </a:rPr>
              <a:t>. 2002 19:2226-2238.</a:t>
            </a:r>
          </a:p>
        </p:txBody>
      </p:sp>
      <p:sp>
        <p:nvSpPr>
          <p:cNvPr id="150533" name="Text Box 5"/>
          <p:cNvSpPr txBox="1">
            <a:spLocks noChangeArrowheads="1"/>
          </p:cNvSpPr>
          <p:nvPr/>
        </p:nvSpPr>
        <p:spPr bwMode="auto">
          <a:xfrm>
            <a:off x="1687273" y="162488"/>
            <a:ext cx="8816397" cy="654144"/>
          </a:xfrm>
          <a:prstGeom prst="rect">
            <a:avLst/>
          </a:prstGeom>
          <a:noFill/>
          <a:ln w="9525">
            <a:noFill/>
            <a:miter lim="800000"/>
            <a:headEnd/>
            <a:tailEnd/>
          </a:ln>
        </p:spPr>
        <p:txBody>
          <a:bodyPr wrap="none" lIns="80307" tIns="40138" rIns="80307" bIns="40138" anchor="ctr">
            <a:prstTxWarp prst="textNoShape">
              <a:avLst/>
            </a:prstTxWarp>
          </a:bodyPr>
          <a:lstStyle/>
          <a:p>
            <a:pPr defTabSz="813689"/>
            <a:endParaRPr lang="en-US" sz="2200">
              <a:solidFill>
                <a:srgbClr val="000000"/>
              </a:solidFill>
              <a:latin typeface="Arial" pitchFamily="-65" charset="0"/>
              <a:ea typeface="Lucida Sans Unicode"/>
              <a:cs typeface="Lucida Sans Unicode"/>
            </a:endParaRPr>
          </a:p>
        </p:txBody>
      </p:sp>
      <p:sp>
        <p:nvSpPr>
          <p:cNvPr id="150534" name="Rectangle 6"/>
          <p:cNvSpPr>
            <a:spLocks noChangeArrowheads="1"/>
          </p:cNvSpPr>
          <p:nvPr/>
        </p:nvSpPr>
        <p:spPr bwMode="auto">
          <a:xfrm>
            <a:off x="1524000" y="180803"/>
            <a:ext cx="9144000" cy="786546"/>
          </a:xfrm>
          <a:prstGeom prst="rect">
            <a:avLst/>
          </a:prstGeom>
          <a:noFill/>
          <a:ln w="9525">
            <a:noFill/>
            <a:miter lim="800000"/>
            <a:headEnd/>
            <a:tailEnd/>
          </a:ln>
        </p:spPr>
        <p:txBody>
          <a:bodyPr lIns="80307" tIns="40138" rIns="80307" bIns="40138">
            <a:prstTxWarp prst="textNoShape">
              <a:avLst/>
            </a:prstTxWarp>
            <a:spAutoFit/>
          </a:bodyPr>
          <a:lstStyle/>
          <a:p>
            <a:pPr algn="ctr" defTabSz="813689"/>
            <a:r>
              <a:rPr lang="en-US" sz="2300" b="1" dirty="0">
                <a:solidFill>
                  <a:srgbClr val="2B2C6F"/>
                </a:solidFill>
                <a:latin typeface="Arial" pitchFamily="-65" charset="0"/>
                <a:ea typeface="Lucida Sans Unicode"/>
                <a:cs typeface="Lucida Sans Unicode"/>
              </a:rPr>
              <a:t>HGT can generate reproducible patterns in molecular phylogenies. </a:t>
            </a:r>
          </a:p>
        </p:txBody>
      </p:sp>
    </p:spTree>
    <p:extLst>
      <p:ext uri="{BB962C8B-B14F-4D97-AF65-F5344CB8AC3E}">
        <p14:creationId xmlns:p14="http://schemas.microsoft.com/office/powerpoint/2010/main" val="643223321"/>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Line 2"/>
          <p:cNvSpPr>
            <a:spLocks noChangeShapeType="1"/>
          </p:cNvSpPr>
          <p:nvPr/>
        </p:nvSpPr>
        <p:spPr bwMode="auto">
          <a:xfrm flipH="1">
            <a:off x="3157682" y="5242956"/>
            <a:ext cx="398318" cy="2800"/>
          </a:xfrm>
          <a:prstGeom prst="line">
            <a:avLst/>
          </a:prstGeom>
          <a:noFill/>
          <a:ln w="28575">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07" name="Text Box 3"/>
          <p:cNvSpPr txBox="1">
            <a:spLocks noChangeArrowheads="1"/>
          </p:cNvSpPr>
          <p:nvPr/>
        </p:nvSpPr>
        <p:spPr bwMode="auto">
          <a:xfrm>
            <a:off x="1938199" y="283058"/>
            <a:ext cx="7507432" cy="952956"/>
          </a:xfrm>
          <a:prstGeom prst="rect">
            <a:avLst/>
          </a:prstGeom>
          <a:noFill/>
          <a:ln w="9525">
            <a:noFill/>
            <a:miter lim="800000"/>
            <a:headEnd/>
            <a:tailEnd/>
          </a:ln>
        </p:spPr>
        <p:txBody>
          <a:bodyPr lIns="89367" tIns="44689" rIns="89367" bIns="44689">
            <a:prstTxWarp prst="textNoShape">
              <a:avLst/>
            </a:prstTxWarp>
            <a:spAutoFit/>
          </a:bodyPr>
          <a:lstStyle/>
          <a:p>
            <a:pPr defTabSz="813022"/>
            <a:r>
              <a:rPr lang="en-US" sz="2800" b="1" dirty="0">
                <a:solidFill>
                  <a:srgbClr val="191966"/>
                </a:solidFill>
                <a:latin typeface="Arial" pitchFamily="-65" charset="0"/>
                <a:ea typeface="ＭＳ Ｐゴシック"/>
                <a:cs typeface="ＭＳ Ｐゴシック"/>
              </a:rPr>
              <a:t>HGT can generate reproducible patterns </a:t>
            </a:r>
            <a:br>
              <a:rPr lang="en-US" sz="2800" b="1" dirty="0">
                <a:solidFill>
                  <a:srgbClr val="191966"/>
                </a:solidFill>
                <a:latin typeface="Arial" pitchFamily="-65" charset="0"/>
                <a:ea typeface="ＭＳ Ｐゴシック"/>
                <a:cs typeface="ＭＳ Ｐゴシック"/>
              </a:rPr>
            </a:br>
            <a:r>
              <a:rPr lang="en-US" sz="2800" b="1" dirty="0">
                <a:solidFill>
                  <a:srgbClr val="191966"/>
                </a:solidFill>
                <a:latin typeface="Arial" pitchFamily="-65" charset="0"/>
                <a:ea typeface="ＭＳ Ｐゴシック"/>
                <a:cs typeface="ＭＳ Ｐゴシック"/>
              </a:rPr>
              <a:t>in molecular phylogenies. </a:t>
            </a:r>
          </a:p>
        </p:txBody>
      </p:sp>
      <p:sp>
        <p:nvSpPr>
          <p:cNvPr id="205828" name="Line 4"/>
          <p:cNvSpPr>
            <a:spLocks noChangeShapeType="1"/>
          </p:cNvSpPr>
          <p:nvPr/>
        </p:nvSpPr>
        <p:spPr bwMode="auto">
          <a:xfrm>
            <a:off x="1883353" y="2609570"/>
            <a:ext cx="1111250" cy="1875584"/>
          </a:xfrm>
          <a:prstGeom prst="line">
            <a:avLst/>
          </a:prstGeom>
          <a:noFill/>
          <a:ln w="9525">
            <a:solidFill>
              <a:schemeClr val="accent4">
                <a:lumMod val="50000"/>
              </a:schemeClr>
            </a:solidFill>
            <a:round/>
            <a:headEnd/>
            <a:tailEnd/>
          </a:ln>
          <a:effectLst/>
        </p:spPr>
        <p:txBody>
          <a:bodyPr lIns="89367" tIns="44689" rIns="89367" bIns="44689">
            <a:prstTxWarp prst="textNoShape">
              <a:avLst/>
            </a:prstTxWarp>
          </a:bodyPr>
          <a:lstStyle/>
          <a:p>
            <a:pPr defTabSz="813022">
              <a:defRPr/>
            </a:pPr>
            <a:endParaRPr lang="en-US" sz="2200">
              <a:solidFill>
                <a:srgbClr val="FFFFFF"/>
              </a:solidFill>
              <a:latin typeface="Arial" pitchFamily="92" charset="0"/>
              <a:ea typeface="ＭＳ Ｐゴシック"/>
              <a:cs typeface="ＭＳ Ｐゴシック"/>
            </a:endParaRPr>
          </a:p>
        </p:txBody>
      </p:sp>
      <p:sp>
        <p:nvSpPr>
          <p:cNvPr id="205829" name="Line 5"/>
          <p:cNvSpPr>
            <a:spLocks noChangeShapeType="1"/>
          </p:cNvSpPr>
          <p:nvPr/>
        </p:nvSpPr>
        <p:spPr bwMode="auto">
          <a:xfrm>
            <a:off x="2990273" y="4473959"/>
            <a:ext cx="4330" cy="2064684"/>
          </a:xfrm>
          <a:prstGeom prst="line">
            <a:avLst/>
          </a:prstGeom>
          <a:noFill/>
          <a:ln w="9525">
            <a:solidFill>
              <a:schemeClr val="accent4">
                <a:lumMod val="50000"/>
              </a:schemeClr>
            </a:solidFill>
            <a:round/>
            <a:headEnd/>
            <a:tailEnd/>
          </a:ln>
          <a:effectLst/>
        </p:spPr>
        <p:txBody>
          <a:bodyPr lIns="89367" tIns="44689" rIns="89367" bIns="44689">
            <a:prstTxWarp prst="textNoShape">
              <a:avLst/>
            </a:prstTxWarp>
          </a:bodyPr>
          <a:lstStyle/>
          <a:p>
            <a:pPr defTabSz="813022">
              <a:defRPr/>
            </a:pPr>
            <a:endParaRPr lang="en-US" sz="2200">
              <a:solidFill>
                <a:srgbClr val="FFFFFF"/>
              </a:solidFill>
              <a:latin typeface="Arial" pitchFamily="92" charset="0"/>
              <a:ea typeface="ＭＳ Ｐゴシック"/>
              <a:cs typeface="ＭＳ Ｐゴシック"/>
            </a:endParaRPr>
          </a:p>
        </p:txBody>
      </p:sp>
      <p:sp>
        <p:nvSpPr>
          <p:cNvPr id="149510" name="Line 6"/>
          <p:cNvSpPr>
            <a:spLocks noChangeShapeType="1"/>
          </p:cNvSpPr>
          <p:nvPr/>
        </p:nvSpPr>
        <p:spPr bwMode="auto">
          <a:xfrm flipV="1">
            <a:off x="3211119" y="4431928"/>
            <a:ext cx="1443" cy="1150004"/>
          </a:xfrm>
          <a:prstGeom prst="line">
            <a:avLst/>
          </a:prstGeom>
          <a:noFill/>
          <a:ln w="9525">
            <a:solidFill>
              <a:srgbClr val="6D6D6D"/>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11" name="Line 7"/>
          <p:cNvSpPr>
            <a:spLocks noChangeShapeType="1"/>
          </p:cNvSpPr>
          <p:nvPr/>
        </p:nvSpPr>
        <p:spPr bwMode="auto">
          <a:xfrm flipV="1">
            <a:off x="3211080" y="2594170"/>
            <a:ext cx="1075170" cy="1865780"/>
          </a:xfrm>
          <a:prstGeom prst="line">
            <a:avLst/>
          </a:prstGeom>
          <a:noFill/>
          <a:ln w="9525">
            <a:solidFill>
              <a:srgbClr val="6D6D6D"/>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205832" name="Line 8"/>
          <p:cNvSpPr>
            <a:spLocks noChangeShapeType="1"/>
          </p:cNvSpPr>
          <p:nvPr/>
        </p:nvSpPr>
        <p:spPr bwMode="auto">
          <a:xfrm>
            <a:off x="3211119" y="5986749"/>
            <a:ext cx="1443" cy="539284"/>
          </a:xfrm>
          <a:prstGeom prst="line">
            <a:avLst/>
          </a:prstGeom>
          <a:noFill/>
          <a:ln w="9525">
            <a:solidFill>
              <a:schemeClr val="accent4">
                <a:lumMod val="50000"/>
              </a:schemeClr>
            </a:solidFill>
            <a:round/>
            <a:headEnd/>
            <a:tailEnd/>
          </a:ln>
          <a:effectLst/>
        </p:spPr>
        <p:txBody>
          <a:bodyPr lIns="89367" tIns="44689" rIns="89367" bIns="44689">
            <a:prstTxWarp prst="textNoShape">
              <a:avLst/>
            </a:prstTxWarp>
          </a:bodyPr>
          <a:lstStyle/>
          <a:p>
            <a:pPr defTabSz="813022">
              <a:defRPr/>
            </a:pPr>
            <a:endParaRPr lang="en-US" sz="2200">
              <a:solidFill>
                <a:srgbClr val="FFFFFF"/>
              </a:solidFill>
              <a:latin typeface="Arial" pitchFamily="92" charset="0"/>
              <a:ea typeface="ＭＳ Ｐゴシック"/>
              <a:cs typeface="ＭＳ Ｐゴシック"/>
            </a:endParaRPr>
          </a:p>
        </p:txBody>
      </p:sp>
      <p:sp>
        <p:nvSpPr>
          <p:cNvPr id="149513" name="Line 9"/>
          <p:cNvSpPr>
            <a:spLocks noChangeShapeType="1"/>
          </p:cNvSpPr>
          <p:nvPr/>
        </p:nvSpPr>
        <p:spPr bwMode="auto">
          <a:xfrm flipV="1">
            <a:off x="3211087" y="2591364"/>
            <a:ext cx="1818409" cy="2990570"/>
          </a:xfrm>
          <a:prstGeom prst="line">
            <a:avLst/>
          </a:prstGeom>
          <a:noFill/>
          <a:ln w="9525">
            <a:solidFill>
              <a:srgbClr val="6D6D6D"/>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14" name="Line 10"/>
          <p:cNvSpPr>
            <a:spLocks noChangeShapeType="1"/>
          </p:cNvSpPr>
          <p:nvPr/>
        </p:nvSpPr>
        <p:spPr bwMode="auto">
          <a:xfrm flipV="1">
            <a:off x="3211086" y="2581558"/>
            <a:ext cx="2055091" cy="3405187"/>
          </a:xfrm>
          <a:prstGeom prst="line">
            <a:avLst/>
          </a:prstGeom>
          <a:noFill/>
          <a:ln w="9525">
            <a:solidFill>
              <a:srgbClr val="6D6D6D"/>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15" name="Line 11"/>
          <p:cNvSpPr>
            <a:spLocks noChangeShapeType="1"/>
          </p:cNvSpPr>
          <p:nvPr/>
        </p:nvSpPr>
        <p:spPr bwMode="auto">
          <a:xfrm flipH="1" flipV="1">
            <a:off x="2160641" y="2609575"/>
            <a:ext cx="968375" cy="1620650"/>
          </a:xfrm>
          <a:prstGeom prst="line">
            <a:avLst/>
          </a:prstGeom>
          <a:noFill/>
          <a:ln w="9525">
            <a:solidFill>
              <a:srgbClr val="6D6D6D"/>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16" name="Line 12"/>
          <p:cNvSpPr>
            <a:spLocks noChangeShapeType="1"/>
          </p:cNvSpPr>
          <p:nvPr/>
        </p:nvSpPr>
        <p:spPr bwMode="auto">
          <a:xfrm flipV="1">
            <a:off x="3101398" y="2591371"/>
            <a:ext cx="951056" cy="1638860"/>
          </a:xfrm>
          <a:prstGeom prst="line">
            <a:avLst/>
          </a:prstGeom>
          <a:noFill/>
          <a:ln w="9525">
            <a:solidFill>
              <a:srgbClr val="6D6D6D"/>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17" name="Line 13"/>
          <p:cNvSpPr>
            <a:spLocks noChangeShapeType="1"/>
          </p:cNvSpPr>
          <p:nvPr/>
        </p:nvSpPr>
        <p:spPr bwMode="auto">
          <a:xfrm flipH="1" flipV="1">
            <a:off x="3049444" y="4969913"/>
            <a:ext cx="0" cy="1516998"/>
          </a:xfrm>
          <a:prstGeom prst="line">
            <a:avLst/>
          </a:prstGeom>
          <a:noFill/>
          <a:ln w="28575">
            <a:solidFill>
              <a:schemeClr val="accent1"/>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18" name="Line 14"/>
          <p:cNvSpPr>
            <a:spLocks noChangeShapeType="1"/>
          </p:cNvSpPr>
          <p:nvPr/>
        </p:nvSpPr>
        <p:spPr bwMode="auto">
          <a:xfrm flipH="1" flipV="1">
            <a:off x="1994480" y="2609581"/>
            <a:ext cx="1047750" cy="1822356"/>
          </a:xfrm>
          <a:prstGeom prst="line">
            <a:avLst/>
          </a:prstGeom>
          <a:noFill/>
          <a:ln w="28575">
            <a:solidFill>
              <a:schemeClr val="accent1"/>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19" name="Line 15"/>
          <p:cNvSpPr>
            <a:spLocks noChangeShapeType="1"/>
          </p:cNvSpPr>
          <p:nvPr/>
        </p:nvSpPr>
        <p:spPr bwMode="auto">
          <a:xfrm flipV="1">
            <a:off x="3032324" y="2581566"/>
            <a:ext cx="1080943" cy="1878386"/>
          </a:xfrm>
          <a:prstGeom prst="line">
            <a:avLst/>
          </a:prstGeom>
          <a:noFill/>
          <a:ln w="28575">
            <a:solidFill>
              <a:schemeClr val="accent1"/>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20" name="Line 16"/>
          <p:cNvSpPr>
            <a:spLocks noChangeShapeType="1"/>
          </p:cNvSpPr>
          <p:nvPr/>
        </p:nvSpPr>
        <p:spPr bwMode="auto">
          <a:xfrm flipV="1">
            <a:off x="3049447" y="3716162"/>
            <a:ext cx="1373909" cy="2217364"/>
          </a:xfrm>
          <a:prstGeom prst="line">
            <a:avLst/>
          </a:prstGeom>
          <a:noFill/>
          <a:ln w="28575">
            <a:solidFill>
              <a:schemeClr val="accent1"/>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21" name="Text Box 17"/>
          <p:cNvSpPr txBox="1">
            <a:spLocks noChangeArrowheads="1"/>
          </p:cNvSpPr>
          <p:nvPr/>
        </p:nvSpPr>
        <p:spPr bwMode="auto">
          <a:xfrm>
            <a:off x="1524001" y="2155743"/>
            <a:ext cx="1264227" cy="419921"/>
          </a:xfrm>
          <a:prstGeom prst="rect">
            <a:avLst/>
          </a:prstGeom>
          <a:noFill/>
          <a:ln w="9525">
            <a:noFill/>
            <a:miter lim="800000"/>
            <a:headEnd/>
            <a:tailEnd/>
          </a:ln>
        </p:spPr>
        <p:txBody>
          <a:bodyPr lIns="80244" tIns="40107" rIns="80244" bIns="40107">
            <a:prstTxWarp prst="textNoShape">
              <a:avLst/>
            </a:prstTxWarp>
            <a:spAutoFit/>
          </a:bodyPr>
          <a:lstStyle/>
          <a:p>
            <a:pPr defTabSz="813022">
              <a:spcBef>
                <a:spcPct val="50000"/>
              </a:spcBef>
            </a:pPr>
            <a:r>
              <a:rPr lang="en-US" sz="2200" dirty="0">
                <a:solidFill>
                  <a:srgbClr val="191966"/>
                </a:solidFill>
                <a:latin typeface="Arial" pitchFamily="-65" charset="0"/>
                <a:ea typeface="ＭＳ Ｐゴシック"/>
                <a:cs typeface="ＭＳ Ｐゴシック"/>
              </a:rPr>
              <a:t>Group</a:t>
            </a:r>
            <a:r>
              <a:rPr lang="en-US" sz="2200" dirty="0">
                <a:solidFill>
                  <a:srgbClr val="191966"/>
                </a:solidFill>
                <a:latin typeface="Times New Roman" pitchFamily="-65" charset="0"/>
                <a:ea typeface="ＭＳ Ｐゴシック"/>
                <a:cs typeface="ＭＳ Ｐゴシック"/>
              </a:rPr>
              <a:t> </a:t>
            </a:r>
            <a:r>
              <a:rPr lang="en-US" sz="2200" dirty="0">
                <a:solidFill>
                  <a:srgbClr val="191966"/>
                </a:solidFill>
                <a:latin typeface="Arial" pitchFamily="-65" charset="0"/>
                <a:ea typeface="ＭＳ Ｐゴシック"/>
                <a:cs typeface="ＭＳ Ｐゴシック"/>
              </a:rPr>
              <a:t>A</a:t>
            </a:r>
          </a:p>
        </p:txBody>
      </p:sp>
      <p:sp>
        <p:nvSpPr>
          <p:cNvPr id="149522" name="Text Box 18"/>
          <p:cNvSpPr txBox="1">
            <a:spLocks noChangeArrowheads="1"/>
          </p:cNvSpPr>
          <p:nvPr/>
        </p:nvSpPr>
        <p:spPr bwMode="auto">
          <a:xfrm>
            <a:off x="3452091" y="2155842"/>
            <a:ext cx="1257012" cy="419921"/>
          </a:xfrm>
          <a:prstGeom prst="rect">
            <a:avLst/>
          </a:prstGeom>
          <a:noFill/>
          <a:ln w="9525">
            <a:noFill/>
            <a:miter lim="800000"/>
            <a:headEnd/>
            <a:tailEnd/>
          </a:ln>
        </p:spPr>
        <p:txBody>
          <a:bodyPr lIns="80244" tIns="40107" rIns="80244" bIns="40107">
            <a:prstTxWarp prst="textNoShape">
              <a:avLst/>
            </a:prstTxWarp>
            <a:spAutoFit/>
          </a:bodyPr>
          <a:lstStyle/>
          <a:p>
            <a:pPr defTabSz="813022">
              <a:spcBef>
                <a:spcPct val="50000"/>
              </a:spcBef>
            </a:pPr>
            <a:r>
              <a:rPr lang="en-US" sz="2200" dirty="0">
                <a:solidFill>
                  <a:srgbClr val="191966"/>
                </a:solidFill>
                <a:latin typeface="Arial" pitchFamily="-65" charset="0"/>
                <a:ea typeface="ＭＳ Ｐゴシック"/>
                <a:cs typeface="ＭＳ Ｐゴシック"/>
              </a:rPr>
              <a:t>Group B</a:t>
            </a:r>
          </a:p>
        </p:txBody>
      </p:sp>
      <p:sp>
        <p:nvSpPr>
          <p:cNvPr id="149523" name="Text Box 19"/>
          <p:cNvSpPr txBox="1">
            <a:spLocks noChangeArrowheads="1"/>
          </p:cNvSpPr>
          <p:nvPr/>
        </p:nvSpPr>
        <p:spPr bwMode="auto">
          <a:xfrm>
            <a:off x="4762699" y="2168449"/>
            <a:ext cx="1539875" cy="419921"/>
          </a:xfrm>
          <a:prstGeom prst="rect">
            <a:avLst/>
          </a:prstGeom>
          <a:noFill/>
          <a:ln w="9525">
            <a:noFill/>
            <a:miter lim="800000"/>
            <a:headEnd/>
            <a:tailEnd/>
          </a:ln>
        </p:spPr>
        <p:txBody>
          <a:bodyPr lIns="80244" tIns="40107" rIns="80244" bIns="40107">
            <a:prstTxWarp prst="textNoShape">
              <a:avLst/>
            </a:prstTxWarp>
            <a:spAutoFit/>
          </a:bodyPr>
          <a:lstStyle/>
          <a:p>
            <a:pPr defTabSz="813022">
              <a:spcBef>
                <a:spcPct val="50000"/>
              </a:spcBef>
            </a:pPr>
            <a:r>
              <a:rPr lang="en-US" sz="2200" dirty="0">
                <a:solidFill>
                  <a:srgbClr val="191966"/>
                </a:solidFill>
                <a:latin typeface="Arial" pitchFamily="-65" charset="0"/>
                <a:ea typeface="ＭＳ Ｐゴシック"/>
                <a:cs typeface="ＭＳ Ｐゴシック"/>
              </a:rPr>
              <a:t>Group C</a:t>
            </a:r>
          </a:p>
        </p:txBody>
      </p:sp>
      <p:sp>
        <p:nvSpPr>
          <p:cNvPr id="149524" name="Line 20"/>
          <p:cNvSpPr>
            <a:spLocks noChangeShapeType="1"/>
          </p:cNvSpPr>
          <p:nvPr/>
        </p:nvSpPr>
        <p:spPr bwMode="auto">
          <a:xfrm flipH="1" flipV="1">
            <a:off x="3151915" y="5379018"/>
            <a:ext cx="5773" cy="1147203"/>
          </a:xfrm>
          <a:prstGeom prst="line">
            <a:avLst/>
          </a:prstGeom>
          <a:noFill/>
          <a:ln w="28575">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25" name="Line 21"/>
          <p:cNvSpPr>
            <a:spLocks noChangeShapeType="1"/>
          </p:cNvSpPr>
          <p:nvPr/>
        </p:nvSpPr>
        <p:spPr bwMode="auto">
          <a:xfrm flipV="1">
            <a:off x="3151909" y="2609664"/>
            <a:ext cx="2001694" cy="3333751"/>
          </a:xfrm>
          <a:prstGeom prst="line">
            <a:avLst/>
          </a:prstGeom>
          <a:noFill/>
          <a:ln w="28575">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26" name="Line 22"/>
          <p:cNvSpPr>
            <a:spLocks noChangeShapeType="1"/>
          </p:cNvSpPr>
          <p:nvPr/>
        </p:nvSpPr>
        <p:spPr bwMode="auto">
          <a:xfrm flipV="1">
            <a:off x="3157682" y="4431935"/>
            <a:ext cx="1444" cy="811027"/>
          </a:xfrm>
          <a:prstGeom prst="line">
            <a:avLst/>
          </a:prstGeom>
          <a:noFill/>
          <a:ln w="28575">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27" name="Line 23"/>
          <p:cNvSpPr>
            <a:spLocks noChangeShapeType="1"/>
          </p:cNvSpPr>
          <p:nvPr/>
        </p:nvSpPr>
        <p:spPr bwMode="auto">
          <a:xfrm flipV="1">
            <a:off x="3157685" y="3353368"/>
            <a:ext cx="613353" cy="1078567"/>
          </a:xfrm>
          <a:prstGeom prst="line">
            <a:avLst/>
          </a:prstGeom>
          <a:noFill/>
          <a:ln w="28575">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28" name="Line 24"/>
          <p:cNvSpPr>
            <a:spLocks noChangeShapeType="1"/>
          </p:cNvSpPr>
          <p:nvPr/>
        </p:nvSpPr>
        <p:spPr bwMode="auto">
          <a:xfrm flipH="1" flipV="1">
            <a:off x="2073853" y="2599765"/>
            <a:ext cx="1114136" cy="1832162"/>
          </a:xfrm>
          <a:prstGeom prst="line">
            <a:avLst/>
          </a:prstGeom>
          <a:noFill/>
          <a:ln w="28575">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205849" name="Rectangle 25"/>
          <p:cNvSpPr>
            <a:spLocks noChangeArrowheads="1"/>
          </p:cNvSpPr>
          <p:nvPr/>
        </p:nvSpPr>
        <p:spPr bwMode="auto">
          <a:xfrm>
            <a:off x="2983058" y="2361646"/>
            <a:ext cx="258329" cy="1486180"/>
          </a:xfrm>
          <a:prstGeom prst="rect">
            <a:avLst/>
          </a:prstGeom>
          <a:solidFill>
            <a:schemeClr val="accent6">
              <a:lumMod val="50000"/>
            </a:schemeClr>
          </a:solidFill>
          <a:ln w="9525">
            <a:solidFill>
              <a:schemeClr val="tx1"/>
            </a:solidFill>
            <a:miter lim="800000"/>
            <a:headEnd/>
            <a:tailEnd/>
          </a:ln>
          <a:effectLst/>
        </p:spPr>
        <p:txBody>
          <a:bodyPr wrap="none" lIns="89367" tIns="44689" rIns="89367" bIns="44689" anchor="ctr">
            <a:prstTxWarp prst="textNoShape">
              <a:avLst/>
            </a:prstTxWarp>
          </a:bodyPr>
          <a:lstStyle/>
          <a:p>
            <a:pPr defTabSz="813022">
              <a:defRPr/>
            </a:pPr>
            <a:endParaRPr lang="en-US" sz="2200">
              <a:solidFill>
                <a:srgbClr val="FFFFFF"/>
              </a:solidFill>
              <a:latin typeface="Arial" pitchFamily="-108" charset="0"/>
              <a:ea typeface="ＭＳ Ｐゴシック"/>
              <a:cs typeface="ＭＳ Ｐゴシック"/>
            </a:endParaRPr>
          </a:p>
        </p:txBody>
      </p:sp>
      <p:sp>
        <p:nvSpPr>
          <p:cNvPr id="149530" name="Line 26"/>
          <p:cNvSpPr>
            <a:spLocks noChangeShapeType="1"/>
          </p:cNvSpPr>
          <p:nvPr/>
        </p:nvSpPr>
        <p:spPr bwMode="auto">
          <a:xfrm flipV="1">
            <a:off x="3032129" y="4885769"/>
            <a:ext cx="655205" cy="2800"/>
          </a:xfrm>
          <a:prstGeom prst="line">
            <a:avLst/>
          </a:prstGeom>
          <a:noFill/>
          <a:ln w="28575">
            <a:solidFill>
              <a:schemeClr val="accent1"/>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31" name="Line 27"/>
          <p:cNvSpPr>
            <a:spLocks noChangeShapeType="1"/>
          </p:cNvSpPr>
          <p:nvPr/>
        </p:nvSpPr>
        <p:spPr bwMode="auto">
          <a:xfrm flipH="1" flipV="1">
            <a:off x="3042227" y="4422125"/>
            <a:ext cx="1444" cy="463643"/>
          </a:xfrm>
          <a:prstGeom prst="line">
            <a:avLst/>
          </a:prstGeom>
          <a:noFill/>
          <a:ln w="28575">
            <a:solidFill>
              <a:schemeClr val="accent1"/>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32" name="Line 28"/>
          <p:cNvSpPr>
            <a:spLocks noChangeShapeType="1"/>
          </p:cNvSpPr>
          <p:nvPr/>
        </p:nvSpPr>
        <p:spPr bwMode="auto">
          <a:xfrm>
            <a:off x="3514320" y="3634909"/>
            <a:ext cx="971261" cy="4202"/>
          </a:xfrm>
          <a:prstGeom prst="line">
            <a:avLst/>
          </a:prstGeom>
          <a:noFill/>
          <a:ln w="28575">
            <a:solidFill>
              <a:schemeClr val="accent1"/>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33" name="Line 29"/>
          <p:cNvSpPr>
            <a:spLocks noChangeShapeType="1"/>
          </p:cNvSpPr>
          <p:nvPr/>
        </p:nvSpPr>
        <p:spPr bwMode="auto">
          <a:xfrm flipV="1">
            <a:off x="4457990" y="2604072"/>
            <a:ext cx="619125" cy="1015532"/>
          </a:xfrm>
          <a:prstGeom prst="line">
            <a:avLst/>
          </a:prstGeom>
          <a:noFill/>
          <a:ln w="28575">
            <a:solidFill>
              <a:schemeClr val="accent1"/>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34" name="Line 30"/>
          <p:cNvSpPr>
            <a:spLocks noChangeShapeType="1"/>
          </p:cNvSpPr>
          <p:nvPr/>
        </p:nvSpPr>
        <p:spPr bwMode="auto">
          <a:xfrm flipV="1">
            <a:off x="3795570" y="3276329"/>
            <a:ext cx="956830" cy="2800"/>
          </a:xfrm>
          <a:prstGeom prst="line">
            <a:avLst/>
          </a:prstGeom>
          <a:noFill/>
          <a:ln w="28575">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35" name="Line 31"/>
          <p:cNvSpPr>
            <a:spLocks noChangeShapeType="1"/>
          </p:cNvSpPr>
          <p:nvPr/>
        </p:nvSpPr>
        <p:spPr bwMode="auto">
          <a:xfrm flipV="1">
            <a:off x="3795753" y="2591361"/>
            <a:ext cx="405535" cy="694766"/>
          </a:xfrm>
          <a:prstGeom prst="line">
            <a:avLst/>
          </a:prstGeom>
          <a:noFill/>
          <a:ln w="28575">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36" name="Text Box 32"/>
          <p:cNvSpPr txBox="1">
            <a:spLocks noChangeArrowheads="1"/>
          </p:cNvSpPr>
          <p:nvPr/>
        </p:nvSpPr>
        <p:spPr bwMode="auto">
          <a:xfrm>
            <a:off x="6879781" y="1550618"/>
            <a:ext cx="3117063" cy="429112"/>
          </a:xfrm>
          <a:prstGeom prst="rect">
            <a:avLst/>
          </a:prstGeom>
          <a:noFill/>
          <a:ln w="9525">
            <a:noFill/>
            <a:miter lim="800000"/>
            <a:headEnd/>
            <a:tailEnd/>
          </a:ln>
        </p:spPr>
        <p:txBody>
          <a:bodyPr wrap="none" lIns="89367" tIns="44689" rIns="89367" bIns="44689">
            <a:prstTxWarp prst="textNoShape">
              <a:avLst/>
            </a:prstTxWarp>
            <a:spAutoFit/>
          </a:bodyPr>
          <a:lstStyle/>
          <a:p>
            <a:pPr defTabSz="813022"/>
            <a:r>
              <a:rPr lang="en-US" sz="2200" dirty="0">
                <a:solidFill>
                  <a:srgbClr val="191966"/>
                </a:solidFill>
                <a:latin typeface="Arial" pitchFamily="-65" charset="0"/>
                <a:ea typeface="ＭＳ Ｐゴシック"/>
                <a:cs typeface="ＭＳ Ｐゴシック"/>
              </a:rPr>
              <a:t>Molecular Phylogenies </a:t>
            </a:r>
          </a:p>
        </p:txBody>
      </p:sp>
      <p:sp>
        <p:nvSpPr>
          <p:cNvPr id="149537" name="Text Box 33"/>
          <p:cNvSpPr txBox="1">
            <a:spLocks noChangeArrowheads="1"/>
          </p:cNvSpPr>
          <p:nvPr/>
        </p:nvSpPr>
        <p:spPr bwMode="auto">
          <a:xfrm>
            <a:off x="1524008" y="1501591"/>
            <a:ext cx="4542887" cy="429112"/>
          </a:xfrm>
          <a:prstGeom prst="rect">
            <a:avLst/>
          </a:prstGeom>
          <a:noFill/>
          <a:ln w="9525">
            <a:noFill/>
            <a:miter lim="800000"/>
            <a:headEnd/>
            <a:tailEnd/>
          </a:ln>
        </p:spPr>
        <p:txBody>
          <a:bodyPr wrap="none" lIns="89367" tIns="44689" rIns="89367" bIns="44689">
            <a:prstTxWarp prst="textNoShape">
              <a:avLst/>
            </a:prstTxWarp>
            <a:spAutoFit/>
          </a:bodyPr>
          <a:lstStyle/>
          <a:p>
            <a:pPr defTabSz="813022"/>
            <a:r>
              <a:rPr lang="en-US" sz="2200" dirty="0">
                <a:solidFill>
                  <a:srgbClr val="191966"/>
                </a:solidFill>
                <a:latin typeface="Arial" pitchFamily="-65" charset="0"/>
                <a:ea typeface="ＭＳ Ｐゴシック"/>
                <a:cs typeface="ＭＳ Ｐゴシック"/>
              </a:rPr>
              <a:t>Evolution of Organismal Lineages </a:t>
            </a:r>
          </a:p>
        </p:txBody>
      </p:sp>
      <p:grpSp>
        <p:nvGrpSpPr>
          <p:cNvPr id="149538" name="Group 34"/>
          <p:cNvGrpSpPr>
            <a:grpSpLocks/>
          </p:cNvGrpSpPr>
          <p:nvPr/>
        </p:nvGrpSpPr>
        <p:grpSpPr bwMode="auto">
          <a:xfrm>
            <a:off x="6354330" y="2108214"/>
            <a:ext cx="1977450" cy="4417918"/>
            <a:chOff x="3172" y="1336"/>
            <a:chExt cx="1245" cy="2783"/>
          </a:xfrm>
        </p:grpSpPr>
        <p:sp>
          <p:nvSpPr>
            <p:cNvPr id="149551" name="Line 35"/>
            <p:cNvSpPr>
              <a:spLocks noChangeShapeType="1"/>
            </p:cNvSpPr>
            <p:nvPr/>
          </p:nvSpPr>
          <p:spPr bwMode="auto">
            <a:xfrm flipH="1" flipV="1">
              <a:off x="3319" y="1644"/>
              <a:ext cx="539" cy="1148"/>
            </a:xfrm>
            <a:prstGeom prst="line">
              <a:avLst/>
            </a:prstGeom>
            <a:noFill/>
            <a:ln w="57150">
              <a:solidFill>
                <a:schemeClr val="accent1"/>
              </a:solidFill>
              <a:round/>
              <a:headEnd/>
              <a:tailEnd/>
            </a:ln>
          </p:spPr>
          <p:txBody>
            <a:bodyPr>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52" name="Line 36"/>
            <p:cNvSpPr>
              <a:spLocks noChangeShapeType="1"/>
            </p:cNvSpPr>
            <p:nvPr/>
          </p:nvSpPr>
          <p:spPr bwMode="auto">
            <a:xfrm flipH="1" flipV="1">
              <a:off x="3718" y="1644"/>
              <a:ext cx="320" cy="660"/>
            </a:xfrm>
            <a:prstGeom prst="line">
              <a:avLst/>
            </a:prstGeom>
            <a:noFill/>
            <a:ln w="57150">
              <a:solidFill>
                <a:schemeClr val="accent1"/>
              </a:solidFill>
              <a:round/>
              <a:headEnd/>
              <a:tailEnd/>
            </a:ln>
          </p:spPr>
          <p:txBody>
            <a:bodyPr>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53" name="Text Box 37"/>
            <p:cNvSpPr txBox="1">
              <a:spLocks noChangeArrowheads="1"/>
            </p:cNvSpPr>
            <p:nvPr/>
          </p:nvSpPr>
          <p:spPr bwMode="auto">
            <a:xfrm>
              <a:off x="3172" y="1336"/>
              <a:ext cx="268" cy="310"/>
            </a:xfrm>
            <a:prstGeom prst="rect">
              <a:avLst/>
            </a:prstGeom>
            <a:noFill/>
            <a:ln w="38100">
              <a:noFill/>
              <a:miter lim="800000"/>
              <a:headEnd/>
              <a:tailEnd/>
            </a:ln>
          </p:spPr>
          <p:txBody>
            <a:bodyPr wrap="none">
              <a:prstTxWarp prst="textNoShape">
                <a:avLst/>
              </a:prstTxWarp>
              <a:spAutoFit/>
            </a:bodyPr>
            <a:lstStyle/>
            <a:p>
              <a:pPr defTabSz="813022"/>
              <a:r>
                <a:rPr lang="en-US" sz="2600" b="1" dirty="0">
                  <a:solidFill>
                    <a:srgbClr val="006462"/>
                  </a:solidFill>
                  <a:latin typeface="Times New Roman" pitchFamily="-65" charset="0"/>
                  <a:ea typeface="ＭＳ Ｐゴシック"/>
                  <a:cs typeface="ＭＳ Ｐゴシック"/>
                </a:rPr>
                <a:t>A</a:t>
              </a:r>
            </a:p>
          </p:txBody>
        </p:sp>
        <p:sp>
          <p:nvSpPr>
            <p:cNvPr id="149554" name="Text Box 38"/>
            <p:cNvSpPr txBox="1">
              <a:spLocks noChangeArrowheads="1"/>
            </p:cNvSpPr>
            <p:nvPr/>
          </p:nvSpPr>
          <p:spPr bwMode="auto">
            <a:xfrm>
              <a:off x="3718" y="1336"/>
              <a:ext cx="256" cy="310"/>
            </a:xfrm>
            <a:prstGeom prst="rect">
              <a:avLst/>
            </a:prstGeom>
            <a:noFill/>
            <a:ln w="38100">
              <a:noFill/>
              <a:miter lim="800000"/>
              <a:headEnd/>
              <a:tailEnd/>
            </a:ln>
          </p:spPr>
          <p:txBody>
            <a:bodyPr wrap="none">
              <a:prstTxWarp prst="textNoShape">
                <a:avLst/>
              </a:prstTxWarp>
              <a:spAutoFit/>
            </a:bodyPr>
            <a:lstStyle/>
            <a:p>
              <a:pPr defTabSz="813022"/>
              <a:r>
                <a:rPr lang="en-US" sz="2600" b="1" dirty="0">
                  <a:solidFill>
                    <a:srgbClr val="006462"/>
                  </a:solidFill>
                  <a:latin typeface="Times New Roman" pitchFamily="-65" charset="0"/>
                  <a:ea typeface="ＭＳ Ｐゴシック"/>
                  <a:cs typeface="ＭＳ Ｐゴシック"/>
                </a:rPr>
                <a:t>B</a:t>
              </a:r>
            </a:p>
          </p:txBody>
        </p:sp>
        <p:sp>
          <p:nvSpPr>
            <p:cNvPr id="149555" name="Text Box 39"/>
            <p:cNvSpPr txBox="1">
              <a:spLocks noChangeArrowheads="1"/>
            </p:cNvSpPr>
            <p:nvPr/>
          </p:nvSpPr>
          <p:spPr bwMode="auto">
            <a:xfrm>
              <a:off x="4149" y="1336"/>
              <a:ext cx="268" cy="310"/>
            </a:xfrm>
            <a:prstGeom prst="rect">
              <a:avLst/>
            </a:prstGeom>
            <a:noFill/>
            <a:ln w="38100">
              <a:noFill/>
              <a:miter lim="800000"/>
              <a:headEnd/>
              <a:tailEnd/>
            </a:ln>
          </p:spPr>
          <p:txBody>
            <a:bodyPr wrap="none">
              <a:prstTxWarp prst="textNoShape">
                <a:avLst/>
              </a:prstTxWarp>
              <a:spAutoFit/>
            </a:bodyPr>
            <a:lstStyle/>
            <a:p>
              <a:pPr defTabSz="813022"/>
              <a:r>
                <a:rPr lang="en-US" sz="2600" b="1" dirty="0">
                  <a:solidFill>
                    <a:srgbClr val="006462"/>
                  </a:solidFill>
                  <a:latin typeface="Times New Roman" pitchFamily="-65" charset="0"/>
                  <a:ea typeface="ＭＳ Ｐゴシック"/>
                  <a:cs typeface="ＭＳ Ｐゴシック"/>
                </a:rPr>
                <a:t>C</a:t>
              </a:r>
            </a:p>
          </p:txBody>
        </p:sp>
        <p:sp>
          <p:nvSpPr>
            <p:cNvPr id="149556" name="Line 40"/>
            <p:cNvSpPr>
              <a:spLocks noChangeShapeType="1"/>
            </p:cNvSpPr>
            <p:nvPr/>
          </p:nvSpPr>
          <p:spPr bwMode="auto">
            <a:xfrm flipV="1">
              <a:off x="3864" y="1638"/>
              <a:ext cx="450" cy="1154"/>
            </a:xfrm>
            <a:prstGeom prst="line">
              <a:avLst/>
            </a:prstGeom>
            <a:noFill/>
            <a:ln w="57150">
              <a:solidFill>
                <a:schemeClr val="accent1"/>
              </a:solidFill>
              <a:round/>
              <a:headEnd/>
              <a:tailEnd/>
            </a:ln>
          </p:spPr>
          <p:txBody>
            <a:bodyPr>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57" name="Line 41"/>
            <p:cNvSpPr>
              <a:spLocks noChangeShapeType="1"/>
            </p:cNvSpPr>
            <p:nvPr/>
          </p:nvSpPr>
          <p:spPr bwMode="auto">
            <a:xfrm flipH="1" flipV="1">
              <a:off x="3864" y="2792"/>
              <a:ext cx="0" cy="1327"/>
            </a:xfrm>
            <a:prstGeom prst="line">
              <a:avLst/>
            </a:prstGeom>
            <a:noFill/>
            <a:ln w="57150">
              <a:solidFill>
                <a:schemeClr val="accent1"/>
              </a:solidFill>
              <a:round/>
              <a:headEnd/>
              <a:tailEnd/>
            </a:ln>
          </p:spPr>
          <p:txBody>
            <a:bodyPr>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grpSp>
      <p:sp>
        <p:nvSpPr>
          <p:cNvPr id="149539" name="Line 42"/>
          <p:cNvSpPr>
            <a:spLocks noChangeShapeType="1"/>
          </p:cNvSpPr>
          <p:nvPr/>
        </p:nvSpPr>
        <p:spPr bwMode="auto">
          <a:xfrm flipH="1">
            <a:off x="3241388" y="5242952"/>
            <a:ext cx="184727" cy="0"/>
          </a:xfrm>
          <a:prstGeom prst="line">
            <a:avLst/>
          </a:prstGeom>
          <a:noFill/>
          <a:ln w="9525">
            <a:solidFill>
              <a:srgbClr val="FF0000"/>
            </a:solidFill>
            <a:round/>
            <a:headEnd/>
            <a:tailEnd type="triangle" w="med" len="me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40" name="Line 43"/>
          <p:cNvSpPr>
            <a:spLocks noChangeShapeType="1"/>
          </p:cNvSpPr>
          <p:nvPr/>
        </p:nvSpPr>
        <p:spPr bwMode="auto">
          <a:xfrm flipH="1">
            <a:off x="4178018" y="3281922"/>
            <a:ext cx="184727" cy="0"/>
          </a:xfrm>
          <a:prstGeom prst="line">
            <a:avLst/>
          </a:prstGeom>
          <a:noFill/>
          <a:ln w="9525">
            <a:solidFill>
              <a:srgbClr val="FF0000"/>
            </a:solidFill>
            <a:round/>
            <a:headEnd/>
            <a:tailEnd type="stealth" w="lg" len="lg"/>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41" name="Line 44"/>
          <p:cNvSpPr>
            <a:spLocks noChangeShapeType="1"/>
          </p:cNvSpPr>
          <p:nvPr/>
        </p:nvSpPr>
        <p:spPr bwMode="auto">
          <a:xfrm flipH="1">
            <a:off x="3271694" y="4888567"/>
            <a:ext cx="415636" cy="0"/>
          </a:xfrm>
          <a:prstGeom prst="line">
            <a:avLst/>
          </a:prstGeom>
          <a:noFill/>
          <a:ln w="9525">
            <a:solidFill>
              <a:schemeClr val="accent1"/>
            </a:solidFill>
            <a:round/>
            <a:headEnd/>
            <a:tailEnd type="stealth" w="lg" len="lg"/>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42" name="Line 45"/>
          <p:cNvSpPr>
            <a:spLocks noChangeShapeType="1"/>
          </p:cNvSpPr>
          <p:nvPr/>
        </p:nvSpPr>
        <p:spPr bwMode="auto">
          <a:xfrm>
            <a:off x="3788361" y="3634909"/>
            <a:ext cx="389659" cy="0"/>
          </a:xfrm>
          <a:prstGeom prst="line">
            <a:avLst/>
          </a:prstGeom>
          <a:noFill/>
          <a:ln w="9525">
            <a:solidFill>
              <a:schemeClr val="accent1"/>
            </a:solidFill>
            <a:round/>
            <a:headEnd/>
            <a:tailEnd type="stealth" w="lg" len="lg"/>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43" name="Line 46"/>
          <p:cNvSpPr>
            <a:spLocks noChangeShapeType="1"/>
          </p:cNvSpPr>
          <p:nvPr/>
        </p:nvSpPr>
        <p:spPr bwMode="auto">
          <a:xfrm flipH="1" flipV="1">
            <a:off x="8807742" y="2609581"/>
            <a:ext cx="855806" cy="1822356"/>
          </a:xfrm>
          <a:prstGeom prst="line">
            <a:avLst/>
          </a:prstGeom>
          <a:noFill/>
          <a:ln w="38100">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44" name="Line 47"/>
          <p:cNvSpPr>
            <a:spLocks noChangeShapeType="1"/>
          </p:cNvSpPr>
          <p:nvPr/>
        </p:nvSpPr>
        <p:spPr bwMode="auto">
          <a:xfrm flipH="1" flipV="1">
            <a:off x="9711175" y="2591360"/>
            <a:ext cx="414193" cy="684960"/>
          </a:xfrm>
          <a:prstGeom prst="line">
            <a:avLst/>
          </a:prstGeom>
          <a:noFill/>
          <a:ln w="38100">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45" name="Text Box 48"/>
          <p:cNvSpPr txBox="1">
            <a:spLocks noChangeArrowheads="1"/>
          </p:cNvSpPr>
          <p:nvPr/>
        </p:nvSpPr>
        <p:spPr bwMode="auto">
          <a:xfrm>
            <a:off x="8573980" y="2120757"/>
            <a:ext cx="420930" cy="490360"/>
          </a:xfrm>
          <a:prstGeom prst="rect">
            <a:avLst/>
          </a:prstGeom>
          <a:noFill/>
          <a:ln w="38100">
            <a:noFill/>
            <a:miter lim="800000"/>
            <a:headEnd/>
            <a:tailEnd/>
          </a:ln>
        </p:spPr>
        <p:txBody>
          <a:bodyPr wrap="none" lIns="89367" tIns="44689" rIns="89367" bIns="44689">
            <a:prstTxWarp prst="textNoShape">
              <a:avLst/>
            </a:prstTxWarp>
            <a:spAutoFit/>
          </a:bodyPr>
          <a:lstStyle/>
          <a:p>
            <a:pPr defTabSz="813022"/>
            <a:r>
              <a:rPr lang="en-US" sz="2600" b="1" dirty="0">
                <a:solidFill>
                  <a:srgbClr val="FF0000"/>
                </a:solidFill>
                <a:latin typeface="Times New Roman" pitchFamily="-65" charset="0"/>
                <a:ea typeface="ＭＳ Ｐゴシック"/>
                <a:cs typeface="ＭＳ Ｐゴシック"/>
              </a:rPr>
              <a:t>A</a:t>
            </a:r>
          </a:p>
        </p:txBody>
      </p:sp>
      <p:sp>
        <p:nvSpPr>
          <p:cNvPr id="149546" name="Text Box 49"/>
          <p:cNvSpPr txBox="1">
            <a:spLocks noChangeArrowheads="1"/>
          </p:cNvSpPr>
          <p:nvPr/>
        </p:nvSpPr>
        <p:spPr bwMode="auto">
          <a:xfrm>
            <a:off x="9441407" y="2120808"/>
            <a:ext cx="402871" cy="490360"/>
          </a:xfrm>
          <a:prstGeom prst="rect">
            <a:avLst/>
          </a:prstGeom>
          <a:noFill/>
          <a:ln w="38100">
            <a:noFill/>
            <a:miter lim="800000"/>
            <a:headEnd/>
            <a:tailEnd/>
          </a:ln>
        </p:spPr>
        <p:txBody>
          <a:bodyPr wrap="none" lIns="89367" tIns="44689" rIns="89367" bIns="44689">
            <a:prstTxWarp prst="textNoShape">
              <a:avLst/>
            </a:prstTxWarp>
            <a:spAutoFit/>
          </a:bodyPr>
          <a:lstStyle/>
          <a:p>
            <a:pPr defTabSz="813022"/>
            <a:r>
              <a:rPr lang="en-US" sz="2600" b="1" dirty="0">
                <a:solidFill>
                  <a:srgbClr val="FF0000"/>
                </a:solidFill>
                <a:latin typeface="Times New Roman" pitchFamily="-65" charset="0"/>
                <a:ea typeface="ＭＳ Ｐゴシック"/>
                <a:cs typeface="ＭＳ Ｐゴシック"/>
              </a:rPr>
              <a:t>B</a:t>
            </a:r>
          </a:p>
        </p:txBody>
      </p:sp>
      <p:sp>
        <p:nvSpPr>
          <p:cNvPr id="149547" name="Text Box 50"/>
          <p:cNvSpPr txBox="1">
            <a:spLocks noChangeArrowheads="1"/>
          </p:cNvSpPr>
          <p:nvPr/>
        </p:nvSpPr>
        <p:spPr bwMode="auto">
          <a:xfrm>
            <a:off x="10125467" y="2120808"/>
            <a:ext cx="421268" cy="490360"/>
          </a:xfrm>
          <a:prstGeom prst="rect">
            <a:avLst/>
          </a:prstGeom>
          <a:noFill/>
          <a:ln w="38100">
            <a:noFill/>
            <a:miter lim="800000"/>
            <a:headEnd/>
            <a:tailEnd/>
          </a:ln>
        </p:spPr>
        <p:txBody>
          <a:bodyPr wrap="none" lIns="89367" tIns="44689" rIns="89367" bIns="44689">
            <a:prstTxWarp prst="textNoShape">
              <a:avLst/>
            </a:prstTxWarp>
            <a:spAutoFit/>
          </a:bodyPr>
          <a:lstStyle/>
          <a:p>
            <a:pPr defTabSz="813022"/>
            <a:r>
              <a:rPr lang="en-US" sz="2600" b="1" dirty="0">
                <a:solidFill>
                  <a:srgbClr val="FF0000"/>
                </a:solidFill>
                <a:latin typeface="Times New Roman" pitchFamily="-65" charset="0"/>
                <a:ea typeface="ＭＳ Ｐゴシック"/>
                <a:cs typeface="ＭＳ Ｐゴシック"/>
              </a:rPr>
              <a:t>C</a:t>
            </a:r>
          </a:p>
        </p:txBody>
      </p:sp>
      <p:sp>
        <p:nvSpPr>
          <p:cNvPr id="149548" name="Line 51"/>
          <p:cNvSpPr>
            <a:spLocks noChangeShapeType="1"/>
          </p:cNvSpPr>
          <p:nvPr/>
        </p:nvSpPr>
        <p:spPr bwMode="auto">
          <a:xfrm flipV="1">
            <a:off x="9672205" y="3276328"/>
            <a:ext cx="434398" cy="1155607"/>
          </a:xfrm>
          <a:prstGeom prst="line">
            <a:avLst/>
          </a:prstGeom>
          <a:noFill/>
          <a:ln w="38100">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49" name="Line 52"/>
          <p:cNvSpPr>
            <a:spLocks noChangeShapeType="1"/>
          </p:cNvSpPr>
          <p:nvPr/>
        </p:nvSpPr>
        <p:spPr bwMode="auto">
          <a:xfrm flipH="1" flipV="1">
            <a:off x="9672205" y="4432022"/>
            <a:ext cx="0" cy="2106705"/>
          </a:xfrm>
          <a:prstGeom prst="line">
            <a:avLst/>
          </a:prstGeom>
          <a:noFill/>
          <a:ln w="38100">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
        <p:nvSpPr>
          <p:cNvPr id="149550" name="Line 53"/>
          <p:cNvSpPr>
            <a:spLocks noChangeShapeType="1"/>
          </p:cNvSpPr>
          <p:nvPr/>
        </p:nvSpPr>
        <p:spPr bwMode="auto">
          <a:xfrm flipV="1">
            <a:off x="10106608" y="2573351"/>
            <a:ext cx="339147" cy="703169"/>
          </a:xfrm>
          <a:prstGeom prst="line">
            <a:avLst/>
          </a:prstGeom>
          <a:noFill/>
          <a:ln w="38100">
            <a:solidFill>
              <a:srgbClr val="FF0000"/>
            </a:solidFill>
            <a:round/>
            <a:headEnd/>
            <a:tailEnd/>
          </a:ln>
        </p:spPr>
        <p:txBody>
          <a:bodyPr lIns="89367" tIns="44689" rIns="89367" bIns="44689">
            <a:prstTxWarp prst="textNoShape">
              <a:avLst/>
            </a:prstTxWarp>
          </a:bodyPr>
          <a:lstStyle/>
          <a:p>
            <a:pPr defTabSz="813022"/>
            <a:endParaRPr lang="en-US" sz="2200">
              <a:solidFill>
                <a:srgbClr val="FFFFFF"/>
              </a:solidFill>
              <a:latin typeface="Arial" pitchFamily="-65" charset="0"/>
              <a:ea typeface="ＭＳ Ｐゴシック"/>
              <a:cs typeface="ＭＳ Ｐゴシック"/>
            </a:endParaRPr>
          </a:p>
        </p:txBody>
      </p:sp>
    </p:spTree>
    <p:extLst>
      <p:ext uri="{BB962C8B-B14F-4D97-AF65-F5344CB8AC3E}">
        <p14:creationId xmlns:p14="http://schemas.microsoft.com/office/powerpoint/2010/main" val="371682510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fig2 copy"/>
          <p:cNvPicPr>
            <a:picLocks noChangeAspect="1" noChangeArrowheads="1"/>
          </p:cNvPicPr>
          <p:nvPr/>
        </p:nvPicPr>
        <p:blipFill>
          <a:blip r:embed="rId3"/>
          <a:srcRect/>
          <a:stretch>
            <a:fillRect/>
          </a:stretch>
        </p:blipFill>
        <p:spPr bwMode="auto">
          <a:xfrm>
            <a:off x="1639456" y="592522"/>
            <a:ext cx="6258371" cy="3284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2579" name="Text Box 3"/>
          <p:cNvSpPr txBox="1">
            <a:spLocks noChangeArrowheads="1"/>
          </p:cNvSpPr>
          <p:nvPr/>
        </p:nvSpPr>
        <p:spPr bwMode="auto">
          <a:xfrm>
            <a:off x="1754916" y="106"/>
            <a:ext cx="8913091" cy="497342"/>
          </a:xfrm>
          <a:prstGeom prst="rect">
            <a:avLst/>
          </a:prstGeom>
          <a:noFill/>
          <a:ln w="9525">
            <a:noFill/>
            <a:miter lim="800000"/>
            <a:headEnd/>
            <a:tailEnd/>
          </a:ln>
        </p:spPr>
        <p:txBody>
          <a:bodyPr lIns="80307" tIns="40138" rIns="80307" bIns="40138">
            <a:prstTxWarp prst="textNoShape">
              <a:avLst/>
            </a:prstTxWarp>
            <a:spAutoFit/>
          </a:bodyPr>
          <a:lstStyle/>
          <a:p>
            <a:pPr algn="ctr" defTabSz="813689"/>
            <a:r>
              <a:rPr lang="en-US" sz="2700" dirty="0">
                <a:solidFill>
                  <a:srgbClr val="2B2C6F"/>
                </a:solidFill>
                <a:latin typeface="Arial" pitchFamily="-65" charset="0"/>
                <a:ea typeface="ＭＳ Ｐゴシック"/>
                <a:cs typeface="ＭＳ Ｐゴシック"/>
              </a:rPr>
              <a:t>The Phylogenetic Position of </a:t>
            </a:r>
            <a:r>
              <a:rPr lang="en-US" sz="2700" i="1" dirty="0">
                <a:solidFill>
                  <a:srgbClr val="2B2C6F"/>
                </a:solidFill>
                <a:latin typeface="Arial" pitchFamily="-65" charset="0"/>
                <a:ea typeface="ＭＳ Ｐゴシック"/>
                <a:cs typeface="ＭＳ Ｐゴシック"/>
              </a:rPr>
              <a:t>Thermotoga</a:t>
            </a:r>
          </a:p>
        </p:txBody>
      </p:sp>
      <p:sp>
        <p:nvSpPr>
          <p:cNvPr id="152580" name="Text Box 4"/>
          <p:cNvSpPr txBox="1">
            <a:spLocks noChangeArrowheads="1"/>
          </p:cNvSpPr>
          <p:nvPr/>
        </p:nvSpPr>
        <p:spPr bwMode="auto">
          <a:xfrm>
            <a:off x="1985903" y="3954884"/>
            <a:ext cx="8243455" cy="912057"/>
          </a:xfrm>
          <a:prstGeom prst="rect">
            <a:avLst/>
          </a:prstGeom>
          <a:noFill/>
          <a:ln w="9525">
            <a:noFill/>
            <a:miter lim="800000"/>
            <a:headEnd/>
            <a:tailEnd/>
          </a:ln>
        </p:spPr>
        <p:txBody>
          <a:bodyPr lIns="80307" tIns="40138" rIns="80307" bIns="40138">
            <a:prstTxWarp prst="textNoShape">
              <a:avLst/>
            </a:prstTxWarp>
            <a:spAutoFit/>
          </a:bodyPr>
          <a:lstStyle/>
          <a:p>
            <a:pPr defTabSz="813689">
              <a:spcBef>
                <a:spcPct val="50000"/>
              </a:spcBef>
            </a:pPr>
            <a:r>
              <a:rPr lang="en-US" dirty="0">
                <a:solidFill>
                  <a:srgbClr val="2B2C6F"/>
                </a:solidFill>
                <a:latin typeface="Arial" pitchFamily="-65" charset="0"/>
                <a:ea typeface="ＭＳ Ｐゴシック"/>
                <a:cs typeface="ＭＳ Ｐゴシック"/>
              </a:rPr>
              <a:t>(a) Most genome based approaches </a:t>
            </a:r>
            <a:br>
              <a:rPr lang="en-US" dirty="0">
                <a:solidFill>
                  <a:srgbClr val="2B2C6F"/>
                </a:solidFill>
                <a:latin typeface="Arial" pitchFamily="-65" charset="0"/>
                <a:ea typeface="ＭＳ Ｐゴシック"/>
                <a:cs typeface="ＭＳ Ｐゴシック"/>
              </a:rPr>
            </a:br>
            <a:r>
              <a:rPr lang="en-US" dirty="0">
                <a:solidFill>
                  <a:srgbClr val="2B2C6F"/>
                </a:solidFill>
                <a:latin typeface="Arial" pitchFamily="-65" charset="0"/>
                <a:ea typeface="ＭＳ Ｐゴシック"/>
                <a:cs typeface="ＭＳ Ｐゴシック"/>
              </a:rPr>
              <a:t>(</a:t>
            </a:r>
            <a:r>
              <a:rPr lang="en-US" dirty="0" err="1">
                <a:solidFill>
                  <a:srgbClr val="2B2C6F"/>
                </a:solidFill>
                <a:latin typeface="Arial" pitchFamily="-65" charset="0"/>
                <a:ea typeface="ＭＳ Ｐゴシック"/>
                <a:cs typeface="ＭＳ Ｐゴシック"/>
              </a:rPr>
              <a:t>b</a:t>
            </a:r>
            <a:r>
              <a:rPr lang="en-US" dirty="0">
                <a:solidFill>
                  <a:srgbClr val="2B2C6F"/>
                </a:solidFill>
                <a:latin typeface="Arial" pitchFamily="-65" charset="0"/>
                <a:ea typeface="ＭＳ Ｐゴシック"/>
                <a:cs typeface="ＭＳ Ｐゴシック"/>
              </a:rPr>
              <a:t>) according to 16S &amp; other ribosomal markers</a:t>
            </a:r>
            <a:br>
              <a:rPr lang="en-US" dirty="0">
                <a:solidFill>
                  <a:srgbClr val="2B2C6F"/>
                </a:solidFill>
                <a:latin typeface="Arial" pitchFamily="-65" charset="0"/>
                <a:ea typeface="ＭＳ Ｐゴシック"/>
                <a:cs typeface="ＭＳ Ｐゴシック"/>
              </a:rPr>
            </a:br>
            <a:r>
              <a:rPr lang="en-US" dirty="0">
                <a:solidFill>
                  <a:srgbClr val="2B2C6F"/>
                </a:solidFill>
                <a:latin typeface="Arial" pitchFamily="-65" charset="0"/>
                <a:ea typeface="ＭＳ Ｐゴシック"/>
                <a:cs typeface="ＭＳ Ｐゴシック"/>
              </a:rPr>
              <a:t>(</a:t>
            </a:r>
            <a:r>
              <a:rPr lang="en-US" dirty="0" err="1">
                <a:solidFill>
                  <a:srgbClr val="2B2C6F"/>
                </a:solidFill>
                <a:latin typeface="Arial" pitchFamily="-65" charset="0"/>
                <a:ea typeface="ＭＳ Ｐゴシック"/>
                <a:cs typeface="ＭＳ Ｐゴシック"/>
              </a:rPr>
              <a:t>c</a:t>
            </a:r>
            <a:r>
              <a:rPr lang="en-US" dirty="0">
                <a:solidFill>
                  <a:srgbClr val="2B2C6F"/>
                </a:solidFill>
                <a:latin typeface="Arial" pitchFamily="-65" charset="0"/>
                <a:ea typeface="ＭＳ Ｐゴシック"/>
                <a:cs typeface="ＭＳ Ｐゴシック"/>
              </a:rPr>
              <a:t>) according to phylogenetically discordant genes</a:t>
            </a:r>
          </a:p>
        </p:txBody>
      </p:sp>
      <p:pic>
        <p:nvPicPr>
          <p:cNvPr id="912390" name="Picture 6"/>
          <p:cNvPicPr>
            <a:picLocks noChangeAspect="1" noChangeArrowheads="1"/>
          </p:cNvPicPr>
          <p:nvPr/>
        </p:nvPicPr>
        <p:blipFill>
          <a:blip r:embed="rId4"/>
          <a:srcRect/>
          <a:stretch>
            <a:fillRect/>
          </a:stretch>
        </p:blipFill>
        <p:spPr bwMode="auto">
          <a:xfrm>
            <a:off x="8015625" y="570205"/>
            <a:ext cx="2492375" cy="3274918"/>
          </a:xfrm>
          <a:prstGeom prst="rect">
            <a:avLst/>
          </a:prstGeom>
          <a:noFill/>
          <a:effectLst>
            <a:outerShdw blurRad="50800" dist="38100" dir="2700000" algn="br">
              <a:srgbClr val="000000">
                <a:alpha val="43000"/>
              </a:srgbClr>
            </a:outerShdw>
          </a:effectLst>
        </p:spPr>
      </p:pic>
      <p:sp>
        <p:nvSpPr>
          <p:cNvPr id="152582" name="Rectangle 8"/>
          <p:cNvSpPr>
            <a:spLocks noChangeArrowheads="1"/>
          </p:cNvSpPr>
          <p:nvPr/>
        </p:nvSpPr>
        <p:spPr bwMode="auto">
          <a:xfrm>
            <a:off x="1720278" y="4993856"/>
            <a:ext cx="8947727" cy="1736807"/>
          </a:xfrm>
          <a:prstGeom prst="rect">
            <a:avLst/>
          </a:prstGeom>
          <a:noFill/>
          <a:ln w="9525">
            <a:noFill/>
            <a:miter lim="800000"/>
            <a:headEnd/>
            <a:tailEnd/>
          </a:ln>
        </p:spPr>
        <p:txBody>
          <a:bodyPr lIns="80307" tIns="40138" rIns="80307" bIns="40138">
            <a:prstTxWarp prst="textNoShape">
              <a:avLst/>
            </a:prstTxWarp>
            <a:spAutoFit/>
          </a:bodyPr>
          <a:lstStyle/>
          <a:p>
            <a:pPr defTabSz="813689">
              <a:spcAft>
                <a:spcPts val="538"/>
              </a:spcAft>
            </a:pPr>
            <a:r>
              <a:rPr lang="en-US" sz="1400" dirty="0" err="1">
                <a:solidFill>
                  <a:srgbClr val="2B2C6F"/>
                </a:solidFill>
                <a:latin typeface="Arial" pitchFamily="-65" charset="0"/>
                <a:ea typeface="ＭＳ Ｐゴシック"/>
                <a:cs typeface="ＭＳ Ｐゴシック"/>
              </a:rPr>
              <a:t>Zhaxybayeva</a:t>
            </a:r>
            <a:r>
              <a:rPr lang="en-US" sz="1400" dirty="0">
                <a:solidFill>
                  <a:srgbClr val="2B2C6F"/>
                </a:solidFill>
                <a:latin typeface="Arial" pitchFamily="-65" charset="0"/>
                <a:ea typeface="ＭＳ Ｐゴシック"/>
                <a:cs typeface="ＭＳ Ｐゴシック"/>
              </a:rPr>
              <a:t> O, Fournier G, </a:t>
            </a:r>
            <a:r>
              <a:rPr lang="en-US" sz="1400" dirty="0" err="1">
                <a:solidFill>
                  <a:srgbClr val="2B2C6F"/>
                </a:solidFill>
                <a:latin typeface="Arial" pitchFamily="-65" charset="0"/>
                <a:ea typeface="ＭＳ Ｐゴシック"/>
                <a:cs typeface="ＭＳ Ｐゴシック"/>
              </a:rPr>
              <a:t>Lapierre</a:t>
            </a:r>
            <a:r>
              <a:rPr lang="en-US" sz="1400" dirty="0">
                <a:solidFill>
                  <a:srgbClr val="2B2C6F"/>
                </a:solidFill>
                <a:latin typeface="Arial" pitchFamily="-65" charset="0"/>
                <a:ea typeface="ＭＳ Ｐゴシック"/>
                <a:cs typeface="ＭＳ Ｐゴシック"/>
              </a:rPr>
              <a:t> P, </a:t>
            </a:r>
            <a:r>
              <a:rPr lang="en-US" sz="1400" dirty="0" err="1">
                <a:solidFill>
                  <a:srgbClr val="2B2C6F"/>
                </a:solidFill>
                <a:latin typeface="Arial" pitchFamily="-65" charset="0"/>
                <a:ea typeface="ＭＳ Ｐゴシック"/>
                <a:cs typeface="ＭＳ Ｐゴシック"/>
              </a:rPr>
              <a:t>Swithers</a:t>
            </a:r>
            <a:r>
              <a:rPr lang="en-US" sz="1400" dirty="0">
                <a:solidFill>
                  <a:srgbClr val="2B2C6F"/>
                </a:solidFill>
                <a:latin typeface="Arial" pitchFamily="-65" charset="0"/>
                <a:ea typeface="ＭＳ Ｐゴシック"/>
                <a:cs typeface="ＭＳ Ｐゴシック"/>
              </a:rPr>
              <a:t> K, </a:t>
            </a:r>
            <a:r>
              <a:rPr lang="en-US" sz="1400" dirty="0" err="1">
                <a:solidFill>
                  <a:srgbClr val="2B2C6F"/>
                </a:solidFill>
                <a:latin typeface="Arial" pitchFamily="-65" charset="0"/>
                <a:ea typeface="ＭＳ Ｐゴシック"/>
                <a:cs typeface="ＭＳ Ｐゴシック"/>
              </a:rPr>
              <a:t>Nesbø</a:t>
            </a:r>
            <a:r>
              <a:rPr lang="en-US" sz="1400" dirty="0">
                <a:solidFill>
                  <a:srgbClr val="2B2C6F"/>
                </a:solidFill>
                <a:latin typeface="Arial" pitchFamily="-65" charset="0"/>
                <a:ea typeface="ＭＳ Ｐゴシック"/>
                <a:cs typeface="ＭＳ Ｐゴシック"/>
              </a:rPr>
              <a:t> C, Gogarten JP, Doolittle WF, Noll KM: </a:t>
            </a:r>
            <a:r>
              <a:rPr lang="en-US" sz="1400" i="1" dirty="0">
                <a:solidFill>
                  <a:srgbClr val="2B2C6F"/>
                </a:solidFill>
                <a:latin typeface="Arial" pitchFamily="-65" charset="0"/>
                <a:ea typeface="ＭＳ Ｐゴシック"/>
                <a:cs typeface="ＭＳ Ｐゴシック"/>
              </a:rPr>
              <a:t>Phylogenetic position of Thermotogales revisited: conflicting signals and evidence for thermophilic ancestral proteome</a:t>
            </a:r>
            <a:r>
              <a:rPr lang="en-US" sz="1400" dirty="0">
                <a:solidFill>
                  <a:srgbClr val="2B2C6F"/>
                </a:solidFill>
                <a:latin typeface="Arial" pitchFamily="-65" charset="0"/>
                <a:ea typeface="ＭＳ Ｐゴシック"/>
                <a:cs typeface="ＭＳ Ｐゴシック"/>
              </a:rPr>
              <a:t>, PNAS 3/24/2009</a:t>
            </a:r>
          </a:p>
          <a:p>
            <a:pPr defTabSz="813689">
              <a:spcAft>
                <a:spcPts val="538"/>
              </a:spcAft>
            </a:pPr>
            <a:r>
              <a:rPr lang="en-US" sz="1400" dirty="0" err="1">
                <a:solidFill>
                  <a:srgbClr val="2B2C6F"/>
                </a:solidFill>
                <a:latin typeface="Arial" pitchFamily="-65" charset="0"/>
                <a:ea typeface="ＭＳ Ｐゴシック"/>
                <a:cs typeface="ＭＳ Ｐゴシック"/>
              </a:rPr>
              <a:t>Gophna</a:t>
            </a:r>
            <a:r>
              <a:rPr lang="en-US" sz="1400" dirty="0">
                <a:solidFill>
                  <a:srgbClr val="2B2C6F"/>
                </a:solidFill>
                <a:latin typeface="Arial" pitchFamily="-65" charset="0"/>
                <a:ea typeface="ＭＳ Ｐゴシック"/>
                <a:cs typeface="ＭＳ Ｐゴシック"/>
              </a:rPr>
              <a:t> U, Doolittle WF &amp; </a:t>
            </a:r>
            <a:r>
              <a:rPr lang="en-US" sz="1400" dirty="0" err="1">
                <a:solidFill>
                  <a:srgbClr val="2B2C6F"/>
                </a:solidFill>
                <a:latin typeface="Arial" pitchFamily="-65" charset="0"/>
                <a:ea typeface="ＭＳ Ｐゴシック"/>
                <a:cs typeface="ＭＳ Ｐゴシック"/>
              </a:rPr>
              <a:t>Charlebois</a:t>
            </a:r>
            <a:r>
              <a:rPr lang="en-US" sz="1400" dirty="0">
                <a:solidFill>
                  <a:srgbClr val="2B2C6F"/>
                </a:solidFill>
                <a:latin typeface="Arial" pitchFamily="-65" charset="0"/>
                <a:ea typeface="ＭＳ Ｐゴシック"/>
                <a:cs typeface="ＭＳ Ｐゴシック"/>
              </a:rPr>
              <a:t> RL:  </a:t>
            </a:r>
            <a:br>
              <a:rPr lang="en-US" sz="1400" dirty="0">
                <a:solidFill>
                  <a:srgbClr val="2B2C6F"/>
                </a:solidFill>
                <a:latin typeface="Arial" pitchFamily="-65" charset="0"/>
                <a:ea typeface="ＭＳ Ｐゴシック"/>
                <a:cs typeface="ＭＳ Ｐゴシック"/>
              </a:rPr>
            </a:br>
            <a:r>
              <a:rPr lang="en-US" sz="1400" i="1" dirty="0">
                <a:solidFill>
                  <a:srgbClr val="2B2C6F"/>
                </a:solidFill>
                <a:latin typeface="Arial" pitchFamily="-65" charset="0"/>
                <a:ea typeface="ＭＳ Ｐゴシック"/>
                <a:cs typeface="ＭＳ Ｐゴシック"/>
              </a:rPr>
              <a:t>Weighted genome trees: refinements and applications</a:t>
            </a:r>
            <a:r>
              <a:rPr lang="en-US" sz="1400" dirty="0">
                <a:solidFill>
                  <a:srgbClr val="2B2C6F"/>
                </a:solidFill>
                <a:latin typeface="Arial" pitchFamily="-65" charset="0"/>
                <a:ea typeface="ＭＳ Ｐゴシック"/>
                <a:cs typeface="ＭＳ Ｐゴシック"/>
              </a:rPr>
              <a:t>. </a:t>
            </a:r>
            <a:r>
              <a:rPr lang="en-US" sz="1400" i="1" dirty="0">
                <a:solidFill>
                  <a:srgbClr val="2B2C6F"/>
                </a:solidFill>
                <a:latin typeface="Arial" pitchFamily="-65" charset="0"/>
                <a:ea typeface="ＭＳ Ｐゴシック"/>
                <a:cs typeface="ＭＳ Ｐゴシック"/>
              </a:rPr>
              <a:t>J. </a:t>
            </a:r>
            <a:r>
              <a:rPr lang="en-US" sz="1400" i="1" dirty="0" err="1">
                <a:solidFill>
                  <a:srgbClr val="2B2C6F"/>
                </a:solidFill>
                <a:latin typeface="Arial" pitchFamily="-65" charset="0"/>
                <a:ea typeface="ＭＳ Ｐゴシック"/>
                <a:cs typeface="ＭＳ Ｐゴシック"/>
              </a:rPr>
              <a:t>Bacteriol</a:t>
            </a:r>
            <a:r>
              <a:rPr lang="en-US" sz="1400" i="1" dirty="0">
                <a:solidFill>
                  <a:srgbClr val="2B2C6F"/>
                </a:solidFill>
                <a:latin typeface="Arial" pitchFamily="-65" charset="0"/>
                <a:ea typeface="ＭＳ Ｐゴシック"/>
                <a:cs typeface="ＭＳ Ｐゴシック"/>
              </a:rPr>
              <a:t>.</a:t>
            </a:r>
            <a:r>
              <a:rPr lang="en-US" sz="1400" dirty="0">
                <a:solidFill>
                  <a:srgbClr val="2B2C6F"/>
                </a:solidFill>
                <a:latin typeface="Arial" pitchFamily="-65" charset="0"/>
                <a:ea typeface="ＭＳ Ｐゴシック"/>
                <a:cs typeface="ＭＳ Ｐゴシック"/>
              </a:rPr>
              <a:t> (2005)</a:t>
            </a:r>
          </a:p>
          <a:p>
            <a:pPr defTabSz="813689">
              <a:spcAft>
                <a:spcPts val="538"/>
              </a:spcAft>
            </a:pPr>
            <a:r>
              <a:rPr lang="en-US" sz="1400" dirty="0">
                <a:solidFill>
                  <a:srgbClr val="2B2C6F"/>
                </a:solidFill>
                <a:latin typeface="Arial" pitchFamily="-65" charset="0"/>
                <a:ea typeface="ＭＳ Ｐゴシック"/>
                <a:cs typeface="ＭＳ Ｐゴシック"/>
              </a:rPr>
              <a:t>Gogarten JP &amp; Townsend JP: Horizontal gene transfer, genome innovation, and evolution Nature Reviews in Microbiology 3(9) 679-687(2005)</a:t>
            </a:r>
          </a:p>
        </p:txBody>
      </p:sp>
    </p:spTree>
    <p:extLst>
      <p:ext uri="{BB962C8B-B14F-4D97-AF65-F5344CB8AC3E}">
        <p14:creationId xmlns:p14="http://schemas.microsoft.com/office/powerpoint/2010/main" val="95430382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7637"/>
            <a:ext cx="8229600" cy="1143000"/>
          </a:xfrm>
        </p:spPr>
        <p:txBody>
          <a:bodyPr>
            <a:normAutofit fontScale="90000"/>
          </a:bodyPr>
          <a:lstStyle/>
          <a:p>
            <a:pPr defTabSz="450777" eaLnBrk="1" hangingPunct="1">
              <a:defRPr/>
            </a:pPr>
            <a:r>
              <a:rPr lang="en-US" sz="3800" dirty="0">
                <a:latin typeface="Calibri" charset="0"/>
              </a:rPr>
              <a:t>Progressive gene gain in the Thermotogales</a:t>
            </a:r>
          </a:p>
        </p:txBody>
      </p:sp>
      <p:pic>
        <p:nvPicPr>
          <p:cNvPr id="14131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4675" y="1270001"/>
            <a:ext cx="8586788" cy="442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TextBox 6"/>
          <p:cNvSpPr txBox="1">
            <a:spLocks noChangeArrowheads="1"/>
          </p:cNvSpPr>
          <p:nvPr/>
        </p:nvSpPr>
        <p:spPr bwMode="auto">
          <a:xfrm>
            <a:off x="1897063" y="5857879"/>
            <a:ext cx="8570912" cy="369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363" tIns="45188" rIns="90363" bIns="45188">
            <a:spAutoFit/>
          </a:bodyPr>
          <a:lstStyle>
            <a:lvl1pPr defTabSz="508000" eaLnBrk="0" hangingPunct="0">
              <a:defRPr sz="2400">
                <a:solidFill>
                  <a:schemeClr val="tx1"/>
                </a:solidFill>
                <a:latin typeface="Arial" charset="0"/>
                <a:ea typeface="ＭＳ Ｐゴシック" charset="0"/>
                <a:cs typeface="ＭＳ Ｐゴシック" charset="0"/>
              </a:defRPr>
            </a:lvl1pPr>
            <a:lvl2pPr marL="742950" indent="-285750" defTabSz="508000" eaLnBrk="0" hangingPunct="0">
              <a:defRPr sz="2400">
                <a:solidFill>
                  <a:schemeClr val="tx1"/>
                </a:solidFill>
                <a:latin typeface="Arial" charset="0"/>
                <a:ea typeface="ＭＳ Ｐゴシック" charset="0"/>
              </a:defRPr>
            </a:lvl2pPr>
            <a:lvl3pPr marL="1143000" indent="-228600" defTabSz="508000" eaLnBrk="0" hangingPunct="0">
              <a:defRPr sz="2400">
                <a:solidFill>
                  <a:schemeClr val="tx1"/>
                </a:solidFill>
                <a:latin typeface="Arial" charset="0"/>
                <a:ea typeface="ＭＳ Ｐゴシック" charset="0"/>
              </a:defRPr>
            </a:lvl3pPr>
            <a:lvl4pPr marL="1600200" indent="-228600" defTabSz="508000" eaLnBrk="0" hangingPunct="0">
              <a:defRPr sz="2400">
                <a:solidFill>
                  <a:schemeClr val="tx1"/>
                </a:solidFill>
                <a:latin typeface="Arial" charset="0"/>
                <a:ea typeface="ＭＳ Ｐゴシック" charset="0"/>
              </a:defRPr>
            </a:lvl4pPr>
            <a:lvl5pPr marL="2057400" indent="-228600" defTabSz="508000" eaLnBrk="0" hangingPunct="0">
              <a:defRPr sz="2400">
                <a:solidFill>
                  <a:schemeClr val="tx1"/>
                </a:solidFill>
                <a:latin typeface="Arial" charset="0"/>
                <a:ea typeface="ＭＳ Ｐゴシック" charset="0"/>
              </a:defRPr>
            </a:lvl5pPr>
            <a:lvl6pPr marL="2514600" indent="-228600" defTabSz="508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508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508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5080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Calibri" charset="0"/>
              </a:rPr>
              <a:t>The acquisition of archaeal and clostridial genes appears to be an ongoing process. </a:t>
            </a:r>
          </a:p>
        </p:txBody>
      </p:sp>
      <p:sp>
        <p:nvSpPr>
          <p:cNvPr id="141316" name="TextBox 2"/>
          <p:cNvSpPr txBox="1">
            <a:spLocks noChangeArrowheads="1"/>
          </p:cNvSpPr>
          <p:nvPr/>
        </p:nvSpPr>
        <p:spPr bwMode="auto">
          <a:xfrm>
            <a:off x="1941564" y="1194967"/>
            <a:ext cx="1221819" cy="78381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428" tIns="45217" rIns="90428" bIns="4521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08" eaLnBrk="1" hangingPunct="1"/>
            <a:r>
              <a:rPr lang="en-US" sz="900" dirty="0">
                <a:solidFill>
                  <a:prstClr val="black"/>
                </a:solidFill>
              </a:rPr>
              <a:t>Bacillus/Clostridium</a:t>
            </a:r>
          </a:p>
          <a:p>
            <a:pPr defTabSz="449308" eaLnBrk="1" hangingPunct="1"/>
            <a:r>
              <a:rPr lang="en-US" sz="900" dirty="0">
                <a:solidFill>
                  <a:prstClr val="black"/>
                </a:solidFill>
              </a:rPr>
              <a:t>Other</a:t>
            </a:r>
          </a:p>
          <a:p>
            <a:pPr defTabSz="449308" eaLnBrk="1" hangingPunct="1"/>
            <a:r>
              <a:rPr lang="en-US" sz="900" dirty="0">
                <a:solidFill>
                  <a:prstClr val="black"/>
                </a:solidFill>
              </a:rPr>
              <a:t>Archaea</a:t>
            </a:r>
          </a:p>
          <a:p>
            <a:pPr defTabSz="449308" eaLnBrk="1" hangingPunct="1"/>
            <a:r>
              <a:rPr lang="en-US" sz="900" dirty="0">
                <a:solidFill>
                  <a:prstClr val="black"/>
                </a:solidFill>
              </a:rPr>
              <a:t>Aquificae</a:t>
            </a:r>
          </a:p>
          <a:p>
            <a:pPr defTabSz="449308" eaLnBrk="1" hangingPunct="1"/>
            <a:r>
              <a:rPr lang="en-US" sz="900" dirty="0">
                <a:solidFill>
                  <a:prstClr val="black"/>
                </a:solidFill>
              </a:rPr>
              <a:t>Thermotoga specific</a:t>
            </a:r>
          </a:p>
        </p:txBody>
      </p:sp>
    </p:spTree>
    <p:extLst>
      <p:ext uri="{BB962C8B-B14F-4D97-AF65-F5344CB8AC3E}">
        <p14:creationId xmlns:p14="http://schemas.microsoft.com/office/powerpoint/2010/main" val="4932821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3301" y="1523999"/>
            <a:ext cx="3757645" cy="5317067"/>
          </a:xfrm>
          <a:prstGeom prst="rect">
            <a:avLst/>
          </a:prstGeom>
        </p:spPr>
      </p:pic>
      <p:pic>
        <p:nvPicPr>
          <p:cNvPr id="5" name="Picture 4"/>
          <p:cNvPicPr>
            <a:picLocks noChangeAspect="1"/>
          </p:cNvPicPr>
          <p:nvPr/>
        </p:nvPicPr>
        <p:blipFill>
          <a:blip r:embed="rId3"/>
          <a:stretch>
            <a:fillRect/>
          </a:stretch>
        </p:blipFill>
        <p:spPr>
          <a:xfrm>
            <a:off x="6620934" y="1494165"/>
            <a:ext cx="3727870" cy="5274936"/>
          </a:xfrm>
          <a:prstGeom prst="rect">
            <a:avLst/>
          </a:prstGeom>
        </p:spPr>
      </p:pic>
      <p:sp>
        <p:nvSpPr>
          <p:cNvPr id="6" name="Rectangle 5"/>
          <p:cNvSpPr/>
          <p:nvPr/>
        </p:nvSpPr>
        <p:spPr>
          <a:xfrm rot="5400000">
            <a:off x="9049586" y="4196834"/>
            <a:ext cx="2691763" cy="369332"/>
          </a:xfrm>
          <a:prstGeom prst="rect">
            <a:avLst/>
          </a:prstGeom>
        </p:spPr>
        <p:txBody>
          <a:bodyPr wrap="none">
            <a:spAutoFit/>
          </a:bodyPr>
          <a:lstStyle/>
          <a:p>
            <a:pPr defTabSz="441556"/>
            <a:r>
              <a:rPr lang="en-US" dirty="0" err="1">
                <a:solidFill>
                  <a:prstClr val="black"/>
                </a:solidFill>
              </a:rPr>
              <a:t>rplL-rpoB-rpoC</a:t>
            </a:r>
            <a:r>
              <a:rPr lang="en-US" dirty="0">
                <a:solidFill>
                  <a:prstClr val="black"/>
                </a:solidFill>
              </a:rPr>
              <a:t> phylogeny</a:t>
            </a:r>
          </a:p>
        </p:txBody>
      </p:sp>
      <p:pic>
        <p:nvPicPr>
          <p:cNvPr id="8" name="Picture 7"/>
          <p:cNvPicPr>
            <a:picLocks noChangeAspect="1"/>
          </p:cNvPicPr>
          <p:nvPr/>
        </p:nvPicPr>
        <p:blipFill>
          <a:blip r:embed="rId4"/>
          <a:stretch>
            <a:fillRect/>
          </a:stretch>
        </p:blipFill>
        <p:spPr>
          <a:xfrm>
            <a:off x="2044701" y="1642536"/>
            <a:ext cx="5126567" cy="292946"/>
          </a:xfrm>
          <a:prstGeom prst="rect">
            <a:avLst/>
          </a:prstGeom>
        </p:spPr>
      </p:pic>
      <p:pic>
        <p:nvPicPr>
          <p:cNvPr id="7" name="Picture 6"/>
          <p:cNvPicPr>
            <a:picLocks noChangeAspect="1"/>
          </p:cNvPicPr>
          <p:nvPr/>
        </p:nvPicPr>
        <p:blipFill>
          <a:blip r:embed="rId5"/>
          <a:stretch>
            <a:fillRect/>
          </a:stretch>
        </p:blipFill>
        <p:spPr>
          <a:xfrm>
            <a:off x="2044700" y="1"/>
            <a:ext cx="7797800" cy="1721791"/>
          </a:xfrm>
          <a:prstGeom prst="rect">
            <a:avLst/>
          </a:prstGeom>
        </p:spPr>
      </p:pic>
      <p:sp>
        <p:nvSpPr>
          <p:cNvPr id="9" name="TextBox 8"/>
          <p:cNvSpPr txBox="1"/>
          <p:nvPr/>
        </p:nvSpPr>
        <p:spPr>
          <a:xfrm rot="16200000">
            <a:off x="1049607" y="4178300"/>
            <a:ext cx="1990186" cy="369332"/>
          </a:xfrm>
          <a:prstGeom prst="rect">
            <a:avLst/>
          </a:prstGeom>
          <a:noFill/>
        </p:spPr>
        <p:txBody>
          <a:bodyPr wrap="none" rtlCol="0">
            <a:spAutoFit/>
          </a:bodyPr>
          <a:lstStyle/>
          <a:p>
            <a:pPr defTabSz="441556"/>
            <a:r>
              <a:rPr lang="en-US" dirty="0">
                <a:solidFill>
                  <a:prstClr val="black"/>
                </a:solidFill>
              </a:rPr>
              <a:t>Slow sites, recoded</a:t>
            </a:r>
          </a:p>
        </p:txBody>
      </p:sp>
    </p:spTree>
    <p:extLst>
      <p:ext uri="{BB962C8B-B14F-4D97-AF65-F5344CB8AC3E}">
        <p14:creationId xmlns:p14="http://schemas.microsoft.com/office/powerpoint/2010/main" val="923417472"/>
      </p:ext>
    </p:extLst>
  </p:cSld>
  <p:clrMapOvr>
    <a:masterClrMapping/>
  </p:clrMapOvr>
</p:sld>
</file>

<file path=ppt/theme/theme1.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5736</TotalTime>
  <Words>5784</Words>
  <Application>Microsoft Macintosh PowerPoint</Application>
  <PresentationFormat>Widescreen</PresentationFormat>
  <Paragraphs>910</Paragraphs>
  <Slides>100</Slides>
  <Notes>42</Notes>
  <HiddenSlides>10</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100</vt:i4>
      </vt:variant>
    </vt:vector>
  </HeadingPairs>
  <TitlesOfParts>
    <vt:vector size="123" baseType="lpstr">
      <vt:lpstr>等线</vt:lpstr>
      <vt:lpstr>ＭＳ Ｐゴシック</vt:lpstr>
      <vt:lpstr>Adobe Garamond Pro</vt:lpstr>
      <vt:lpstr>Arial</vt:lpstr>
      <vt:lpstr>Calibri</vt:lpstr>
      <vt:lpstr>Gill Sans MT</vt:lpstr>
      <vt:lpstr>Helvetica</vt:lpstr>
      <vt:lpstr>Lucida Sans Unicode</vt:lpstr>
      <vt:lpstr>MS Pゴシック</vt:lpstr>
      <vt:lpstr>msgothic</vt:lpstr>
      <vt:lpstr>Tahoma</vt:lpstr>
      <vt:lpstr>Times</vt:lpstr>
      <vt:lpstr>Times New Roman</vt:lpstr>
      <vt:lpstr>Wingdings</vt:lpstr>
      <vt:lpstr>2_Default Design</vt:lpstr>
      <vt:lpstr>Larissa-Design</vt:lpstr>
      <vt:lpstr>Default Design</vt:lpstr>
      <vt:lpstr>Office Theme</vt:lpstr>
      <vt:lpstr>4_Default Design</vt:lpstr>
      <vt:lpstr>6_Default Design</vt:lpstr>
      <vt:lpstr>1_Office Theme</vt:lpstr>
      <vt:lpstr>7_Default Design</vt:lpstr>
      <vt:lpstr>Photo Editor Photo</vt:lpstr>
      <vt:lpstr>MCB 5472</vt:lpstr>
      <vt:lpstr>PowerPoint Presentation</vt:lpstr>
      <vt:lpstr>PowerPoint Presentation</vt:lpstr>
      <vt:lpstr>Purifying selection in E.coli ORFans</vt:lpstr>
      <vt:lpstr>PowerPoint Presentation</vt:lpstr>
      <vt:lpstr>PowerPoint Presentation</vt:lpstr>
      <vt:lpstr>PowerPoint Presentation</vt:lpstr>
      <vt:lpstr>PowerPoint Presentation</vt:lpstr>
      <vt:lpstr>PowerPoint Presentation</vt:lpstr>
      <vt:lpstr>PowerPoint Presentation</vt:lpstr>
      <vt:lpstr>Purifying selection in GTA genes</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Evolution of Coding DNA Sequences Under a Neutral Model E. coli Prophage Genes</vt:lpstr>
      <vt:lpstr>Evolution of Coding DNA Sequences Under a Neutral Model B. pseudomallei Cryptic Malleilactone Operon Genes and  E. coli transposase sequences</vt:lpstr>
      <vt:lpstr>PowerPoint Presentation</vt:lpstr>
      <vt:lpstr>PowerPoint Presentation</vt:lpstr>
      <vt:lpstr>PowerPoint Presentation</vt:lpstr>
      <vt:lpstr>Could GTAs be maintained in a population because they are beneficial to the popopuation (group selection)?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2010:   Homeoalleles</vt:lpstr>
      <vt:lpstr>PowerPoint Presentation</vt:lpstr>
      <vt:lpstr>PowerPoint Presentation</vt:lpstr>
      <vt:lpstr>The genomic neighborhood of tyrRS homeoallele in γ-proteobacteria </vt:lpstr>
      <vt:lpstr>PowerPoint Presentation</vt:lpstr>
      <vt:lpstr>Organismal Evolution:                     “Tree of Life” or “Tangled Web”? </vt:lpstr>
      <vt:lpstr>PowerPoint Presentation</vt:lpstr>
      <vt:lpstr>HGT as a force creating new pathways – Example I Acetoclastic Methanogenesis</vt:lpstr>
      <vt:lpstr>PowerPoint Presentation</vt:lpstr>
      <vt:lpstr>PowerPoint Presentation</vt:lpstr>
      <vt:lpstr>PowerPoint Presentation</vt:lpstr>
      <vt:lpstr>PowerPoint Presentation</vt:lpstr>
      <vt:lpstr>PowerPoint Presentation</vt:lpstr>
      <vt:lpstr>PowerPoint Presentation</vt:lpstr>
      <vt:lpstr>Tree, Web, or Coral of Life?</vt:lpstr>
      <vt:lpstr>Which Type of Coral ? </vt:lpstr>
      <vt:lpstr>Darwin’s Coral a Red Algae? (Bossea orbignyana)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Simulations of organismal evolution by coalescence</vt:lpstr>
      <vt:lpstr>PowerPoint Presentation</vt:lpstr>
      <vt:lpstr>PowerPoint Presentation</vt:lpstr>
      <vt:lpstr>Gene Transfer and Phylogenetic Reconstruction: Friends or Foes?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Progressive gene gain in the Thermotogales</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Gogarten, J. Peter</dc:creator>
  <cp:lastModifiedBy>Gogarten, J. Peter</cp:lastModifiedBy>
  <cp:revision>28</cp:revision>
  <dcterms:created xsi:type="dcterms:W3CDTF">2018-03-21T20:57:48Z</dcterms:created>
  <dcterms:modified xsi:type="dcterms:W3CDTF">2018-04-02T19:35:22Z</dcterms:modified>
</cp:coreProperties>
</file>