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15" r:id="rId3"/>
    <p:sldId id="316" r:id="rId4"/>
    <p:sldId id="257" r:id="rId5"/>
    <p:sldId id="263" r:id="rId6"/>
    <p:sldId id="262" r:id="rId7"/>
    <p:sldId id="320" r:id="rId8"/>
    <p:sldId id="319" r:id="rId9"/>
    <p:sldId id="321" r:id="rId10"/>
    <p:sldId id="322" r:id="rId11"/>
    <p:sldId id="317" r:id="rId12"/>
    <p:sldId id="265" r:id="rId13"/>
    <p:sldId id="308" r:id="rId14"/>
    <p:sldId id="325" r:id="rId15"/>
    <p:sldId id="264" r:id="rId16"/>
    <p:sldId id="323" r:id="rId17"/>
    <p:sldId id="309" r:id="rId18"/>
    <p:sldId id="310" r:id="rId19"/>
    <p:sldId id="324" r:id="rId20"/>
    <p:sldId id="289" r:id="rId21"/>
    <p:sldId id="275" r:id="rId22"/>
    <p:sldId id="271" r:id="rId23"/>
    <p:sldId id="268" r:id="rId24"/>
    <p:sldId id="276" r:id="rId25"/>
    <p:sldId id="273" r:id="rId26"/>
    <p:sldId id="258" r:id="rId27"/>
    <p:sldId id="294" r:id="rId28"/>
    <p:sldId id="279" r:id="rId29"/>
    <p:sldId id="280" r:id="rId30"/>
    <p:sldId id="283" r:id="rId31"/>
    <p:sldId id="284" r:id="rId32"/>
    <p:sldId id="282" r:id="rId33"/>
    <p:sldId id="286" r:id="rId34"/>
    <p:sldId id="278" r:id="rId35"/>
    <p:sldId id="304" r:id="rId36"/>
    <p:sldId id="292" r:id="rId37"/>
    <p:sldId id="306" r:id="rId38"/>
    <p:sldId id="313" r:id="rId39"/>
    <p:sldId id="312" r:id="rId40"/>
    <p:sldId id="311" r:id="rId41"/>
    <p:sldId id="287" r:id="rId42"/>
    <p:sldId id="259" r:id="rId43"/>
    <p:sldId id="260" r:id="rId44"/>
    <p:sldId id="291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37" autoAdjust="0"/>
  </p:normalViewPr>
  <p:slideViewPr>
    <p:cSldViewPr snapToGrid="0" snapToObjects="1">
      <p:cViewPr varScale="1">
        <p:scale>
          <a:sx n="93" d="100"/>
          <a:sy n="93" d="100"/>
        </p:scale>
        <p:origin x="1656" y="-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9A5F-EF68-FD4B-8F63-4A52E2C99473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07B23-EA43-8F4D-A610-035E0A7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GBS core genome. The number of shared genes is plotted as a function of the number n of strains sequentially added (see Materials and Methods). For each n, circles are the 8!/[(n – 1)!·(8 – n)!] values obtained for the different strain combinations. Squares are the averages of such values. The continuous curve represents the least-squares fit of the function Fc = </a:t>
            </a:r>
            <a:r>
              <a:rPr lang="en-GB" dirty="0" err="1">
                <a:latin typeface="Arial" charset="0"/>
                <a:cs typeface="msgothic" charset="0"/>
              </a:rPr>
              <a:t>κc</a:t>
            </a:r>
            <a:r>
              <a:rPr lang="en-GB" dirty="0">
                <a:latin typeface="Arial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[–n/</a:t>
            </a:r>
            <a:r>
              <a:rPr lang="en-GB" dirty="0" err="1">
                <a:latin typeface="Arial" charset="0"/>
                <a:cs typeface="msgothic" charset="0"/>
              </a:rPr>
              <a:t>τc</a:t>
            </a:r>
            <a:r>
              <a:rPr lang="en-GB" dirty="0">
                <a:latin typeface="Arial" charset="0"/>
                <a:cs typeface="msgothic" charset="0"/>
              </a:rPr>
              <a:t>] + </a:t>
            </a:r>
            <a:r>
              <a:rPr lang="en-GB" dirty="0" err="1">
                <a:latin typeface="Arial" charset="0"/>
                <a:cs typeface="msgothic" charset="0"/>
              </a:rPr>
              <a:t>Ω</a:t>
            </a:r>
            <a:r>
              <a:rPr lang="en-GB" dirty="0">
                <a:latin typeface="Arial" charset="0"/>
                <a:cs typeface="msgothic" charset="0"/>
              </a:rPr>
              <a:t> (see Eq. 1 in Supporting Text) to data. The best fit was obtained with correlation r2 = 0.990 for </a:t>
            </a:r>
            <a:r>
              <a:rPr lang="en-GB" dirty="0" err="1">
                <a:latin typeface="Arial" charset="0"/>
                <a:cs typeface="msgothic" charset="0"/>
              </a:rPr>
              <a:t>κc</a:t>
            </a:r>
            <a:r>
              <a:rPr lang="en-GB" dirty="0">
                <a:latin typeface="Arial" charset="0"/>
                <a:cs typeface="msgothic" charset="0"/>
              </a:rPr>
              <a:t> = 610 ± 38, </a:t>
            </a:r>
            <a:r>
              <a:rPr lang="en-GB" dirty="0" err="1">
                <a:latin typeface="Arial" charset="0"/>
                <a:cs typeface="msgothic" charset="0"/>
              </a:rPr>
              <a:t>τc</a:t>
            </a:r>
            <a:r>
              <a:rPr lang="en-GB" dirty="0">
                <a:latin typeface="Arial" charset="0"/>
                <a:cs typeface="msgothic" charset="0"/>
              </a:rPr>
              <a:t> = 2.16 ± 0.28, and </a:t>
            </a:r>
            <a:r>
              <a:rPr lang="en-GB" dirty="0" err="1">
                <a:latin typeface="Arial" charset="0"/>
                <a:cs typeface="msgothic" charset="0"/>
              </a:rPr>
              <a:t>Ω</a:t>
            </a:r>
            <a:r>
              <a:rPr lang="en-GB" dirty="0">
                <a:latin typeface="Arial" charset="0"/>
                <a:cs typeface="msgothic" charset="0"/>
              </a:rPr>
              <a:t>= 1,806 ± 16. The extrapolated GBS core genome size </a:t>
            </a:r>
            <a:r>
              <a:rPr lang="en-GB" dirty="0" err="1">
                <a:latin typeface="Arial" charset="0"/>
                <a:cs typeface="msgothic" charset="0"/>
              </a:rPr>
              <a:t>Ω</a:t>
            </a:r>
            <a:r>
              <a:rPr lang="en-GB" dirty="0">
                <a:latin typeface="Arial" charset="0"/>
                <a:cs typeface="msgothic" charset="0"/>
              </a:rPr>
              <a:t> is shown as a dashed line.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GBS pan-genome. The number of specific genes is plotted as a function of the number n of strains sequentially added (see Materials and Methods). For each n, circles are the 8!/[(n – 1)!·(8 – n)!] values obtained for the different strain combinations; squares are the averages of such values. The blue curve is the least-squares fit of the function Fs(n) = κs exp[–n/τs] + tg(θ) (see Eq. 2 in Supporting Text) to the data. The best fit was obtained with correlation r2 = 0.995 for κs = 476 ± 62, τs = 1.51 ± 0.15, and tg(θ) = 33 ± 3.5. The extrapolated average number tg(θ) of strain-specific genes is shown as a dashed line. (Inset) Size of the GBS pan-genome as a function of n. The red curve is the calculated pan-genome size \documentclass[12pt]{minimal} \usepackage{amsmath} \usepackage{wasysym} \usepackage{amsfonts} \usepackage{amssymb} \usepackage{amsbsy} \usepackage{mathrsfs} \setlength{\oddsidemargin}{-69pt} \begin{document} \begin{equation*}\;P(n)=D+tg({\theta})[n-1]+{\kappa}_{{\mathrm{s}}}\hspace{.167em}{\mathrm{exp}}[-2/{\tau}_{{\mathrm{s}}}]{\cdot}\frac{1-{\mathrm{exp}}[-(n-1)/{\tau}_{{\mathrm{s}}}]}{1-{\mathrm{exp}}[-1/{\tau}_{{\mathrm{s}}}]} \end{equation*}\end{document} (see Eq. 4 in Supporting Text), with values of the parameters obtained from the fit of Fs(n) (see Eq. 2 in Supporting Text).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28001-F62E-E34F-B938-CD4837E477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4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249D-BD9A-AC46-8974-D247C3512D4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2130-6988-2643-BDB8-4320D82E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MCB 5472</a:t>
            </a:r>
          </a:p>
          <a:p>
            <a:r>
              <a:rPr lang="en-US" sz="2000" dirty="0"/>
              <a:t>26 Feb 18</a:t>
            </a:r>
          </a:p>
          <a:p>
            <a:r>
              <a:rPr lang="en-US" sz="2000" dirty="0"/>
              <a:t>Presented by:</a:t>
            </a:r>
          </a:p>
          <a:p>
            <a:r>
              <a:rPr lang="en-US" sz="2000" dirty="0"/>
              <a:t>Matthew Fullmer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Pan-genomes &amp; Playing Cards:</a:t>
            </a:r>
            <a:br>
              <a:rPr lang="en-US" sz="3200" dirty="0"/>
            </a:br>
            <a:r>
              <a:rPr lang="en-US" sz="3200" dirty="0"/>
              <a:t>A Shared Resource and the Black Queen</a:t>
            </a:r>
          </a:p>
        </p:txBody>
      </p:sp>
    </p:spTree>
    <p:extLst>
      <p:ext uri="{BB962C8B-B14F-4D97-AF65-F5344CB8AC3E}">
        <p14:creationId xmlns:p14="http://schemas.microsoft.com/office/powerpoint/2010/main" val="91751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we get a pan-genome?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On Wednesday we will use a program called GET_HOMOLOGUES to build and help analyze a small pan-genome.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package is user-friendly and handles most of the complicated math and choices internally.</a:t>
            </a:r>
          </a:p>
        </p:txBody>
      </p:sp>
      <p:pic>
        <p:nvPicPr>
          <p:cNvPr id="10" name="Content Placeholder 9" descr="Screen Shot 2018-02-24 at 2.07.4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8" r="-230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Uses of a pan-genome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 that is cool, but what can we do with a pan-genome?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 you might imagine, quite a lot.</a:t>
            </a:r>
          </a:p>
        </p:txBody>
      </p:sp>
    </p:spTree>
    <p:extLst>
      <p:ext uri="{BB962C8B-B14F-4D97-AF65-F5344CB8AC3E}">
        <p14:creationId xmlns:p14="http://schemas.microsoft.com/office/powerpoint/2010/main" val="105256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285969"/>
            <a:ext cx="8493120" cy="6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US" sz="3200" dirty="0"/>
              <a:t>One can infer the size of the core genome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47" y="1324753"/>
            <a:ext cx="6167107" cy="45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568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Hervé Tettelin et al. PNAS 2005;102:13950-13955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©2005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171319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Or estimate if the entire pan-genome </a:t>
            </a:r>
            <a:br>
              <a:rPr lang="en-US" sz="3600" dirty="0"/>
            </a:br>
            <a:r>
              <a:rPr lang="en-US" sz="3600" dirty="0"/>
              <a:t>has been sampled yet </a:t>
            </a:r>
          </a:p>
        </p:txBody>
      </p:sp>
      <p:pic>
        <p:nvPicPr>
          <p:cNvPr id="5" name="Content Placeholder 4" descr="57veroniiRarefactionPlot_10Mar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2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4BE1-BCF4-4E4E-9823-F6D8A817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Aside: Rarefaction and Frequency histogram contain equivalent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2428-1993-2C42-B02F-758C1128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A9959-B82F-2943-B8B1-CB855BE91E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98"/>
            <a:ext cx="4525505" cy="482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41A64-1116-7841-A9FA-6ADE8A8596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20" y="1139846"/>
            <a:ext cx="4603142" cy="481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234C1-5ED0-6A42-99DC-27F54AB1BB56}"/>
              </a:ext>
            </a:extLst>
          </p:cNvPr>
          <p:cNvSpPr txBox="1"/>
          <p:nvPr/>
        </p:nvSpPr>
        <p:spPr>
          <a:xfrm>
            <a:off x="126658" y="5734615"/>
            <a:ext cx="907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Analysis of 57 </a:t>
            </a:r>
            <a:r>
              <a:rPr lang="en-US" sz="1600" i="1" dirty="0" err="1">
                <a:latin typeface="Helvetica" charset="0"/>
                <a:ea typeface="Helvetica" charset="0"/>
                <a:cs typeface="Helvetica" charset="0"/>
              </a:rPr>
              <a:t>Aeromonas</a:t>
            </a:r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i="1" dirty="0" err="1">
                <a:latin typeface="Helvetica" charset="0"/>
                <a:ea typeface="Helvetica" charset="0"/>
                <a:cs typeface="Helvetica" charset="0"/>
              </a:rPr>
              <a:t>veronii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genomes. The histogram on the left gives the U-shaped fre­quency distribution of gene families typically observed for bacterial taxa. </a:t>
            </a:r>
          </a:p>
        </p:txBody>
      </p:sp>
    </p:spTree>
    <p:extLst>
      <p:ext uri="{BB962C8B-B14F-4D97-AF65-F5344CB8AC3E}">
        <p14:creationId xmlns:p14="http://schemas.microsoft.com/office/powerpoint/2010/main" val="180330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GBS pan-genome.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92" y="1687717"/>
            <a:ext cx="5810416" cy="418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7792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Hervé Tettelin et al. PNAS 2005;102:13950-13955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©2005 by National Academy of Sciences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741" y="211743"/>
            <a:ext cx="83728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And as a byproduct, calculate the new genes added by every new genome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478" y="2548835"/>
            <a:ext cx="1561419" cy="29238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300" b="1" dirty="0"/>
              <a:t>Pan-genome size</a:t>
            </a:r>
          </a:p>
        </p:txBody>
      </p:sp>
    </p:spTree>
    <p:extLst>
      <p:ext uri="{BB962C8B-B14F-4D97-AF65-F5344CB8AC3E}">
        <p14:creationId xmlns:p14="http://schemas.microsoft.com/office/powerpoint/2010/main" val="12144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Practical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You can do more overtly useful things, too.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One of my favorites is to use the core to build phylogenies.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We usually choose to use a “relaxed” or “expanded” definition of core where genes only need to be in say 90% of genomes to count, rather than the “strict” core where everything needs to be in everything.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allows us to be less concerned about sequencing, assembly, and annotation errors losing important genes.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Treebuilding</a:t>
            </a:r>
            <a:r>
              <a:rPr lang="en-US" sz="2000" dirty="0"/>
              <a:t> methods: usually either multi-HG concatenation, or </a:t>
            </a:r>
            <a:r>
              <a:rPr lang="en-US" sz="2000" dirty="0" err="1"/>
              <a:t>supertree</a:t>
            </a:r>
            <a:r>
              <a:rPr lang="en-US" sz="2000" dirty="0"/>
              <a:t> of individual HG (gene) trees. Could also use </a:t>
            </a:r>
            <a:r>
              <a:rPr lang="en-US" sz="2000" dirty="0" err="1"/>
              <a:t>preence</a:t>
            </a:r>
            <a:r>
              <a:rPr lang="en-US" sz="2000" dirty="0"/>
              <a:t>-absence of HGs.</a:t>
            </a:r>
          </a:p>
        </p:txBody>
      </p:sp>
    </p:spTree>
    <p:extLst>
      <p:ext uri="{BB962C8B-B14F-4D97-AF65-F5344CB8AC3E}">
        <p14:creationId xmlns:p14="http://schemas.microsoft.com/office/powerpoint/2010/main" val="114243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7484"/>
          </a:xfrm>
        </p:spPr>
        <p:txBody>
          <a:bodyPr>
            <a:noAutofit/>
          </a:bodyPr>
          <a:lstStyle/>
          <a:p>
            <a:r>
              <a:rPr lang="en-US" sz="3200" i="1" dirty="0"/>
              <a:t>Aeromonas</a:t>
            </a:r>
            <a:r>
              <a:rPr lang="en-US" sz="3200" dirty="0"/>
              <a:t> relaxed/expanded core phylogeny</a:t>
            </a:r>
            <a:endParaRPr lang="en-US" sz="3200" i="1" dirty="0"/>
          </a:p>
        </p:txBody>
      </p:sp>
      <p:pic>
        <p:nvPicPr>
          <p:cNvPr id="11" name="Content Placeholder 10" descr="Figure1_02Sep1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r="-479"/>
          <a:stretch/>
        </p:blipFill>
        <p:spPr>
          <a:xfrm rot="5400000">
            <a:off x="1458025" y="-477539"/>
            <a:ext cx="6227950" cy="8527038"/>
          </a:xfrm>
        </p:spPr>
      </p:pic>
      <p:sp>
        <p:nvSpPr>
          <p:cNvPr id="12" name="TextBox 11"/>
          <p:cNvSpPr txBox="1"/>
          <p:nvPr/>
        </p:nvSpPr>
        <p:spPr>
          <a:xfrm>
            <a:off x="7192699" y="6658310"/>
            <a:ext cx="1786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Colston</a:t>
            </a:r>
            <a:r>
              <a:rPr lang="en-US" sz="1000" dirty="0"/>
              <a:t>, Fullmer et al.,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9945" y="557484"/>
            <a:ext cx="4649611" cy="6495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0"/>
            <a:ext cx="3937000" cy="5492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All genes present in 90% of the 56 genomes.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Collossal</a:t>
            </a:r>
            <a:r>
              <a:rPr lang="en-US" sz="2000" dirty="0"/>
              <a:t> concatenation into single “super-gene.”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Inferred under a maximum-likelihood model</a:t>
            </a:r>
            <a:r>
              <a:rPr lang="is-IS" sz="2000" dirty="0"/>
              <a:t>…because anything less than maximum is too little.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Lots of high support values.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Most species cluster together as expected.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Found some misclassified taxa.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10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7484"/>
          </a:xfrm>
        </p:spPr>
        <p:txBody>
          <a:bodyPr>
            <a:noAutofit/>
          </a:bodyPr>
          <a:lstStyle/>
          <a:p>
            <a:r>
              <a:rPr lang="en-US" sz="3200" dirty="0"/>
              <a:t>MLSA vs. Expanded Core Trees</a:t>
            </a:r>
          </a:p>
        </p:txBody>
      </p:sp>
      <p:pic>
        <p:nvPicPr>
          <p:cNvPr id="11" name="Content Placeholder 10" descr="Figure1_02Sep1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r="-479"/>
          <a:stretch/>
        </p:blipFill>
        <p:spPr>
          <a:xfrm rot="5400000">
            <a:off x="1458025" y="-477539"/>
            <a:ext cx="6227950" cy="8527038"/>
          </a:xfrm>
        </p:spPr>
      </p:pic>
      <p:sp>
        <p:nvSpPr>
          <p:cNvPr id="12" name="TextBox 11"/>
          <p:cNvSpPr txBox="1"/>
          <p:nvPr/>
        </p:nvSpPr>
        <p:spPr>
          <a:xfrm>
            <a:off x="7248893" y="6658310"/>
            <a:ext cx="181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Colston</a:t>
            </a:r>
            <a:r>
              <a:rPr lang="en-US" sz="1000" dirty="0"/>
              <a:t>, Fullmer et al., 2014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4667" y="1896533"/>
            <a:ext cx="812800" cy="184573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11066" y="557484"/>
            <a:ext cx="948267" cy="168618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4733" y="795867"/>
            <a:ext cx="909614" cy="1679537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19791" y="2946400"/>
            <a:ext cx="1315728" cy="731272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Switching Gears A Little</a:t>
            </a:r>
            <a:r>
              <a:rPr lang="is-IS" sz="3600" dirty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Let us go back to theory a little bit and cover some interesting ideas about how pan-genomes might behave in the wild. </a:t>
            </a:r>
          </a:p>
        </p:txBody>
      </p:sp>
    </p:spTree>
    <p:extLst>
      <p:ext uri="{BB962C8B-B14F-4D97-AF65-F5344CB8AC3E}">
        <p14:creationId xmlns:p14="http://schemas.microsoft.com/office/powerpoint/2010/main" val="116466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igure Box1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pan-genome?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63662"/>
          </a:xfrm>
        </p:spPr>
        <p:txBody>
          <a:bodyPr>
            <a:noAutofit/>
          </a:bodyPr>
          <a:lstStyle/>
          <a:p>
            <a:pPr marL="0" indent="0">
              <a:buSzPct val="75000"/>
              <a:buNone/>
            </a:pPr>
            <a:r>
              <a:rPr lang="en-US" sz="2000" dirty="0"/>
              <a:t>The combined genomes of a group of organisms is their pan-genome. </a:t>
            </a:r>
          </a:p>
          <a:p>
            <a:pPr marL="0" indent="0">
              <a:buSzPct val="75000"/>
              <a:buNone/>
            </a:pPr>
            <a:endParaRPr lang="en-US" sz="2000" dirty="0"/>
          </a:p>
          <a:p>
            <a:pPr marL="0" indent="0">
              <a:buSzPct val="75000"/>
              <a:buNone/>
            </a:pPr>
            <a:r>
              <a:rPr lang="en-US" sz="2000" dirty="0"/>
              <a:t>Usually, this refers to a related group of organisms. Either in the abstract:</a:t>
            </a:r>
          </a:p>
          <a:p>
            <a:pPr marL="0" indent="0">
              <a:buSzPct val="75000"/>
              <a:buNone/>
            </a:pPr>
            <a:r>
              <a:rPr lang="en-US" sz="2000" dirty="0"/>
              <a:t>	- i.e., the pan-genome of </a:t>
            </a:r>
            <a:r>
              <a:rPr lang="en-US" sz="2000" i="1" dirty="0"/>
              <a:t>E. coli</a:t>
            </a:r>
            <a:endParaRPr lang="en-US" sz="2000" dirty="0"/>
          </a:p>
          <a:p>
            <a:pPr marL="0" indent="0">
              <a:buSzPct val="75000"/>
              <a:buNone/>
            </a:pPr>
            <a:r>
              <a:rPr lang="en-US" sz="2000" dirty="0"/>
              <a:t>Or a specific subset:</a:t>
            </a:r>
          </a:p>
          <a:p>
            <a:pPr marL="0" indent="0">
              <a:buSzPct val="75000"/>
              <a:buNone/>
            </a:pPr>
            <a:r>
              <a:rPr lang="en-US" sz="2000" dirty="0"/>
              <a:t>	- The pan-genome of the STEC infection in a gut. Or the </a:t>
            </a:r>
            <a:r>
              <a:rPr lang="en-US" sz="2000" i="1" dirty="0"/>
              <a:t>Bacillus</a:t>
            </a:r>
            <a:r>
              <a:rPr lang="en-US" sz="2000" dirty="0"/>
              <a:t> strains colonizing a niche.</a:t>
            </a:r>
          </a:p>
          <a:p>
            <a:pPr marL="0" indent="0">
              <a:buSzPct val="75000"/>
              <a:buNone/>
            </a:pPr>
            <a:endParaRPr lang="en-US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07738" y="6196257"/>
            <a:ext cx="1408625" cy="2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171" tIns="44090" rIns="88171" bIns="44090">
            <a:prstTxWarp prst="textNoShape">
              <a:avLst/>
            </a:prstTxWarp>
            <a:spAutoFit/>
          </a:bodyPr>
          <a:lstStyle/>
          <a:p>
            <a:pPr defTabSz="79130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A.W.F. Edwards 1998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07738" y="5809805"/>
            <a:ext cx="2172311" cy="3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171" tIns="44090" rIns="88171" bIns="44090">
            <a:prstTxWarp prst="textNoShape">
              <a:avLst/>
            </a:prstTxWarp>
            <a:spAutoFit/>
          </a:bodyPr>
          <a:lstStyle/>
          <a:p>
            <a:pPr defTabSz="79130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Edwards-Venn cogwheel</a:t>
            </a:r>
          </a:p>
        </p:txBody>
      </p:sp>
    </p:spTree>
    <p:extLst>
      <p:ext uri="{BB962C8B-B14F-4D97-AF65-F5344CB8AC3E}">
        <p14:creationId xmlns:p14="http://schemas.microsoft.com/office/powerpoint/2010/main" val="80705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pan-genome as a shared resource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Horizontal Gene Transfer (HGT) is any exchange of genes between two organisms that was not the result of vertical descent.</a:t>
            </a:r>
          </a:p>
          <a:p>
            <a:pPr lvl="1"/>
            <a:r>
              <a:rPr lang="en-US" sz="2000" dirty="0"/>
              <a:t>Carried on a </a:t>
            </a:r>
            <a:r>
              <a:rPr lang="en-US" sz="2000" dirty="0" err="1"/>
              <a:t>prophages</a:t>
            </a:r>
            <a:r>
              <a:rPr lang="en-US" sz="2000" dirty="0"/>
              <a:t>, transposons, plasmids etc.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HGT is more frequent between close relatives (</a:t>
            </a:r>
            <a:r>
              <a:rPr lang="en-US" sz="2000" dirty="0" err="1"/>
              <a:t>Andam</a:t>
            </a:r>
            <a:r>
              <a:rPr lang="en-US" sz="2000" dirty="0"/>
              <a:t> and </a:t>
            </a:r>
            <a:r>
              <a:rPr lang="en-US" sz="2000" dirty="0" err="1"/>
              <a:t>Gogarten</a:t>
            </a:r>
            <a:r>
              <a:rPr lang="en-US" sz="2000" dirty="0"/>
              <a:t>, 2011) with a log-linear decline with relationship distance.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pan-genome of an strain/species/genus may represent a </a:t>
            </a:r>
            <a:r>
              <a:rPr lang="en-US" sz="2000" b="1" dirty="0"/>
              <a:t>set of genes that are freely available to any individual cell</a:t>
            </a:r>
            <a:r>
              <a:rPr lang="en-US" sz="2000" dirty="0"/>
              <a:t> through HGT at </a:t>
            </a:r>
            <a:r>
              <a:rPr lang="en-US" sz="2000" b="1" dirty="0"/>
              <a:t>potentially any time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Weakly selected for functions can be shed when not favorable in a given niche but rapidly re-acquired through HGT when conditions change.</a:t>
            </a:r>
          </a:p>
        </p:txBody>
      </p:sp>
    </p:spTree>
    <p:extLst>
      <p:ext uri="{BB962C8B-B14F-4D97-AF65-F5344CB8AC3E}">
        <p14:creationId xmlns:p14="http://schemas.microsoft.com/office/powerpoint/2010/main" val="14492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600" dirty="0"/>
              <a:t>An extreme form of a pan-genome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Jeffrey Lawrence proposed a meta-cell model in 1999 in which many small micelles exchange genes with high frequency.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Each micelle is so small that its genome space is limited and it cannot maintain a full-sized genome with all of the genes required to replicate.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result is a co-operative population with critical genes shuffled about rapidly.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or all of the auxiliary pan-genome is actually part of the core to the population as a whole.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Let me show you how this works…</a:t>
            </a:r>
          </a:p>
        </p:txBody>
      </p:sp>
    </p:spTree>
    <p:extLst>
      <p:ext uri="{BB962C8B-B14F-4D97-AF65-F5344CB8AC3E}">
        <p14:creationId xmlns:p14="http://schemas.microsoft.com/office/powerpoint/2010/main" val="7711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Cells without complete genomes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39526" y="255538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700" y="245969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3818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12" name="TextBox 11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16" name="TextBox 15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17" name="Lightning Bolt 16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ightning Bolt 17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Lightning Bolt 18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1913608" y="2979543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04984" y="245969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71507" y="255329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97484" y="297954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14534" y="544342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/>
          <p:cNvSpPr/>
          <p:nvPr/>
        </p:nvSpPr>
        <p:spPr>
          <a:xfrm>
            <a:off x="805443" y="298406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4688520" y="3070889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>
            <a:off x="2948703" y="5434742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92735" y="307088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67195" y="316657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28058" y="544360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01359" y="333237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75819" y="3428058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6682" y="5705081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39871" y="255538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14331" y="265107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62587" y="4928098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003059" y="4389449"/>
            <a:ext cx="206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 with limited genome size: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342E-6 3.15887E-6 L 0.10505 0.05326 C 0.12675 0.0653 0.15975 0.07202 0.1943 0.07202 C 0.23337 0.07202 0.2648 0.0653 0.28668 0.05326 L 0.3919 3.15887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7" y="3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459 L -0.04237 0.02872 L -0.08387 0.06438 C -0.09533 0.08036 -0.10158 0.10468 -0.10158 0.12992 C -0.10158 0.15887 -0.09533 0.1818 -0.08387 0.19801 L -0.03282 0.27513 " pathEditMode="relative" rAng="0" ptsTypes="FAffFF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3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1621 C -0.0856 -0.03567 -0.18302 -0.08731 -0.21445 -0.14243 C -0.24587 -0.19755 -0.19621 -0.28995 -0.17642 -0.31496 " pathEditMode="relative" ptsTypes="a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Cells without complete genomes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39526" y="255538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700" y="245969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3818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13608" y="2979543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04984" y="245969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71507" y="255329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97484" y="297954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14534" y="544342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92735" y="307088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67195" y="316657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28058" y="544360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01359" y="333237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75819" y="3428058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6682" y="5705081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39871" y="255538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14331" y="265107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62587" y="4928098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ightning Bolt 39"/>
          <p:cNvSpPr/>
          <p:nvPr/>
        </p:nvSpPr>
        <p:spPr>
          <a:xfrm>
            <a:off x="4419434" y="2936402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ghtning Bolt 40"/>
          <p:cNvSpPr/>
          <p:nvPr/>
        </p:nvSpPr>
        <p:spPr>
          <a:xfrm>
            <a:off x="4391217" y="4919415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ightning Bolt 41"/>
          <p:cNvSpPr/>
          <p:nvPr/>
        </p:nvSpPr>
        <p:spPr>
          <a:xfrm>
            <a:off x="1339526" y="3313395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19493" y="335795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9700" y="297954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28117" y="2586688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6439" y="296162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2206" y="317091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48209" y="223720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53015" y="543908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92442" y="534204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64487" y="580076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003059" y="4389449"/>
            <a:ext cx="206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 with limited genome size: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56" name="TextBox 55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61" name="TextBox 60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62" name="Lightning Bolt 61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ghtning Bolt 62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Lightning Bolt 63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1504 C -0.05592 0.01967 -0.12018 0.0243 -0.15491 0.07221 C -0.18965 0.12011 -0.17749 0.28119 -0.19989 0.30317 " pathEditMode="relative" ptsTypes="a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1805 C -0.15666 0.04859 -0.32477 0.07937 -0.39441 0.0192 C -0.46405 -0.04097 -0.42029 -0.30341 -0.40622 -0.34321 " pathEditMode="relative" ptsTypes="aaA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0.01736 C 0.0877 -0.10183 0.16586 -0.22078 0.23671 -0.22379 C 0.30757 -0.2268 0.409 -0.0486 0.43453 -0.00069 " pathEditMode="relative" ptsTypes="aaA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34" y="4714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Cells without complete genomes</a:t>
            </a:r>
          </a:p>
        </p:txBody>
      </p:sp>
      <p:sp>
        <p:nvSpPr>
          <p:cNvPr id="9" name="Oval 8"/>
          <p:cNvSpPr/>
          <p:nvPr/>
        </p:nvSpPr>
        <p:spPr>
          <a:xfrm>
            <a:off x="1339526" y="255538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700" y="245969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3818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13608" y="2979543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04984" y="245969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71507" y="255329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97484" y="297954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14534" y="544342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92735" y="307088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67195" y="316657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28058" y="544360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01359" y="333237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75819" y="3428058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6682" y="5705081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39871" y="255538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14331" y="265107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62587" y="4928098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19493" y="335795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9700" y="2979543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28117" y="2586688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6439" y="296162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2206" y="317091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48209" y="223720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53015" y="543908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92442" y="534204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64487" y="580076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47069" y="4144141"/>
            <a:ext cx="1661491" cy="2395815"/>
            <a:chOff x="447069" y="4144141"/>
            <a:chExt cx="1661491" cy="2395815"/>
          </a:xfrm>
        </p:grpSpPr>
        <p:sp>
          <p:nvSpPr>
            <p:cNvPr id="41" name="Lightning Bolt 40"/>
            <p:cNvSpPr/>
            <p:nvPr/>
          </p:nvSpPr>
          <p:spPr>
            <a:xfrm>
              <a:off x="1716221" y="5457571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 rot="16200000">
              <a:off x="79907" y="4511303"/>
              <a:ext cx="2395815" cy="1661491"/>
            </a:xfrm>
            <a:prstGeom prst="round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75331" y="2044243"/>
            <a:ext cx="2395815" cy="1661491"/>
            <a:chOff x="6675331" y="2044243"/>
            <a:chExt cx="2395815" cy="1661491"/>
          </a:xfrm>
        </p:grpSpPr>
        <p:sp>
          <p:nvSpPr>
            <p:cNvPr id="69" name="Lightning Bolt 68"/>
            <p:cNvSpPr/>
            <p:nvPr/>
          </p:nvSpPr>
          <p:spPr>
            <a:xfrm>
              <a:off x="6866707" y="2932069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675331" y="2044243"/>
              <a:ext cx="2395815" cy="1661491"/>
            </a:xfrm>
            <a:prstGeom prst="round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003059" y="4389449"/>
            <a:ext cx="206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 with limited genome size: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57200" y="2044243"/>
            <a:ext cx="2395815" cy="1661491"/>
            <a:chOff x="457200" y="2044243"/>
            <a:chExt cx="2395815" cy="1661491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2044243"/>
              <a:ext cx="2395815" cy="1661491"/>
            </a:xfrm>
            <a:prstGeom prst="round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>
              <a:off x="702206" y="2861596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92735" y="4527949"/>
            <a:ext cx="2395815" cy="1661491"/>
            <a:chOff x="2392735" y="4527949"/>
            <a:chExt cx="2395815" cy="1661491"/>
          </a:xfrm>
        </p:grpSpPr>
        <p:sp>
          <p:nvSpPr>
            <p:cNvPr id="6" name="Rounded Rectangle 5"/>
            <p:cNvSpPr/>
            <p:nvPr/>
          </p:nvSpPr>
          <p:spPr>
            <a:xfrm>
              <a:off x="2392735" y="4527949"/>
              <a:ext cx="2395815" cy="1661491"/>
            </a:xfrm>
            <a:prstGeom prst="round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>
              <a:off x="2752985" y="5110791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8114" y="4146302"/>
            <a:ext cx="1661491" cy="2395815"/>
            <a:chOff x="4958114" y="4146302"/>
            <a:chExt cx="1661491" cy="2395815"/>
          </a:xfrm>
        </p:grpSpPr>
        <p:sp>
          <p:nvSpPr>
            <p:cNvPr id="59" name="Rounded Rectangle 58"/>
            <p:cNvSpPr/>
            <p:nvPr/>
          </p:nvSpPr>
          <p:spPr>
            <a:xfrm rot="16200000">
              <a:off x="4590952" y="4513464"/>
              <a:ext cx="2395815" cy="1661491"/>
            </a:xfrm>
            <a:prstGeom prst="round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ightning Bolt 66"/>
            <p:cNvSpPr/>
            <p:nvPr/>
          </p:nvSpPr>
          <p:spPr>
            <a:xfrm>
              <a:off x="6258571" y="5210820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228058" y="2044243"/>
            <a:ext cx="2395815" cy="1661491"/>
            <a:chOff x="4228058" y="2044243"/>
            <a:chExt cx="2395815" cy="1661491"/>
          </a:xfrm>
        </p:grpSpPr>
        <p:sp>
          <p:nvSpPr>
            <p:cNvPr id="5" name="Rounded Rectangle 4"/>
            <p:cNvSpPr/>
            <p:nvPr/>
          </p:nvSpPr>
          <p:spPr>
            <a:xfrm>
              <a:off x="4228058" y="2044243"/>
              <a:ext cx="2395815" cy="1661491"/>
            </a:xfrm>
            <a:prstGeom prst="round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ghtning Bolt 67"/>
            <p:cNvSpPr/>
            <p:nvPr/>
          </p:nvSpPr>
          <p:spPr>
            <a:xfrm>
              <a:off x="5378533" y="336576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63" name="TextBox 62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75" name="TextBox 74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76" name="Lightning Bolt 75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ightning Bolt 76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Lightning Bolt 77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4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Cells without complete genomes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population of micelles can be thought of as a single “meta-cell.”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meta-cell is reminiscent of </a:t>
            </a:r>
            <a:r>
              <a:rPr lang="en-US" sz="2000" dirty="0" err="1"/>
              <a:t>Woese’s</a:t>
            </a:r>
            <a:r>
              <a:rPr lang="en-US" sz="2000" dirty="0"/>
              <a:t> </a:t>
            </a:r>
            <a:r>
              <a:rPr lang="en-US" sz="2000" dirty="0" err="1"/>
              <a:t>progenote</a:t>
            </a:r>
            <a:r>
              <a:rPr lang="en-US" sz="2000" dirty="0"/>
              <a:t> (</a:t>
            </a:r>
            <a:r>
              <a:rPr lang="en-US" sz="2000" dirty="0" err="1"/>
              <a:t>Woese</a:t>
            </a:r>
            <a:r>
              <a:rPr lang="en-US" sz="2000" dirty="0"/>
              <a:t>, 1998) and </a:t>
            </a:r>
            <a:r>
              <a:rPr lang="en-US" sz="2000" dirty="0" err="1"/>
              <a:t>Kandler’s</a:t>
            </a:r>
            <a:r>
              <a:rPr lang="en-US" sz="2000" dirty="0"/>
              <a:t> pre-cell populations (</a:t>
            </a:r>
            <a:r>
              <a:rPr lang="en-US" sz="2000" dirty="0" err="1"/>
              <a:t>Kandler</a:t>
            </a:r>
            <a:r>
              <a:rPr lang="en-US" sz="2000" dirty="0"/>
              <a:t>, 1994)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exchange of genes coding for vital products can be thought of as analogous to multiple divers taking turns on an oxygen tank.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Or the members of a baseball lineup taking turns at bat.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black queen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First described by Morris et al. in 2012 to explain the absence of peroxide defenses in </a:t>
            </a:r>
            <a:r>
              <a:rPr lang="en-US" sz="2000" i="1" dirty="0" err="1"/>
              <a:t>Prochlorococcus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 related to the well known Red Queen hypothesis.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name derives from the card game Hearts, where the goal is to avoid taking any hearts cards or the (black) queen of spades.</a:t>
            </a:r>
          </a:p>
          <a:p>
            <a:pPr marL="857250" lvl="1" indent="-457200"/>
            <a:r>
              <a:rPr lang="en-US" sz="2000" dirty="0"/>
              <a:t>Unless you can take all of them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82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black queen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heart cards and black queen represent leaky common good functions in microbes.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Common goods include anything secreted that others can then benefit from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err="1"/>
              <a:t>Siderophores</a:t>
            </a:r>
            <a:endParaRPr lang="en-US" sz="1600" dirty="0"/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Extracellular antibiotic defense enzymes (i.e. β-lactamases)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err="1"/>
              <a:t>Elastases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Intracellular detoxification of diffusible compounds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Free-radical neutralization 	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Degradation of membrane-diffusible antibiotics (i.e. rifampicin)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31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black queen hypothesis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5853" y="337361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8111" y="334411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/>
          <p:cNvSpPr/>
          <p:nvPr/>
        </p:nvSpPr>
        <p:spPr>
          <a:xfrm>
            <a:off x="805443" y="298406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6199128" y="2519600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>
            <a:off x="2948703" y="5434742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01359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/>
          <p:cNvSpPr/>
          <p:nvPr/>
        </p:nvSpPr>
        <p:spPr>
          <a:xfrm>
            <a:off x="805443" y="2601309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34312" y="315273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/>
          <p:cNvSpPr/>
          <p:nvPr/>
        </p:nvSpPr>
        <p:spPr>
          <a:xfrm>
            <a:off x="2764716" y="5119474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ightning Bolt 37"/>
          <p:cNvSpPr/>
          <p:nvPr/>
        </p:nvSpPr>
        <p:spPr>
          <a:xfrm>
            <a:off x="805443" y="3312353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442936" y="497386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73340" y="228154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42936" y="5716083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5819" y="338551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/>
          <p:cNvSpPr/>
          <p:nvPr/>
        </p:nvSpPr>
        <p:spPr>
          <a:xfrm>
            <a:off x="2669028" y="563480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/>
          <p:cNvSpPr/>
          <p:nvPr/>
        </p:nvSpPr>
        <p:spPr>
          <a:xfrm>
            <a:off x="5872160" y="2214877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/>
          <p:cNvSpPr/>
          <p:nvPr/>
        </p:nvSpPr>
        <p:spPr>
          <a:xfrm>
            <a:off x="5913092" y="2743697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754346" y="4389449"/>
            <a:ext cx="57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Cells: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3" idx="6"/>
          </p:cNvCxnSpPr>
          <p:nvPr/>
        </p:nvCxnSpPr>
        <p:spPr>
          <a:xfrm flipV="1">
            <a:off x="2764716" y="2170544"/>
            <a:ext cx="719102" cy="20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634312" y="4536893"/>
            <a:ext cx="597858" cy="486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634312" y="5626118"/>
            <a:ext cx="1193206" cy="1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192174" y="4194851"/>
            <a:ext cx="641096" cy="939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92735" y="3194928"/>
            <a:ext cx="909791" cy="190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395245" y="3576927"/>
            <a:ext cx="248028" cy="707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144905" y="3312353"/>
            <a:ext cx="500161" cy="488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4578" y="3557133"/>
            <a:ext cx="0" cy="38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999528" y="3566077"/>
            <a:ext cx="77847" cy="970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708656" y="402760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081324" y="428756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302526" y="2828472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76753" y="378115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75194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84443" y="599806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416652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75194" y="412329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99" idx="0"/>
          </p:cNvCxnSpPr>
          <p:nvPr/>
        </p:nvCxnSpPr>
        <p:spPr>
          <a:xfrm flipV="1">
            <a:off x="1804344" y="3088432"/>
            <a:ext cx="29152" cy="93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172207" y="3503468"/>
            <a:ext cx="29152" cy="791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3" idx="1"/>
          </p:cNvCxnSpPr>
          <p:nvPr/>
        </p:nvCxnSpPr>
        <p:spPr>
          <a:xfrm flipH="1" flipV="1">
            <a:off x="2573340" y="3503468"/>
            <a:ext cx="531439" cy="30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2" idx="7"/>
          </p:cNvCxnSpPr>
          <p:nvPr/>
        </p:nvCxnSpPr>
        <p:spPr>
          <a:xfrm flipV="1">
            <a:off x="3465876" y="2281540"/>
            <a:ext cx="977060" cy="574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866570" y="2743697"/>
            <a:ext cx="685865" cy="409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5" idx="2"/>
          </p:cNvCxnSpPr>
          <p:nvPr/>
        </p:nvCxnSpPr>
        <p:spPr>
          <a:xfrm flipH="1" flipV="1">
            <a:off x="4233151" y="5998065"/>
            <a:ext cx="1451292" cy="95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328838" y="4959984"/>
            <a:ext cx="1106896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586496" y="4320682"/>
            <a:ext cx="180484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4421035" y="412930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>
            <a:stCxn id="137" idx="0"/>
          </p:cNvCxnSpPr>
          <p:nvPr/>
        </p:nvCxnSpPr>
        <p:spPr>
          <a:xfrm flipV="1">
            <a:off x="4516723" y="3418634"/>
            <a:ext cx="500794" cy="71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67" name="TextBox 66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72" name="TextBox 71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73" name="Lightning Bolt 72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Lightning Bolt 73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Lightning Bolt 74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9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black queen hypothesis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5853" y="337361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8111" y="334411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/>
          <p:cNvSpPr/>
          <p:nvPr/>
        </p:nvSpPr>
        <p:spPr>
          <a:xfrm>
            <a:off x="805443" y="298406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6199128" y="2519600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>
            <a:off x="2948703" y="5434742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01359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/>
          <p:cNvSpPr/>
          <p:nvPr/>
        </p:nvSpPr>
        <p:spPr>
          <a:xfrm>
            <a:off x="805443" y="2601309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34312" y="315273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/>
          <p:cNvSpPr/>
          <p:nvPr/>
        </p:nvSpPr>
        <p:spPr>
          <a:xfrm>
            <a:off x="2764716" y="5119474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ightning Bolt 37"/>
          <p:cNvSpPr/>
          <p:nvPr/>
        </p:nvSpPr>
        <p:spPr>
          <a:xfrm>
            <a:off x="805443" y="3312353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442936" y="497386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73340" y="228154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42936" y="5716083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5819" y="338551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/>
          <p:cNvSpPr/>
          <p:nvPr/>
        </p:nvSpPr>
        <p:spPr>
          <a:xfrm>
            <a:off x="2669028" y="563480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/>
          <p:cNvSpPr/>
          <p:nvPr/>
        </p:nvSpPr>
        <p:spPr>
          <a:xfrm>
            <a:off x="5872160" y="2214877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/>
          <p:cNvSpPr/>
          <p:nvPr/>
        </p:nvSpPr>
        <p:spPr>
          <a:xfrm>
            <a:off x="5913092" y="2743697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754346" y="4389449"/>
            <a:ext cx="57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Cells: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3" idx="6"/>
          </p:cNvCxnSpPr>
          <p:nvPr/>
        </p:nvCxnSpPr>
        <p:spPr>
          <a:xfrm flipV="1">
            <a:off x="2764716" y="2170544"/>
            <a:ext cx="719102" cy="20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634312" y="4536893"/>
            <a:ext cx="597858" cy="486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634312" y="5626118"/>
            <a:ext cx="1193206" cy="1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192174" y="4194851"/>
            <a:ext cx="641096" cy="939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92735" y="3194928"/>
            <a:ext cx="909791" cy="190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395245" y="3576927"/>
            <a:ext cx="248028" cy="707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144905" y="3312353"/>
            <a:ext cx="500161" cy="488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4578" y="3557133"/>
            <a:ext cx="0" cy="38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999528" y="3566077"/>
            <a:ext cx="77847" cy="970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708656" y="402760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081324" y="428756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302526" y="2828472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76753" y="378115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75194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416652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75194" y="412329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99" idx="0"/>
          </p:cNvCxnSpPr>
          <p:nvPr/>
        </p:nvCxnSpPr>
        <p:spPr>
          <a:xfrm flipV="1">
            <a:off x="1804344" y="3088432"/>
            <a:ext cx="29152" cy="93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172207" y="3503468"/>
            <a:ext cx="29152" cy="791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3" idx="1"/>
          </p:cNvCxnSpPr>
          <p:nvPr/>
        </p:nvCxnSpPr>
        <p:spPr>
          <a:xfrm flipH="1" flipV="1">
            <a:off x="2573340" y="3503468"/>
            <a:ext cx="531439" cy="30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2" idx="7"/>
          </p:cNvCxnSpPr>
          <p:nvPr/>
        </p:nvCxnSpPr>
        <p:spPr>
          <a:xfrm flipV="1">
            <a:off x="3465876" y="2281540"/>
            <a:ext cx="977060" cy="574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866570" y="2743697"/>
            <a:ext cx="685865" cy="409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328838" y="4959984"/>
            <a:ext cx="1106896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586496" y="4320682"/>
            <a:ext cx="180484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065" y="2124090"/>
            <a:ext cx="17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82691" y="5753863"/>
            <a:ext cx="17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savings!</a:t>
            </a:r>
          </a:p>
        </p:txBody>
      </p:sp>
      <p:sp>
        <p:nvSpPr>
          <p:cNvPr id="68" name="Oval 67"/>
          <p:cNvSpPr/>
          <p:nvPr/>
        </p:nvSpPr>
        <p:spPr>
          <a:xfrm>
            <a:off x="5684443" y="599806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>
          <a:xfrm flipH="1" flipV="1">
            <a:off x="4233151" y="5998065"/>
            <a:ext cx="1451292" cy="95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421035" y="412930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V="1">
            <a:off x="4516723" y="3418634"/>
            <a:ext cx="500794" cy="71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70" name="TextBox 69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85" name="TextBox 84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86" name="Lightning Bolt 85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Lightning Bolt 87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Lightning Bolt 89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74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45" grpId="0" animBg="1"/>
      <p:bldP spid="51" grpId="0" animBg="1"/>
      <p:bldP spid="3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igure Box1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terminology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63662"/>
          </a:xfrm>
        </p:spPr>
        <p:txBody>
          <a:bodyPr>
            <a:noAutofit/>
          </a:bodyPr>
          <a:lstStyle/>
          <a:p>
            <a:pPr marL="0" indent="0">
              <a:buSzPct val="75000"/>
              <a:buNone/>
            </a:pPr>
            <a:r>
              <a:rPr lang="en-US" sz="2000" dirty="0"/>
              <a:t>Typically, the term is used exclusively to a related taxonomic group, like a species or genus.</a:t>
            </a:r>
          </a:p>
          <a:p>
            <a:pPr marL="0" indent="0">
              <a:buSzPct val="75000"/>
              <a:buNone/>
            </a:pPr>
            <a:endParaRPr lang="en-US" sz="2000" dirty="0"/>
          </a:p>
          <a:p>
            <a:pPr marL="0" indent="0">
              <a:buSzPct val="75000"/>
              <a:buNone/>
            </a:pPr>
            <a:r>
              <a:rPr lang="en-US" sz="2000" dirty="0"/>
              <a:t>Sometimes it refers to a broader set like the entire contents of a gut</a:t>
            </a:r>
          </a:p>
          <a:p>
            <a:pPr marL="0" indent="0">
              <a:buSzPct val="75000"/>
              <a:buNone/>
            </a:pPr>
            <a:r>
              <a:rPr lang="en-US" sz="2000" dirty="0"/>
              <a:t>	But this is usually referred to as a meta-genome and considered a separate phenomenon.</a:t>
            </a:r>
          </a:p>
          <a:p>
            <a:pPr marL="0" indent="0">
              <a:buSzPct val="75000"/>
              <a:buNone/>
            </a:pPr>
            <a:endParaRPr lang="en-US" sz="2000" dirty="0"/>
          </a:p>
          <a:p>
            <a:pPr marL="0" indent="0">
              <a:buSzPct val="75000"/>
              <a:buNone/>
            </a:pPr>
            <a:r>
              <a:rPr lang="en-US" sz="2000" dirty="0"/>
              <a:t>But sometimes it applies well to groups of closely interacting organisms that may not be closely related.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07738" y="6196257"/>
            <a:ext cx="1408625" cy="2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171" tIns="44090" rIns="88171" bIns="44090">
            <a:prstTxWarp prst="textNoShape">
              <a:avLst/>
            </a:prstTxWarp>
            <a:spAutoFit/>
          </a:bodyPr>
          <a:lstStyle/>
          <a:p>
            <a:pPr defTabSz="79130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A.W.F. Edwards 1998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07738" y="5809805"/>
            <a:ext cx="2172311" cy="3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171" tIns="44090" rIns="88171" bIns="44090">
            <a:prstTxWarp prst="textNoShape">
              <a:avLst/>
            </a:prstTxWarp>
            <a:spAutoFit/>
          </a:bodyPr>
          <a:lstStyle/>
          <a:p>
            <a:pPr defTabSz="79130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Edwards-Venn cogwheel</a:t>
            </a:r>
          </a:p>
        </p:txBody>
      </p:sp>
    </p:spTree>
    <p:extLst>
      <p:ext uri="{BB962C8B-B14F-4D97-AF65-F5344CB8AC3E}">
        <p14:creationId xmlns:p14="http://schemas.microsoft.com/office/powerpoint/2010/main" val="80705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model predicts this will continue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5853" y="337361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8111" y="334411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/>
          <p:cNvSpPr/>
          <p:nvPr/>
        </p:nvSpPr>
        <p:spPr>
          <a:xfrm>
            <a:off x="805443" y="298406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6199128" y="2519600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>
            <a:off x="2948703" y="5434742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34312" y="315273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/>
          <p:cNvSpPr/>
          <p:nvPr/>
        </p:nvSpPr>
        <p:spPr>
          <a:xfrm>
            <a:off x="2764716" y="5119474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ightning Bolt 37"/>
          <p:cNvSpPr/>
          <p:nvPr/>
        </p:nvSpPr>
        <p:spPr>
          <a:xfrm>
            <a:off x="805443" y="3312353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442936" y="497386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73340" y="228154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5819" y="338551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/>
          <p:cNvSpPr/>
          <p:nvPr/>
        </p:nvSpPr>
        <p:spPr>
          <a:xfrm>
            <a:off x="5872160" y="2214877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/>
          <p:cNvSpPr/>
          <p:nvPr/>
        </p:nvSpPr>
        <p:spPr>
          <a:xfrm>
            <a:off x="5913092" y="2743697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754346" y="4389449"/>
            <a:ext cx="57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Cells: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3" idx="6"/>
          </p:cNvCxnSpPr>
          <p:nvPr/>
        </p:nvCxnSpPr>
        <p:spPr>
          <a:xfrm flipV="1">
            <a:off x="2764716" y="2170544"/>
            <a:ext cx="719102" cy="20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634312" y="4536893"/>
            <a:ext cx="597858" cy="486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192174" y="4194851"/>
            <a:ext cx="641096" cy="939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395245" y="3576927"/>
            <a:ext cx="248028" cy="707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144905" y="3312353"/>
            <a:ext cx="500161" cy="488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4578" y="3557133"/>
            <a:ext cx="0" cy="38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999528" y="3566077"/>
            <a:ext cx="77847" cy="970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708656" y="402760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081324" y="428756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302526" y="2828472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76753" y="378115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75194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416652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75194" y="412329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99" idx="0"/>
          </p:cNvCxnSpPr>
          <p:nvPr/>
        </p:nvCxnSpPr>
        <p:spPr>
          <a:xfrm flipV="1">
            <a:off x="1804344" y="3088432"/>
            <a:ext cx="29152" cy="93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172207" y="3503468"/>
            <a:ext cx="29152" cy="791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3" idx="1"/>
          </p:cNvCxnSpPr>
          <p:nvPr/>
        </p:nvCxnSpPr>
        <p:spPr>
          <a:xfrm flipH="1" flipV="1">
            <a:off x="2573340" y="3503468"/>
            <a:ext cx="531439" cy="30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2" idx="7"/>
          </p:cNvCxnSpPr>
          <p:nvPr/>
        </p:nvCxnSpPr>
        <p:spPr>
          <a:xfrm flipV="1">
            <a:off x="3465876" y="2281540"/>
            <a:ext cx="977060" cy="574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866570" y="2743697"/>
            <a:ext cx="685865" cy="409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328838" y="4959984"/>
            <a:ext cx="1106896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586496" y="4320682"/>
            <a:ext cx="180484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065" y="2124090"/>
            <a:ext cx="17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82691" y="5753863"/>
            <a:ext cx="17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savings!</a:t>
            </a:r>
          </a:p>
        </p:txBody>
      </p:sp>
      <p:sp>
        <p:nvSpPr>
          <p:cNvPr id="68" name="Oval 67"/>
          <p:cNvSpPr/>
          <p:nvPr/>
        </p:nvSpPr>
        <p:spPr>
          <a:xfrm>
            <a:off x="5684443" y="599806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>
          <a:xfrm flipH="1" flipV="1">
            <a:off x="4233151" y="5998065"/>
            <a:ext cx="1451292" cy="95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05443" y="2650516"/>
            <a:ext cx="17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savings!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24286" y="5405676"/>
            <a:ext cx="17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savings!</a:t>
            </a:r>
          </a:p>
        </p:txBody>
      </p:sp>
      <p:sp>
        <p:nvSpPr>
          <p:cNvPr id="73" name="Oval 72"/>
          <p:cNvSpPr/>
          <p:nvPr/>
        </p:nvSpPr>
        <p:spPr>
          <a:xfrm>
            <a:off x="4421035" y="412930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73" idx="0"/>
          </p:cNvCxnSpPr>
          <p:nvPr/>
        </p:nvCxnSpPr>
        <p:spPr>
          <a:xfrm flipV="1">
            <a:off x="4516723" y="3418634"/>
            <a:ext cx="500794" cy="71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61" name="TextBox 60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83" name="TextBox 82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84" name="Lightning Bolt 83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Lightning Bolt 84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Lightning Bolt 85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49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7" grpId="0" animBg="1"/>
      <p:bldP spid="29" grpId="0" animBg="1"/>
      <p:bldP spid="37" grpId="0" animBg="1"/>
      <p:bldP spid="38" grpId="0" animBg="1"/>
      <p:bldP spid="39" grpId="0" animBg="1"/>
      <p:bldP spid="43" grpId="0" animBg="1"/>
      <p:bldP spid="67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…but only for the initial cheaters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8111" y="334411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6199128" y="2519600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634312" y="315273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5819" y="338551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/>
          <p:cNvSpPr/>
          <p:nvPr/>
        </p:nvSpPr>
        <p:spPr>
          <a:xfrm>
            <a:off x="5872160" y="2214877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/>
          <p:cNvSpPr/>
          <p:nvPr/>
        </p:nvSpPr>
        <p:spPr>
          <a:xfrm>
            <a:off x="5913092" y="2743697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754346" y="4389449"/>
            <a:ext cx="57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Cells: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144905" y="3312353"/>
            <a:ext cx="500161" cy="488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4578" y="3557133"/>
            <a:ext cx="0" cy="38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999528" y="3566077"/>
            <a:ext cx="77847" cy="970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708656" y="402760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081324" y="428756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302526" y="2828472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76753" y="378115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75194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416652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75194" y="412329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99" idx="0"/>
          </p:cNvCxnSpPr>
          <p:nvPr/>
        </p:nvCxnSpPr>
        <p:spPr>
          <a:xfrm flipV="1">
            <a:off x="1804344" y="3088432"/>
            <a:ext cx="29152" cy="93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172207" y="3503468"/>
            <a:ext cx="29152" cy="791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3" idx="1"/>
          </p:cNvCxnSpPr>
          <p:nvPr/>
        </p:nvCxnSpPr>
        <p:spPr>
          <a:xfrm flipH="1" flipV="1">
            <a:off x="2573340" y="3503468"/>
            <a:ext cx="531439" cy="30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2" idx="7"/>
          </p:cNvCxnSpPr>
          <p:nvPr/>
        </p:nvCxnSpPr>
        <p:spPr>
          <a:xfrm flipV="1">
            <a:off x="3465876" y="2281540"/>
            <a:ext cx="977060" cy="574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866570" y="2743697"/>
            <a:ext cx="685865" cy="409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328838" y="4959984"/>
            <a:ext cx="1106896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586496" y="4320682"/>
            <a:ext cx="180484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065" y="2124090"/>
            <a:ext cx="19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energy expended</a:t>
            </a:r>
          </a:p>
        </p:txBody>
      </p:sp>
      <p:sp>
        <p:nvSpPr>
          <p:cNvPr id="68" name="Oval 67"/>
          <p:cNvSpPr/>
          <p:nvPr/>
        </p:nvSpPr>
        <p:spPr>
          <a:xfrm>
            <a:off x="5684443" y="599806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>
          <a:xfrm flipH="1" flipV="1">
            <a:off x="4233151" y="5998065"/>
            <a:ext cx="1451292" cy="95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421035" y="412930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0"/>
          </p:cNvCxnSpPr>
          <p:nvPr/>
        </p:nvCxnSpPr>
        <p:spPr>
          <a:xfrm flipV="1">
            <a:off x="4516723" y="3418634"/>
            <a:ext cx="500794" cy="71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408023" y="5533097"/>
            <a:ext cx="19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energy expended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16723" y="2334934"/>
            <a:ext cx="19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energy expended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48" name="TextBox 47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60" name="TextBox 59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61" name="Lightning Bolt 60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Lightning Bolt 65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0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black queen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 are two paths that cells can move down: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Retain production of all common goods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Shed production of common goods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These sound a lot like cheaters and cooperators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cooperators become essential to community maintenance and resemble keystone species.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Maybe there is a more extreme version of the 2</a:t>
            </a:r>
            <a:r>
              <a:rPr lang="en-US" sz="2000" baseline="30000" dirty="0"/>
              <a:t>nd</a:t>
            </a:r>
            <a:r>
              <a:rPr lang="en-US" sz="2000" dirty="0"/>
              <a:t> path that does not devolve into simple cheaters and cooperators…</a:t>
            </a:r>
          </a:p>
        </p:txBody>
      </p:sp>
    </p:spTree>
    <p:extLst>
      <p:ext uri="{BB962C8B-B14F-4D97-AF65-F5344CB8AC3E}">
        <p14:creationId xmlns:p14="http://schemas.microsoft.com/office/powerpoint/2010/main" val="42801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“strong” black queen hypothesis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8058" y="2044243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735" y="4527949"/>
            <a:ext cx="2395815" cy="1661491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5853" y="3373615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8111" y="334411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6682" y="511947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/>
          <p:cNvSpPr/>
          <p:nvPr/>
        </p:nvSpPr>
        <p:spPr>
          <a:xfrm>
            <a:off x="805443" y="3019848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6199128" y="2519600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>
            <a:off x="2948703" y="5434742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01359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/>
          <p:cNvSpPr/>
          <p:nvPr/>
        </p:nvSpPr>
        <p:spPr>
          <a:xfrm>
            <a:off x="805443" y="2601309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34312" y="3152739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/>
          <p:cNvSpPr/>
          <p:nvPr/>
        </p:nvSpPr>
        <p:spPr>
          <a:xfrm>
            <a:off x="2764716" y="5119474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ightning Bolt 37"/>
          <p:cNvSpPr/>
          <p:nvPr/>
        </p:nvSpPr>
        <p:spPr>
          <a:xfrm>
            <a:off x="805443" y="3312353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442936" y="4973864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73340" y="228154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42936" y="5716083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5819" y="3385519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/>
          <p:cNvSpPr/>
          <p:nvPr/>
        </p:nvSpPr>
        <p:spPr>
          <a:xfrm>
            <a:off x="2669028" y="5634801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/>
          <p:cNvSpPr/>
          <p:nvPr/>
        </p:nvSpPr>
        <p:spPr>
          <a:xfrm>
            <a:off x="5872160" y="2214877"/>
            <a:ext cx="200059" cy="2000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/>
          <p:cNvSpPr/>
          <p:nvPr/>
        </p:nvSpPr>
        <p:spPr>
          <a:xfrm>
            <a:off x="5913092" y="2743697"/>
            <a:ext cx="200059" cy="20005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066766" y="4695729"/>
            <a:ext cx="2004380" cy="747696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754346" y="4389449"/>
            <a:ext cx="57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Cells: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66707" y="4293238"/>
            <a:ext cx="2417041" cy="26474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3" idx="6"/>
          </p:cNvCxnSpPr>
          <p:nvPr/>
        </p:nvCxnSpPr>
        <p:spPr>
          <a:xfrm flipV="1">
            <a:off x="2764716" y="2170544"/>
            <a:ext cx="719102" cy="20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634312" y="4536893"/>
            <a:ext cx="597858" cy="486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634312" y="5626118"/>
            <a:ext cx="1193206" cy="1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192174" y="4194851"/>
            <a:ext cx="641096" cy="939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92735" y="3194928"/>
            <a:ext cx="909791" cy="190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395245" y="3576927"/>
            <a:ext cx="248028" cy="707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144905" y="3312353"/>
            <a:ext cx="500161" cy="488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4578" y="3557133"/>
            <a:ext cx="0" cy="38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999528" y="3566077"/>
            <a:ext cx="77847" cy="970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708656" y="4027607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081324" y="4287567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302526" y="2828472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76753" y="378115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75194" y="3088432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84443" y="5998064"/>
            <a:ext cx="191376" cy="19137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416652" y="4832410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75194" y="4123295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99" idx="0"/>
          </p:cNvCxnSpPr>
          <p:nvPr/>
        </p:nvCxnSpPr>
        <p:spPr>
          <a:xfrm flipV="1">
            <a:off x="1804344" y="3088432"/>
            <a:ext cx="29152" cy="93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172207" y="3503468"/>
            <a:ext cx="29152" cy="791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3" idx="1"/>
          </p:cNvCxnSpPr>
          <p:nvPr/>
        </p:nvCxnSpPr>
        <p:spPr>
          <a:xfrm flipH="1" flipV="1">
            <a:off x="2573340" y="3503468"/>
            <a:ext cx="531439" cy="30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2" idx="7"/>
          </p:cNvCxnSpPr>
          <p:nvPr/>
        </p:nvCxnSpPr>
        <p:spPr>
          <a:xfrm flipV="1">
            <a:off x="3465876" y="2281540"/>
            <a:ext cx="977060" cy="574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866570" y="2743697"/>
            <a:ext cx="685865" cy="409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5" idx="2"/>
          </p:cNvCxnSpPr>
          <p:nvPr/>
        </p:nvCxnSpPr>
        <p:spPr>
          <a:xfrm flipH="1" flipV="1">
            <a:off x="4233151" y="5998065"/>
            <a:ext cx="1451292" cy="95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328838" y="4959984"/>
            <a:ext cx="1106896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586496" y="4320682"/>
            <a:ext cx="180484" cy="63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4421035" y="4129306"/>
            <a:ext cx="191376" cy="1913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>
            <a:stCxn id="137" idx="0"/>
          </p:cNvCxnSpPr>
          <p:nvPr/>
        </p:nvCxnSpPr>
        <p:spPr>
          <a:xfrm flipV="1">
            <a:off x="4516723" y="3418634"/>
            <a:ext cx="500794" cy="71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 rot="20568334">
            <a:off x="2378744" y="2113302"/>
            <a:ext cx="1282459" cy="349056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 rot="18859948">
            <a:off x="3798284" y="3390463"/>
            <a:ext cx="1282459" cy="349056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 rot="21136375">
            <a:off x="4319460" y="5553620"/>
            <a:ext cx="1666679" cy="31169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8265723" y="5542262"/>
            <a:ext cx="949481" cy="1235919"/>
            <a:chOff x="6923758" y="5534772"/>
            <a:chExt cx="949481" cy="1235919"/>
          </a:xfrm>
        </p:grpSpPr>
        <p:sp>
          <p:nvSpPr>
            <p:cNvPr id="69" name="TextBox 68"/>
            <p:cNvSpPr txBox="1"/>
            <p:nvPr/>
          </p:nvSpPr>
          <p:spPr>
            <a:xfrm>
              <a:off x="6923758" y="5534772"/>
              <a:ext cx="94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Resources: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7302810" y="5922379"/>
              <a:ext cx="191376" cy="19137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02810" y="6250847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02810" y="6579315"/>
              <a:ext cx="191376" cy="19137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13043" y="5533579"/>
            <a:ext cx="1607811" cy="1244602"/>
            <a:chOff x="7751467" y="5534772"/>
            <a:chExt cx="1607811" cy="1244602"/>
          </a:xfrm>
        </p:grpSpPr>
        <p:sp>
          <p:nvSpPr>
            <p:cNvPr id="74" name="TextBox 73"/>
            <p:cNvSpPr txBox="1"/>
            <p:nvPr/>
          </p:nvSpPr>
          <p:spPr>
            <a:xfrm>
              <a:off x="7751467" y="5534772"/>
              <a:ext cx="160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Genes that produce:</a:t>
              </a:r>
            </a:p>
          </p:txBody>
        </p:sp>
        <p:sp>
          <p:nvSpPr>
            <p:cNvPr id="75" name="Lightning Bolt 74"/>
            <p:cNvSpPr/>
            <p:nvPr/>
          </p:nvSpPr>
          <p:spPr>
            <a:xfrm>
              <a:off x="8455343" y="5922379"/>
              <a:ext cx="200059" cy="2000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ightning Bolt 76"/>
            <p:cNvSpPr/>
            <p:nvPr/>
          </p:nvSpPr>
          <p:spPr>
            <a:xfrm>
              <a:off x="8455343" y="6250847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Lightning Bolt 77"/>
            <p:cNvSpPr/>
            <p:nvPr/>
          </p:nvSpPr>
          <p:spPr>
            <a:xfrm>
              <a:off x="8455343" y="6579315"/>
              <a:ext cx="200059" cy="200059"/>
            </a:xfrm>
            <a:prstGeom prst="lightningBol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3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7" grpId="0" animBg="1"/>
      <p:bldP spid="39" grpId="0" animBg="1"/>
      <p:bldP spid="49" grpId="0" animBg="1"/>
      <p:bldP spid="52" grpId="0" animBg="1"/>
      <p:bldP spid="3" grpId="0" animBg="1"/>
      <p:bldP spid="66" grpId="0" animBg="1"/>
      <p:bldP spid="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“strong” black queen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upshot of this is that the various members of the community are locked in co-dependence.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any member deletes any additional common goods then the entire community will collapse.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is what we want to explore: A decentralized communal pan-genome.</a:t>
            </a:r>
          </a:p>
        </p:txBody>
      </p:sp>
    </p:spTree>
    <p:extLst>
      <p:ext uri="{BB962C8B-B14F-4D97-AF65-F5344CB8AC3E}">
        <p14:creationId xmlns:p14="http://schemas.microsoft.com/office/powerpoint/2010/main" val="30047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simple use of a pan-genome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Six </a:t>
            </a:r>
            <a:r>
              <a:rPr lang="en-US" sz="2000" i="1" dirty="0"/>
              <a:t>A. </a:t>
            </a:r>
            <a:r>
              <a:rPr lang="en-US" sz="2000" i="1" dirty="0" err="1"/>
              <a:t>veronii</a:t>
            </a:r>
            <a:r>
              <a:rPr lang="en-US" sz="2000" dirty="0"/>
              <a:t> isolates from the gut of the same leech.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Their genomes are very highly similar to each other.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their genomes harbor different common goods functions it would be a feather in the cap supporting the strong black queen hypothesis.</a:t>
            </a:r>
          </a:p>
        </p:txBody>
      </p:sp>
      <p:pic>
        <p:nvPicPr>
          <p:cNvPr id="11" name="Content Placeholder 10" descr="Screen shot 2015-05-06 at 12.39.0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57" b="-14457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3523889" y="3041043"/>
            <a:ext cx="867556" cy="33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32833" y="4293585"/>
            <a:ext cx="867556" cy="33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" y="2754828"/>
            <a:ext cx="3558602" cy="1860751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Six </a:t>
            </a:r>
            <a:r>
              <a:rPr lang="en-US" sz="3600" i="1" dirty="0"/>
              <a:t>Aeromonas</a:t>
            </a:r>
            <a:r>
              <a:rPr lang="en-US" sz="3600" dirty="0"/>
              <a:t> strain pan-genome</a:t>
            </a:r>
            <a:endParaRPr lang="en-US" sz="3600" i="1" dirty="0"/>
          </a:p>
        </p:txBody>
      </p:sp>
      <p:pic>
        <p:nvPicPr>
          <p:cNvPr id="10" name="Content Placeholder 6" descr="German6_Rarefaction_rescale_allOG_28Apr15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pic>
        <p:nvPicPr>
          <p:cNvPr id="13" name="Content Placeholder 5" descr="German6_Histogram_allOG_rescale_28Apr15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9258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Looking at the protein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About 100 genes separate the 6 isolates.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Most are hypotheticals.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Among those that are not hypothetical: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Putative </a:t>
            </a:r>
            <a:r>
              <a:rPr lang="en-US" sz="1600" dirty="0" err="1"/>
              <a:t>isomerase</a:t>
            </a:r>
            <a:r>
              <a:rPr lang="en-US" sz="1600" dirty="0"/>
              <a:t> involved in processing </a:t>
            </a:r>
            <a:r>
              <a:rPr lang="en-US" sz="1600" dirty="0" err="1"/>
              <a:t>sialic</a:t>
            </a:r>
            <a:r>
              <a:rPr lang="en-US" sz="1600" dirty="0"/>
              <a:t> acid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err="1"/>
              <a:t>Tonin</a:t>
            </a:r>
            <a:r>
              <a:rPr lang="en-US" sz="1600" dirty="0"/>
              <a:t> peptidase from a family that is often secreted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err="1"/>
              <a:t>Creatine</a:t>
            </a:r>
            <a:r>
              <a:rPr lang="en-US" sz="1600" dirty="0"/>
              <a:t> </a:t>
            </a:r>
            <a:r>
              <a:rPr lang="en-US" sz="1600" dirty="0" err="1"/>
              <a:t>aminohydrolase</a:t>
            </a:r>
            <a:endParaRPr lang="en-US" sz="1600" dirty="0"/>
          </a:p>
          <a:p>
            <a:pPr marL="857250" lvl="1" indent="-457200">
              <a:buFont typeface="+mj-lt"/>
              <a:buAutoNum type="arabicPeriod"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0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7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igure Box1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definition!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1196"/>
          </a:xfrm>
        </p:spPr>
        <p:txBody>
          <a:bodyPr>
            <a:noAutofit/>
          </a:bodyPr>
          <a:lstStyle/>
          <a:p>
            <a:pPr marL="0" indent="0">
              <a:buSzPct val="75000"/>
              <a:buNone/>
            </a:pPr>
            <a:r>
              <a:rPr lang="en-US" sz="2000" dirty="0"/>
              <a:t>The combined genomic repertoire of a group of organisms is their pan-genome. </a:t>
            </a:r>
          </a:p>
          <a:p>
            <a:pPr marL="0" indent="0">
              <a:buSzPct val="75000"/>
              <a:buNone/>
            </a:pPr>
            <a:r>
              <a:rPr lang="en-US" sz="2000" dirty="0"/>
              <a:t>	Usually fixated on genes/ORFs.</a:t>
            </a:r>
          </a:p>
          <a:p>
            <a:pPr marL="0" indent="0">
              <a:buSzPct val="75000"/>
              <a:buNone/>
            </a:pPr>
            <a:endParaRPr lang="en-US" sz="2000" dirty="0"/>
          </a:p>
          <a:p>
            <a:pPr marL="0" indent="0">
              <a:buSzPct val="75000"/>
              <a:buNone/>
            </a:pPr>
            <a:r>
              <a:rPr lang="en-US" sz="2000" dirty="0"/>
              <a:t>All strains in a group will share a “core” of genes.</a:t>
            </a:r>
          </a:p>
          <a:p>
            <a:pPr marL="0" indent="0">
              <a:buSzPct val="75000"/>
              <a:buNone/>
            </a:pPr>
            <a:endParaRPr lang="en-US" sz="2000" dirty="0"/>
          </a:p>
          <a:p>
            <a:pPr marL="0" indent="0">
              <a:buSzPct val="75000"/>
              <a:buNone/>
            </a:pPr>
            <a:r>
              <a:rPr lang="en-US" sz="2000" dirty="0"/>
              <a:t>The rest are the auxiliary genes. </a:t>
            </a:r>
          </a:p>
          <a:p>
            <a:pPr lvl="1">
              <a:buSzPct val="75000"/>
              <a:buFont typeface="+mj-lt"/>
              <a:buAutoNum type="arabicPeriod"/>
            </a:pPr>
            <a:r>
              <a:rPr lang="en-US" sz="1800" dirty="0"/>
              <a:t>Define strains </a:t>
            </a:r>
          </a:p>
          <a:p>
            <a:pPr lvl="1">
              <a:buSzPct val="75000"/>
              <a:buFont typeface="+mj-lt"/>
              <a:buAutoNum type="arabicPeriod"/>
            </a:pPr>
            <a:r>
              <a:rPr lang="en-US" sz="1800" dirty="0"/>
              <a:t>Environmental adaptation</a:t>
            </a:r>
          </a:p>
          <a:p>
            <a:pPr lvl="1">
              <a:buSzPct val="75000"/>
              <a:buFont typeface="+mj-lt"/>
              <a:buAutoNum type="arabicPeriod"/>
            </a:pPr>
            <a:r>
              <a:rPr lang="en-US" sz="1800" dirty="0"/>
              <a:t>Transitory genes “passing through” the host</a:t>
            </a:r>
          </a:p>
          <a:p>
            <a:pPr lvl="1">
              <a:buSzPct val="75000"/>
              <a:buFont typeface="+mj-lt"/>
              <a:buAutoNum type="arabicPeriod"/>
            </a:pPr>
            <a:r>
              <a:rPr lang="en-US" sz="1800" dirty="0"/>
              <a:t>Parasites that have not swept.</a:t>
            </a:r>
          </a:p>
          <a:p>
            <a:pPr lvl="1">
              <a:buSzPct val="75000"/>
              <a:buFont typeface="+mj-lt"/>
              <a:buAutoNum type="arabicPeriod"/>
            </a:pPr>
            <a:r>
              <a:rPr lang="en-US" sz="1800" dirty="0"/>
              <a:t>Etc.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07738" y="6196257"/>
            <a:ext cx="1408625" cy="2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171" tIns="44090" rIns="88171" bIns="44090">
            <a:prstTxWarp prst="textNoShape">
              <a:avLst/>
            </a:prstTxWarp>
            <a:spAutoFit/>
          </a:bodyPr>
          <a:lstStyle/>
          <a:p>
            <a:pPr defTabSz="79130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A.W.F. Edwards 1998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07738" y="5809805"/>
            <a:ext cx="2172311" cy="3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171" tIns="44090" rIns="88171" bIns="44090">
            <a:prstTxWarp prst="textNoShape">
              <a:avLst/>
            </a:prstTxWarp>
            <a:spAutoFit/>
          </a:bodyPr>
          <a:lstStyle/>
          <a:p>
            <a:pPr defTabSz="79130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Edwards-Venn cogwheel</a:t>
            </a:r>
          </a:p>
        </p:txBody>
      </p:sp>
    </p:spTree>
    <p:extLst>
      <p:ext uri="{BB962C8B-B14F-4D97-AF65-F5344CB8AC3E}">
        <p14:creationId xmlns:p14="http://schemas.microsoft.com/office/powerpoint/2010/main" val="343318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4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8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8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934527"/>
          </a:xfrm>
        </p:spPr>
        <p:txBody>
          <a:bodyPr>
            <a:normAutofit/>
          </a:bodyPr>
          <a:lstStyle/>
          <a:p>
            <a:r>
              <a:rPr lang="en-US" sz="2000" dirty="0"/>
              <a:t>Dr. J. Peter </a:t>
            </a:r>
            <a:r>
              <a:rPr lang="en-US" sz="2000" dirty="0" err="1"/>
              <a:t>Gogarten</a:t>
            </a:r>
            <a:endParaRPr lang="en-US" sz="2000" dirty="0"/>
          </a:p>
          <a:p>
            <a:r>
              <a:rPr lang="en-US" sz="2000" dirty="0"/>
              <a:t>Dr. </a:t>
            </a:r>
            <a:r>
              <a:rPr lang="en-US" sz="2000" dirty="0" err="1"/>
              <a:t>Joerg</a:t>
            </a:r>
            <a:r>
              <a:rPr lang="en-US" sz="2000" dirty="0"/>
              <a:t> Graf</a:t>
            </a:r>
          </a:p>
          <a:p>
            <a:r>
              <a:rPr lang="en-US" sz="2000" dirty="0"/>
              <a:t>Dr. R. Thane </a:t>
            </a:r>
            <a:r>
              <a:rPr lang="en-US" sz="2000" dirty="0" err="1"/>
              <a:t>Papke</a:t>
            </a:r>
            <a:endParaRPr lang="en-US" sz="2000" dirty="0"/>
          </a:p>
          <a:p>
            <a:r>
              <a:rPr lang="en-US" sz="2000" dirty="0"/>
              <a:t>Dr. Spencer </a:t>
            </a:r>
            <a:r>
              <a:rPr lang="en-US" sz="2000" dirty="0" err="1"/>
              <a:t>Nyholm</a:t>
            </a:r>
            <a:endParaRPr lang="en-US" sz="2000" dirty="0"/>
          </a:p>
          <a:p>
            <a:r>
              <a:rPr lang="en-US" sz="2000" dirty="0"/>
              <a:t>Dr. Paul Lewis</a:t>
            </a:r>
          </a:p>
          <a:p>
            <a:r>
              <a:rPr lang="en-US" sz="2000" dirty="0"/>
              <a:t>Dr. Jonathan </a:t>
            </a:r>
            <a:r>
              <a:rPr lang="en-US" sz="2000" dirty="0" err="1"/>
              <a:t>Klassen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Gogarten</a:t>
            </a:r>
            <a:r>
              <a:rPr lang="en-US" sz="2000" dirty="0"/>
              <a:t> lab</a:t>
            </a:r>
          </a:p>
          <a:p>
            <a:pPr lvl="1"/>
            <a:r>
              <a:rPr lang="en-US" sz="1400" dirty="0"/>
              <a:t>Shannon </a:t>
            </a:r>
            <a:r>
              <a:rPr lang="en-US" sz="1400" dirty="0" err="1"/>
              <a:t>Soucy</a:t>
            </a:r>
            <a:endParaRPr lang="en-US" sz="1400" dirty="0"/>
          </a:p>
          <a:p>
            <a:pPr lvl="1"/>
            <a:r>
              <a:rPr lang="en-US" sz="1400" dirty="0" err="1"/>
              <a:t>Thiberio</a:t>
            </a:r>
            <a:r>
              <a:rPr lang="en-US" sz="1400" dirty="0"/>
              <a:t> Rangel</a:t>
            </a:r>
          </a:p>
          <a:p>
            <a:pPr lvl="1"/>
            <a:r>
              <a:rPr lang="en-US" sz="1400" dirty="0" err="1"/>
              <a:t>Seila</a:t>
            </a:r>
            <a:r>
              <a:rPr lang="en-US" sz="1400" dirty="0"/>
              <a:t> Omer</a:t>
            </a:r>
          </a:p>
          <a:p>
            <a:pPr lvl="1"/>
            <a:r>
              <a:rPr lang="en-US" sz="1400" dirty="0"/>
              <a:t>Tim Harlow</a:t>
            </a:r>
          </a:p>
          <a:p>
            <a:pPr lvl="1"/>
            <a:r>
              <a:rPr lang="en-US" sz="1400" dirty="0"/>
              <a:t>Amanda Dick</a:t>
            </a:r>
          </a:p>
          <a:p>
            <a:pPr lvl="1"/>
            <a:r>
              <a:rPr lang="en-US" sz="1400" dirty="0"/>
              <a:t>Ryan Englander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34527"/>
          </a:xfrm>
        </p:spPr>
        <p:txBody>
          <a:bodyPr>
            <a:normAutofit/>
          </a:bodyPr>
          <a:lstStyle/>
          <a:p>
            <a:r>
              <a:rPr lang="en-US" sz="2000" dirty="0"/>
              <a:t>Former lab members</a:t>
            </a:r>
          </a:p>
          <a:p>
            <a:pPr lvl="1"/>
            <a:r>
              <a:rPr lang="en-US" sz="1400" dirty="0"/>
              <a:t>Dr. Erica </a:t>
            </a:r>
            <a:r>
              <a:rPr lang="en-US" sz="1400" dirty="0" err="1"/>
              <a:t>Lasek-Nesselquist</a:t>
            </a:r>
            <a:endParaRPr lang="en-US" sz="1400" dirty="0"/>
          </a:p>
          <a:p>
            <a:endParaRPr lang="en-US" sz="2000" dirty="0"/>
          </a:p>
          <a:p>
            <a:r>
              <a:rPr lang="en-US" sz="2000" dirty="0"/>
              <a:t>Collaborators</a:t>
            </a:r>
          </a:p>
          <a:p>
            <a:pPr lvl="1"/>
            <a:r>
              <a:rPr lang="en-US" sz="1400" dirty="0"/>
              <a:t>Sophie </a:t>
            </a:r>
            <a:r>
              <a:rPr lang="en-US" sz="1400" dirty="0" err="1"/>
              <a:t>Colston</a:t>
            </a:r>
            <a:endParaRPr lang="en-US" sz="1400" dirty="0"/>
          </a:p>
          <a:p>
            <a:pPr lvl="1"/>
            <a:r>
              <a:rPr lang="en-US" sz="1400" dirty="0"/>
              <a:t>Lidia </a:t>
            </a:r>
            <a:r>
              <a:rPr lang="en-US" sz="1400" dirty="0" err="1"/>
              <a:t>Beka</a:t>
            </a:r>
            <a:endParaRPr lang="en-US" sz="1400" dirty="0"/>
          </a:p>
          <a:p>
            <a:pPr lvl="1"/>
            <a:r>
              <a:rPr lang="en-US" sz="1400" dirty="0"/>
              <a:t>Dr. Andrew Collins</a:t>
            </a:r>
          </a:p>
          <a:p>
            <a:pPr lvl="1"/>
            <a:r>
              <a:rPr lang="en-US" sz="1400" dirty="0"/>
              <a:t>Nikhil Ram Mohan</a:t>
            </a:r>
          </a:p>
          <a:p>
            <a:pPr lvl="1"/>
            <a:r>
              <a:rPr lang="en-US" sz="1400" dirty="0"/>
              <a:t>Shannon </a:t>
            </a:r>
            <a:r>
              <a:rPr lang="en-US" sz="1400" dirty="0" err="1"/>
              <a:t>Soucy</a:t>
            </a:r>
            <a:endParaRPr lang="en-US" sz="1400" dirty="0"/>
          </a:p>
          <a:p>
            <a:endParaRPr lang="en-US" sz="2000" dirty="0"/>
          </a:p>
          <a:p>
            <a:r>
              <a:rPr lang="en-US" sz="2000" dirty="0"/>
              <a:t>Funding</a:t>
            </a:r>
          </a:p>
          <a:p>
            <a:pPr lvl="1"/>
            <a:r>
              <a:rPr lang="en-US" sz="1200" dirty="0"/>
              <a:t>National Science Foundation (DEB0919290 and DEB0830024) </a:t>
            </a:r>
          </a:p>
          <a:p>
            <a:pPr lvl="1"/>
            <a:r>
              <a:rPr lang="en-US" sz="1200" dirty="0"/>
              <a:t>NASA Astrobiology: Exobiology and Evolutionary Biology Program Element (NNX12AD70G) </a:t>
            </a:r>
          </a:p>
          <a:p>
            <a:pPr lvl="1"/>
            <a:r>
              <a:rPr lang="en-US" sz="1200" dirty="0"/>
              <a:t>NIH (R01 GM095390)</a:t>
            </a:r>
          </a:p>
          <a:p>
            <a:pPr lvl="1"/>
            <a:r>
              <a:rPr lang="en-US" sz="1200" dirty="0"/>
              <a:t>USDA-ARS  58-1930-4-002</a:t>
            </a:r>
          </a:p>
        </p:txBody>
      </p:sp>
    </p:spTree>
    <p:extLst>
      <p:ext uri="{BB962C8B-B14F-4D97-AF65-F5344CB8AC3E}">
        <p14:creationId xmlns:p14="http://schemas.microsoft.com/office/powerpoint/2010/main" val="606986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Preliminary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is very exciting. We have worked through some complicated pan-genome ideas and found our research question.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we have any existing systems in which we can test the strong black queen hypothesis?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We have found evidence worth exploring in several datasets we have previously worked in.</a:t>
            </a:r>
          </a:p>
        </p:txBody>
      </p:sp>
    </p:spTree>
    <p:extLst>
      <p:ext uri="{BB962C8B-B14F-4D97-AF65-F5344CB8AC3E}">
        <p14:creationId xmlns:p14="http://schemas.microsoft.com/office/powerpoint/2010/main" val="17692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Morris 2014 Discussion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66281" t="-979" b="-1828"/>
          <a:stretch/>
        </p:blipFill>
        <p:spPr bwMode="auto">
          <a:xfrm>
            <a:off x="4266081" y="1883007"/>
            <a:ext cx="4581710" cy="4243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Morris et al., 2014 investigated the predictions of their hypothesis.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Engineered strains of </a:t>
            </a:r>
            <a:r>
              <a:rPr lang="en-US" sz="2000" i="1" dirty="0"/>
              <a:t>E. coli</a:t>
            </a:r>
            <a:r>
              <a:rPr lang="en-US" sz="2000" dirty="0"/>
              <a:t> one mutation away from catalase loss and grew under peroxide stress.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Cheaters emerged rapidly and achieved </a:t>
            </a:r>
            <a:r>
              <a:rPr lang="en-US" sz="2000" dirty="0" err="1"/>
              <a:t>equilibria</a:t>
            </a:r>
            <a:r>
              <a:rPr lang="en-US" sz="2000" dirty="0"/>
              <a:t> with the parent strain.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288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pan-genome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3" t="4703" r="1340" b="53691"/>
          <a:stretch/>
        </p:blipFill>
        <p:spPr>
          <a:xfrm>
            <a:off x="4364614" y="2261777"/>
            <a:ext cx="4543491" cy="27443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Lapierre</a:t>
            </a:r>
            <a:r>
              <a:rPr lang="en-US" sz="2000" dirty="0"/>
              <a:t> and </a:t>
            </a:r>
            <a:r>
              <a:rPr lang="en-US" sz="2000" dirty="0" err="1"/>
              <a:t>Gogarten</a:t>
            </a:r>
            <a:r>
              <a:rPr lang="en-US" sz="2000" dirty="0"/>
              <a:t> defined the auxiliary genome as having two components:</a:t>
            </a:r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/>
              <a:t>Accessory genes</a:t>
            </a:r>
            <a:r>
              <a:rPr lang="en-US" sz="2000" dirty="0"/>
              <a:t>: Often found in single genomes. Appear to often be transitory.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Character genes</a:t>
            </a:r>
            <a:r>
              <a:rPr lang="en-US" sz="2000" dirty="0"/>
              <a:t>: Often define strain types and facilitate adaptation to environments.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081521" y="5818876"/>
            <a:ext cx="1747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Lapierre</a:t>
            </a:r>
            <a:r>
              <a:rPr lang="en-US" sz="1000" dirty="0"/>
              <a:t> and </a:t>
            </a:r>
            <a:r>
              <a:rPr lang="en-US" sz="1000" dirty="0" err="1"/>
              <a:t>Gogarten</a:t>
            </a:r>
            <a:r>
              <a:rPr lang="en-US" sz="10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37134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pan-genome</a:t>
            </a:r>
          </a:p>
        </p:txBody>
      </p:sp>
      <p:pic>
        <p:nvPicPr>
          <p:cNvPr id="6" name="Content Placeholder 5" descr="PascalAccessoryGeno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25" b="-22525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7081521" y="5818876"/>
            <a:ext cx="1747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Lapierre</a:t>
            </a:r>
            <a:r>
              <a:rPr lang="en-US" sz="1000" dirty="0"/>
              <a:t> and </a:t>
            </a:r>
            <a:r>
              <a:rPr lang="en-US" sz="1000" dirty="0" err="1"/>
              <a:t>Gogarten</a:t>
            </a:r>
            <a:r>
              <a:rPr lang="en-US" sz="1000" dirty="0"/>
              <a:t>,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Or, to visualize that data a little differently: -&gt;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Only a small fraction of a strain’s genome is part of the core.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Most of the genome is composed of character genes found in a narrow range of species.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remainder comes from a very large pool of rarely found genes.</a:t>
            </a:r>
          </a:p>
        </p:txBody>
      </p:sp>
    </p:spTree>
    <p:extLst>
      <p:ext uri="{BB962C8B-B14F-4D97-AF65-F5344CB8AC3E}">
        <p14:creationId xmlns:p14="http://schemas.microsoft.com/office/powerpoint/2010/main" val="187954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we get a pan-genome?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 are several methods.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most common is annotating your genomes to call ORFs and then using a sequence comparison tool, such as BLAST, to identify genes which belong in the same homologous group (HG).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Ideally, HGs equate to gene families.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we get a pan-genome?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 are several methods.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most common is annotating your genomes to call ORFs and then using a sequence comparison tool, such as BLAST, to identify genes which belong in the same homologous group (HG).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Ideally, HGs equate to gene families.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But there is actually a lot else going on, too.</a:t>
            </a:r>
          </a:p>
        </p:txBody>
      </p:sp>
      <p:pic>
        <p:nvPicPr>
          <p:cNvPr id="10" name="Content Placeholder 9" descr="Screen Shot 2018-02-24 at 2.07.4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8" r="-230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1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we get a pan-genome?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84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 are many methods of deciding how to group genes together (or break them apart).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to deal with </a:t>
            </a:r>
            <a:r>
              <a:rPr lang="en-US" sz="2000" dirty="0" err="1"/>
              <a:t>paralogs</a:t>
            </a:r>
            <a:r>
              <a:rPr lang="en-US" sz="2000" dirty="0"/>
              <a:t> is also a major question with many answers.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approaches use genome alignments to inform decisions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Others infer a phylogenies to help guide choices.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have pros and cons</a:t>
            </a:r>
          </a:p>
        </p:txBody>
      </p:sp>
      <p:pic>
        <p:nvPicPr>
          <p:cNvPr id="10" name="Content Placeholder 9" descr="Screen Shot 2018-02-24 at 2.07.4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8" r="-230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14629</TotalTime>
  <Words>2233</Words>
  <Application>Microsoft Macintosh PowerPoint</Application>
  <PresentationFormat>On-screen Show (4:3)</PresentationFormat>
  <Paragraphs>294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Helvetica</vt:lpstr>
      <vt:lpstr>msgothic</vt:lpstr>
      <vt:lpstr>Times New Roman</vt:lpstr>
      <vt:lpstr>Wingdings</vt:lpstr>
      <vt:lpstr>Office Theme</vt:lpstr>
      <vt:lpstr>Pan-genomes &amp; Playing Cards: A Shared Resource and the Black Queen</vt:lpstr>
      <vt:lpstr>What is the pan-genome?</vt:lpstr>
      <vt:lpstr>More terminology</vt:lpstr>
      <vt:lpstr>A definition!</vt:lpstr>
      <vt:lpstr>The pan-genome</vt:lpstr>
      <vt:lpstr>The pan-genome</vt:lpstr>
      <vt:lpstr>How do we get a pan-genome?</vt:lpstr>
      <vt:lpstr>How do we get a pan-genome?</vt:lpstr>
      <vt:lpstr>How do we get a pan-genome?</vt:lpstr>
      <vt:lpstr>How do we get a pan-genome?</vt:lpstr>
      <vt:lpstr>Uses of a pan-genome</vt:lpstr>
      <vt:lpstr>PowerPoint Presentation</vt:lpstr>
      <vt:lpstr>Or estimate if the entire pan-genome  has been sampled yet </vt:lpstr>
      <vt:lpstr>Aside: Rarefaction and Frequency histogram contain equivalent information </vt:lpstr>
      <vt:lpstr>PowerPoint Presentation</vt:lpstr>
      <vt:lpstr>Practical Uses</vt:lpstr>
      <vt:lpstr>Aeromonas relaxed/expanded core phylogeny</vt:lpstr>
      <vt:lpstr>MLSA vs. Expanded Core Trees</vt:lpstr>
      <vt:lpstr>Switching Gears A Little…</vt:lpstr>
      <vt:lpstr>The pan-genome as a shared resource</vt:lpstr>
      <vt:lpstr>An extreme form of a pan-genome</vt:lpstr>
      <vt:lpstr>Cells without complete genomes</vt:lpstr>
      <vt:lpstr>Cells without complete genomes</vt:lpstr>
      <vt:lpstr>Cells without complete genomes</vt:lpstr>
      <vt:lpstr>Cells without complete genomes</vt:lpstr>
      <vt:lpstr>The black queen hypothesis</vt:lpstr>
      <vt:lpstr>The black queen hypothesis</vt:lpstr>
      <vt:lpstr>The black queen hypothesis</vt:lpstr>
      <vt:lpstr>The black queen hypothesis</vt:lpstr>
      <vt:lpstr>The model predicts this will continue</vt:lpstr>
      <vt:lpstr>…but only for the initial cheaters</vt:lpstr>
      <vt:lpstr>The black queen hypothesis</vt:lpstr>
      <vt:lpstr>The “strong” black queen hypothesis</vt:lpstr>
      <vt:lpstr>The “strong” black queen hypothesis</vt:lpstr>
      <vt:lpstr>A simple use of a pan-genome</vt:lpstr>
      <vt:lpstr>Six Aeromonas strain pan-genome</vt:lpstr>
      <vt:lpstr>Looking at the protein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Preliminary data</vt:lpstr>
      <vt:lpstr>Morris 2014 Discussion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Pan-Genome as a Shared Genomic Resource: Mutual Cheating, Cooperation, and the Black Queen Hypothesis</dc:title>
  <dc:creator>Matthew Fullmer</dc:creator>
  <cp:lastModifiedBy>Gogarten, J. Peter</cp:lastModifiedBy>
  <cp:revision>81</cp:revision>
  <dcterms:created xsi:type="dcterms:W3CDTF">2015-04-28T16:51:12Z</dcterms:created>
  <dcterms:modified xsi:type="dcterms:W3CDTF">2018-02-26T00:46:03Z</dcterms:modified>
</cp:coreProperties>
</file>