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60"/>
    <p:restoredTop sz="94643"/>
  </p:normalViewPr>
  <p:slideViewPr>
    <p:cSldViewPr snapToGrid="0" snapToObjects="1">
      <p:cViewPr varScale="1">
        <p:scale>
          <a:sx n="138" d="100"/>
          <a:sy n="138" d="100"/>
        </p:scale>
        <p:origin x="85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5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2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9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9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05500-A92B-0043-802A-95E6EE77494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BDC70-236A-DD4B-9697-1A80609E5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tudio.com/products/rstudio/download/#download" TargetMode="External"/><Relationship Id="rId2" Type="http://schemas.openxmlformats.org/officeDocument/2006/relationships/hyperlink" Target="https://cran.cnr.berkeley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conductor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B1F0-3214-9548-ACAB-E4F7F2592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609" y="749486"/>
            <a:ext cx="7772400" cy="1245280"/>
          </a:xfrm>
        </p:spPr>
        <p:txBody>
          <a:bodyPr/>
          <a:lstStyle/>
          <a:p>
            <a:r>
              <a:rPr lang="en-US" b="1" dirty="0"/>
              <a:t>Intro to R/</a:t>
            </a:r>
            <a:r>
              <a:rPr lang="en-US" b="1" dirty="0" err="1"/>
              <a:t>RStudio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FA0EA-377F-C745-B53D-00FD1AC7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65" y="2806473"/>
            <a:ext cx="177328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73455-38FA-FB4A-9CA0-082043A6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66" y="2806473"/>
            <a:ext cx="390769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E13D-C011-B140-8321-11BACAA45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one: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1AE26-0EA1-9841-9302-248A33EC6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Install R through one of the many mirrors</a:t>
            </a:r>
          </a:p>
          <a:p>
            <a:pPr lvl="1"/>
            <a:r>
              <a:rPr lang="en-US" dirty="0">
                <a:hlinkClick r:id="rId2"/>
              </a:rPr>
              <a:t>https://cran.cnr.berkeley.edu/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Install </a:t>
            </a:r>
            <a:r>
              <a:rPr lang="en-US" dirty="0" err="1"/>
              <a:t>RStudio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https://www.rstudio.com/products/rstudio/download/#download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1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15"/>
            <a:ext cx="7886700" cy="1002636"/>
          </a:xfrm>
        </p:spPr>
        <p:txBody>
          <a:bodyPr/>
          <a:lstStyle/>
          <a:p>
            <a:pPr algn="ctr"/>
            <a:r>
              <a:rPr lang="en-US" dirty="0"/>
              <a:t>Open </a:t>
            </a:r>
            <a:r>
              <a:rPr lang="en-US" dirty="0" err="1"/>
              <a:t>RStudio</a:t>
            </a:r>
            <a:endParaRPr lang="en-US" dirty="0"/>
          </a:p>
        </p:txBody>
      </p:sp>
      <p:pic>
        <p:nvPicPr>
          <p:cNvPr id="4" name="Picture 3" descr="rstud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5" y="1102582"/>
            <a:ext cx="8518760" cy="515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2798" y="558660"/>
            <a:ext cx="152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variables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01833" y="1081880"/>
            <a:ext cx="641929" cy="1276811"/>
          </a:xfrm>
          <a:prstGeom prst="straightConnector1">
            <a:avLst/>
          </a:prstGeom>
          <a:ln w="57150" cmpd="sng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15970" y="6218451"/>
            <a:ext cx="2928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packages and help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03646" y="5164001"/>
            <a:ext cx="753569" cy="1206889"/>
          </a:xfrm>
          <a:prstGeom prst="straightConnector1">
            <a:avLst/>
          </a:prstGeom>
          <a:ln w="57150" cmpd="sng">
            <a:solidFill>
              <a:srgbClr val="5482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7234" y="507331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script window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72656" y="1030551"/>
            <a:ext cx="239176" cy="1160659"/>
          </a:xfrm>
          <a:prstGeom prst="straightConnector1">
            <a:avLst/>
          </a:prstGeom>
          <a:ln w="5715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63112" y="6259233"/>
            <a:ext cx="1325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console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812205" y="5373549"/>
            <a:ext cx="574097" cy="997341"/>
          </a:xfrm>
          <a:prstGeom prst="straightConnector1">
            <a:avLst/>
          </a:prstGeom>
          <a:ln w="5715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26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Set your working directory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06663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getwd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This will tell you where you are – same as </a:t>
            </a:r>
            <a:r>
              <a:rPr lang="en-US" dirty="0" err="1"/>
              <a:t>pwd</a:t>
            </a:r>
            <a:r>
              <a:rPr lang="en-US" dirty="0"/>
              <a:t> in shell</a:t>
            </a:r>
          </a:p>
          <a:p>
            <a:pPr lvl="1"/>
            <a:endParaRPr lang="en-US" dirty="0"/>
          </a:p>
          <a:p>
            <a:r>
              <a:rPr lang="en-US" dirty="0" err="1"/>
              <a:t>setwd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This will let you pick the directory you want to work in – similar to cd in shell</a:t>
            </a:r>
          </a:p>
          <a:p>
            <a:pPr lvl="1"/>
            <a:r>
              <a:rPr lang="en-US" dirty="0"/>
              <a:t>Set your working directory to the folder I gave you</a:t>
            </a:r>
          </a:p>
          <a:p>
            <a:pPr lvl="2"/>
            <a:r>
              <a:rPr lang="en-US" dirty="0"/>
              <a:t>e.g. ~/Desktop/mcb5472r/</a:t>
            </a:r>
          </a:p>
          <a:p>
            <a:pPr lvl="2"/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forget to use tab to finish completing names of directories and files</a:t>
            </a:r>
          </a:p>
          <a:p>
            <a:pPr lvl="1"/>
            <a:endParaRPr lang="en-US" dirty="0"/>
          </a:p>
          <a:p>
            <a:r>
              <a:rPr lang="en-US" dirty="0"/>
              <a:t>In some cases, your working directory will be assumed, for example when using </a:t>
            </a:r>
            <a:r>
              <a:rPr lang="en-US" dirty="0" err="1"/>
              <a:t>RNotebook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8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9732"/>
            <a:ext cx="7886700" cy="1002636"/>
          </a:xfrm>
        </p:spPr>
        <p:txBody>
          <a:bodyPr/>
          <a:lstStyle/>
          <a:p>
            <a:r>
              <a:rPr lang="en-US" dirty="0"/>
              <a:t>Installing R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367"/>
            <a:ext cx="7886700" cy="54431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 packages are bundles of R code, documentation, and test sets</a:t>
            </a:r>
          </a:p>
          <a:p>
            <a:pPr lvl="1"/>
            <a:r>
              <a:rPr lang="en-US" dirty="0"/>
              <a:t>Some are full of tools for graphical output</a:t>
            </a:r>
          </a:p>
          <a:p>
            <a:pPr lvl="1"/>
            <a:r>
              <a:rPr lang="en-US" dirty="0"/>
              <a:t>Some can do more advanced statistics</a:t>
            </a:r>
          </a:p>
          <a:p>
            <a:pPr lvl="1"/>
            <a:r>
              <a:rPr lang="en-US" dirty="0"/>
              <a:t>There are thousands available on the Comprehensive R Archive Network (CRAN)</a:t>
            </a:r>
          </a:p>
          <a:p>
            <a:r>
              <a:rPr lang="en-US" dirty="0"/>
              <a:t>While R has a lot of built-in packages that are really useful, you’ll often want to use other packages to get your work done</a:t>
            </a:r>
          </a:p>
          <a:p>
            <a:r>
              <a:rPr lang="en-US" dirty="0"/>
              <a:t>I use a few almost daily – </a:t>
            </a:r>
            <a:r>
              <a:rPr lang="en-US" dirty="0" err="1"/>
              <a:t>dplyr</a:t>
            </a:r>
            <a:r>
              <a:rPr lang="en-US" dirty="0"/>
              <a:t>, </a:t>
            </a:r>
            <a:r>
              <a:rPr lang="en-US" dirty="0" err="1"/>
              <a:t>tidyr</a:t>
            </a:r>
            <a:r>
              <a:rPr lang="en-US" dirty="0"/>
              <a:t>, and ggplot2</a:t>
            </a:r>
          </a:p>
          <a:p>
            <a:endParaRPr lang="en-US" dirty="0"/>
          </a:p>
          <a:p>
            <a:r>
              <a:rPr lang="en-US" dirty="0"/>
              <a:t>Installing is easy: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install.packages</a:t>
            </a:r>
            <a:r>
              <a:rPr lang="en-US" dirty="0"/>
              <a:t>(“ggplot2”)</a:t>
            </a:r>
          </a:p>
          <a:p>
            <a:r>
              <a:rPr lang="en-US" dirty="0"/>
              <a:t>Once installed, you’ll have to load the package and you’ll load them each time you open a new R environment</a:t>
            </a:r>
          </a:p>
          <a:p>
            <a:pPr marL="0" indent="0">
              <a:buNone/>
            </a:pPr>
            <a:r>
              <a:rPr lang="en-US" dirty="0"/>
              <a:t>	library(ggplot2)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30362-3091-404B-9D45-5E8E5FA7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430" y="4169635"/>
            <a:ext cx="789904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2AC15-BA85-FD4B-9661-9B1DB9DB7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55" y="4169635"/>
            <a:ext cx="789904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AFDB6-B300-DA40-B7B3-30C72CD67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459" y="4169635"/>
            <a:ext cx="78990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551A-DF46-AB44-B245-F406C2F0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00BCA-7730-2C48-80A9-678D0016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Install Bioconductor – tools for high-throughput data </a:t>
            </a:r>
            <a:r>
              <a:rPr lang="en-US" dirty="0" err="1"/>
              <a:t>anlysis</a:t>
            </a:r>
            <a:r>
              <a:rPr lang="en-US" dirty="0"/>
              <a:t> packages 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https://www.bioconductor.org/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Run:</a:t>
            </a:r>
          </a:p>
          <a:p>
            <a:pPr marL="914400" lvl="2" indent="0">
              <a:buNone/>
            </a:pPr>
            <a:r>
              <a:rPr lang="en-US" dirty="0"/>
              <a:t>source("https://</a:t>
            </a:r>
            <a:r>
              <a:rPr lang="en-US" dirty="0" err="1"/>
              <a:t>bioconductor.org</a:t>
            </a:r>
            <a:r>
              <a:rPr lang="en-US" dirty="0"/>
              <a:t>/</a:t>
            </a:r>
            <a:r>
              <a:rPr lang="en-US" dirty="0" err="1"/>
              <a:t>biocLite.R</a:t>
            </a:r>
            <a:r>
              <a:rPr lang="en-US" dirty="0"/>
              <a:t>") </a:t>
            </a:r>
          </a:p>
          <a:p>
            <a:pPr marL="914400" lvl="2" indent="0">
              <a:buNone/>
            </a:pPr>
            <a:r>
              <a:rPr lang="en-US" dirty="0" err="1"/>
              <a:t>biocLite</a:t>
            </a:r>
            <a:r>
              <a:rPr lang="en-US" dirty="0"/>
              <a:t>()</a:t>
            </a:r>
          </a:p>
          <a:p>
            <a:pPr marL="0" indent="0">
              <a:buNone/>
            </a:pPr>
            <a:r>
              <a:rPr lang="en-US" dirty="0"/>
              <a:t>Then use Bioconductor to install other packages</a:t>
            </a:r>
          </a:p>
          <a:p>
            <a:pPr marL="457200" lvl="1" indent="0">
              <a:buNone/>
            </a:pPr>
            <a:r>
              <a:rPr lang="en-US" dirty="0"/>
              <a:t>For example, </a:t>
            </a:r>
            <a:r>
              <a:rPr lang="en-US" dirty="0" err="1"/>
              <a:t>NOISeq</a:t>
            </a:r>
            <a:r>
              <a:rPr lang="en-US" dirty="0"/>
              <a:t> and </a:t>
            </a:r>
            <a:r>
              <a:rPr lang="en-US" dirty="0" err="1"/>
              <a:t>edgeR</a:t>
            </a:r>
            <a:r>
              <a:rPr lang="en-US" dirty="0"/>
              <a:t> are used for differential expression analysis of RNA-</a:t>
            </a:r>
            <a:r>
              <a:rPr lang="en-US" dirty="0" err="1"/>
              <a:t>Seq</a:t>
            </a:r>
            <a:r>
              <a:rPr lang="en-US" dirty="0"/>
              <a:t> data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 err="1"/>
              <a:t>biocLite</a:t>
            </a:r>
            <a:r>
              <a:rPr lang="en-US" sz="2000" dirty="0"/>
              <a:t>("</a:t>
            </a:r>
            <a:r>
              <a:rPr lang="en-US" sz="2000" dirty="0" err="1"/>
              <a:t>NOISeq</a:t>
            </a:r>
            <a:r>
              <a:rPr lang="en-US" sz="2000" dirty="0"/>
              <a:t>")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/>
              <a:t>biocLite</a:t>
            </a:r>
            <a:r>
              <a:rPr lang="en-US" sz="2000" dirty="0"/>
              <a:t>("</a:t>
            </a:r>
            <a:r>
              <a:rPr lang="en-US" sz="2000" dirty="0" err="1"/>
              <a:t>edgeR</a:t>
            </a:r>
            <a:r>
              <a:rPr lang="en-US" sz="2000" dirty="0"/>
              <a:t>")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9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207"/>
            <a:ext cx="7886700" cy="1325563"/>
          </a:xfrm>
        </p:spPr>
        <p:txBody>
          <a:bodyPr/>
          <a:lstStyle/>
          <a:p>
            <a:r>
              <a:rPr lang="en-US" dirty="0"/>
              <a:t>R scripts and R Notebooks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4862"/>
            <a:ext cx="7886700" cy="4835193"/>
          </a:xfrm>
        </p:spPr>
        <p:txBody>
          <a:bodyPr/>
          <a:lstStyle/>
          <a:p>
            <a:r>
              <a:rPr lang="en-US" dirty="0"/>
              <a:t>R scripts are basically a text editor that you can use to construct your scripts, then run them</a:t>
            </a:r>
          </a:p>
          <a:p>
            <a:endParaRPr lang="en-US" dirty="0"/>
          </a:p>
          <a:p>
            <a:r>
              <a:rPr lang="en-US" dirty="0"/>
              <a:t>R Notebooks may be considered more of an advanced user tool, but I wish that I had learned to use it first, so I’m introducing you to them now</a:t>
            </a:r>
          </a:p>
          <a:p>
            <a:endParaRPr lang="en-US" dirty="0"/>
          </a:p>
          <a:p>
            <a:r>
              <a:rPr lang="en-US" dirty="0"/>
              <a:t>They can help you organize your analysis and send it out in a clean format as an html or </a:t>
            </a:r>
            <a:r>
              <a:rPr lang="en-US" dirty="0" err="1"/>
              <a:t>pdf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DFBDC-5FF3-AB4F-BFF2-C7D2A397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543" y="5779671"/>
            <a:ext cx="789905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B6F53-D588-2243-8EC7-A42353357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98" y="5779671"/>
            <a:ext cx="78990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7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5611"/>
            <a:ext cx="7886700" cy="1325563"/>
          </a:xfrm>
        </p:spPr>
        <p:txBody>
          <a:bodyPr/>
          <a:lstStyle/>
          <a:p>
            <a:r>
              <a:rPr lang="en-US" dirty="0"/>
              <a:t>Basic and Useful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8627"/>
            <a:ext cx="7886700" cy="54850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 a dataset</a:t>
            </a:r>
          </a:p>
          <a:p>
            <a:r>
              <a:rPr lang="en-US" dirty="0"/>
              <a:t>Make objects</a:t>
            </a:r>
          </a:p>
          <a:p>
            <a:r>
              <a:rPr lang="en-US" dirty="0"/>
              <a:t>Modify the dataset to use how you want</a:t>
            </a:r>
          </a:p>
          <a:p>
            <a:r>
              <a:rPr lang="en-US" dirty="0"/>
              <a:t>Make basic plots</a:t>
            </a:r>
          </a:p>
          <a:p>
            <a:r>
              <a:rPr lang="en-US" dirty="0"/>
              <a:t>Do some statistics</a:t>
            </a:r>
          </a:p>
          <a:p>
            <a:r>
              <a:rPr lang="en-US" dirty="0"/>
              <a:t>Complete an analysis of some sort</a:t>
            </a:r>
          </a:p>
          <a:p>
            <a:r>
              <a:rPr lang="en-US" dirty="0"/>
              <a:t>Make more plots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I’m not covering every basic R aspect here, but I recommend doing more detailed tutorials – there’s about 10 billion of them online – and you can always just email or come ask me a question</a:t>
            </a:r>
          </a:p>
        </p:txBody>
      </p:sp>
    </p:spTree>
    <p:extLst>
      <p:ext uri="{BB962C8B-B14F-4D97-AF65-F5344CB8AC3E}">
        <p14:creationId xmlns:p14="http://schemas.microsoft.com/office/powerpoint/2010/main" val="261009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4C21-9572-3940-9252-ABCFF51E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7998"/>
            <a:ext cx="7886700" cy="1325563"/>
          </a:xfrm>
        </p:spPr>
        <p:txBody>
          <a:bodyPr/>
          <a:lstStyle/>
          <a:p>
            <a:pPr algn="ctr"/>
            <a:r>
              <a:rPr lang="en-US" sz="6000" dirty="0"/>
              <a:t>Questions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D63AD-8C0B-A14C-AE8A-D2892482F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04" y="5280025"/>
            <a:ext cx="7886700" cy="852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If we have time, we can talk about your data and how you might want to analyze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C4AA1-D946-F746-9CB4-96255517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10" y="3083564"/>
            <a:ext cx="177328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FF02C-E1A0-0E40-B8EF-5A3737978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11" y="3083564"/>
            <a:ext cx="390769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3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</TotalTime>
  <Words>449</Words>
  <Application>Microsoft Macintosh PowerPoint</Application>
  <PresentationFormat>On-screen Show (4:3)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Intro to R/RStudio</vt:lpstr>
      <vt:lpstr>Step one: Install</vt:lpstr>
      <vt:lpstr>Open RStudio</vt:lpstr>
      <vt:lpstr>Set your working directory</vt:lpstr>
      <vt:lpstr>Installing R packages</vt:lpstr>
      <vt:lpstr>More installation</vt:lpstr>
      <vt:lpstr>R scripts and R Notebooks</vt:lpstr>
      <vt:lpstr>Basic and Useful Functions</vt:lpstr>
      <vt:lpstr>Questions?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dcterms:created xsi:type="dcterms:W3CDTF">2018-02-13T17:58:45Z</dcterms:created>
  <dcterms:modified xsi:type="dcterms:W3CDTF">2018-02-21T15:50:14Z</dcterms:modified>
</cp:coreProperties>
</file>