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373" r:id="rId3"/>
    <p:sldId id="368" r:id="rId4"/>
    <p:sldId id="369" r:id="rId5"/>
    <p:sldId id="375" r:id="rId6"/>
    <p:sldId id="376" r:id="rId7"/>
    <p:sldId id="356" r:id="rId8"/>
    <p:sldId id="370" r:id="rId9"/>
    <p:sldId id="377" r:id="rId10"/>
    <p:sldId id="371" r:id="rId11"/>
    <p:sldId id="374" r:id="rId12"/>
    <p:sldId id="372" r:id="rId13"/>
    <p:sldId id="362" r:id="rId14"/>
    <p:sldId id="363" r:id="rId15"/>
    <p:sldId id="364" r:id="rId16"/>
    <p:sldId id="378" r:id="rId17"/>
    <p:sldId id="352" r:id="rId18"/>
    <p:sldId id="355" r:id="rId19"/>
    <p:sldId id="345" r:id="rId20"/>
    <p:sldId id="353" r:id="rId21"/>
    <p:sldId id="354" r:id="rId22"/>
    <p:sldId id="338" r:id="rId23"/>
    <p:sldId id="343" r:id="rId24"/>
    <p:sldId id="346" r:id="rId25"/>
    <p:sldId id="323" r:id="rId26"/>
    <p:sldId id="322" r:id="rId27"/>
    <p:sldId id="326" r:id="rId28"/>
    <p:sldId id="327" r:id="rId29"/>
    <p:sldId id="325" r:id="rId30"/>
    <p:sldId id="324" r:id="rId31"/>
    <p:sldId id="350" r:id="rId32"/>
    <p:sldId id="351" r:id="rId33"/>
    <p:sldId id="329" r:id="rId34"/>
    <p:sldId id="330" r:id="rId35"/>
    <p:sldId id="331" r:id="rId36"/>
    <p:sldId id="332" r:id="rId37"/>
    <p:sldId id="333" r:id="rId38"/>
    <p:sldId id="335" r:id="rId39"/>
    <p:sldId id="336" r:id="rId40"/>
    <p:sldId id="337" r:id="rId41"/>
    <p:sldId id="379" r:id="rId42"/>
    <p:sldId id="380" r:id="rId43"/>
    <p:sldId id="366" r:id="rId44"/>
    <p:sldId id="367" r:id="rId45"/>
    <p:sldId id="341" r:id="rId46"/>
    <p:sldId id="342" r:id="rId47"/>
    <p:sldId id="347" r:id="rId48"/>
    <p:sldId id="348" r:id="rId49"/>
    <p:sldId id="349" r:id="rId50"/>
  </p:sldIdLst>
  <p:sldSz cx="9144000" cy="6858000" type="screen4x3"/>
  <p:notesSz cx="9601200" cy="7315200"/>
  <p:defaultTextStyle>
    <a:defPPr>
      <a:defRPr lang="en-US"/>
    </a:defPPr>
    <a:lvl1pPr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99"/>
  </p:normalViewPr>
  <p:slideViewPr>
    <p:cSldViewPr>
      <p:cViewPr varScale="1">
        <p:scale>
          <a:sx n="214" d="100"/>
          <a:sy n="214" d="100"/>
        </p:scale>
        <p:origin x="2376" y="168"/>
      </p:cViewPr>
      <p:guideLst>
        <p:guide orient="horz" pos="16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a:defRPr sz="1200" b="0">
                <a:ea typeface="+mn-ea"/>
                <a:cs typeface="+mn-cs"/>
              </a:defRPr>
            </a:lvl1pPr>
          </a:lstStyle>
          <a:p>
            <a:pPr>
              <a:defRPr/>
            </a:pPr>
            <a:endParaRPr lang="en-US"/>
          </a:p>
        </p:txBody>
      </p:sp>
      <p:sp>
        <p:nvSpPr>
          <p:cNvPr id="2457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a:defRPr sz="1200" b="0">
                <a:ea typeface="+mn-ea"/>
                <a:cs typeface="+mn-cs"/>
              </a:defRPr>
            </a:lvl1pPr>
          </a:lstStyle>
          <a:p>
            <a:pPr>
              <a:defRPr/>
            </a:pPr>
            <a:endParaRPr lang="en-US"/>
          </a:p>
        </p:txBody>
      </p:sp>
      <p:sp>
        <p:nvSpPr>
          <p:cNvPr id="2458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a:defRPr sz="1200" b="0">
                <a:ea typeface="+mn-ea"/>
                <a:cs typeface="+mn-cs"/>
              </a:defRPr>
            </a:lvl1pPr>
          </a:lstStyle>
          <a:p>
            <a:pPr>
              <a:defRPr/>
            </a:pPr>
            <a:endParaRPr lang="en-US"/>
          </a:p>
        </p:txBody>
      </p:sp>
      <p:sp>
        <p:nvSpPr>
          <p:cNvPr id="2458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a:defRPr sz="1200" b="0" smtClean="0"/>
            </a:lvl1pPr>
          </a:lstStyle>
          <a:p>
            <a:pPr>
              <a:defRPr/>
            </a:pPr>
            <a:fld id="{6BDCF820-EE98-444F-A741-4F6FA19BA885}" type="slidenum">
              <a:rPr lang="en-US"/>
              <a:pPr>
                <a:defRPr/>
              </a:pPr>
              <a:t>‹#›</a:t>
            </a:fld>
            <a:endParaRPr lang="en-US"/>
          </a:p>
        </p:txBody>
      </p:sp>
    </p:spTree>
    <p:extLst>
      <p:ext uri="{BB962C8B-B14F-4D97-AF65-F5344CB8AC3E}">
        <p14:creationId xmlns:p14="http://schemas.microsoft.com/office/powerpoint/2010/main" val="287426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72707" name="Rectangle 3"/>
          <p:cNvSpPr>
            <a:spLocks noGrp="1" noChangeArrowheads="1"/>
          </p:cNvSpPr>
          <p:nvPr>
            <p:ph type="dt" idx="1"/>
          </p:nvPr>
        </p:nvSpPr>
        <p:spPr bwMode="auto">
          <a:xfrm>
            <a:off x="5400675"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43225" y="522288"/>
            <a:ext cx="3716338" cy="27876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9" name="Rectangle 5"/>
          <p:cNvSpPr>
            <a:spLocks noGrp="1" noChangeArrowheads="1"/>
          </p:cNvSpPr>
          <p:nvPr>
            <p:ph type="body" sz="quarter" idx="3"/>
          </p:nvPr>
        </p:nvSpPr>
        <p:spPr bwMode="auto">
          <a:xfrm>
            <a:off x="1300163" y="3482975"/>
            <a:ext cx="7000875" cy="3309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72711" name="Rectangle 7"/>
          <p:cNvSpPr>
            <a:spLocks noGrp="1" noChangeArrowheads="1"/>
          </p:cNvSpPr>
          <p:nvPr>
            <p:ph type="sldNum" sz="quarter" idx="5"/>
          </p:nvPr>
        </p:nvSpPr>
        <p:spPr bwMode="auto">
          <a:xfrm>
            <a:off x="5400675"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E15EBD0-0AF3-0F42-9A1A-0BBA0D1F2D56}" type="slidenum">
              <a:rPr lang="en-US"/>
              <a:pPr>
                <a:defRPr/>
              </a:pPr>
              <a:t>‹#›</a:t>
            </a:fld>
            <a:endParaRPr lang="en-US"/>
          </a:p>
        </p:txBody>
      </p:sp>
    </p:spTree>
    <p:extLst>
      <p:ext uri="{BB962C8B-B14F-4D97-AF65-F5344CB8AC3E}">
        <p14:creationId xmlns:p14="http://schemas.microsoft.com/office/powerpoint/2010/main" val="1444656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D54F5A2-72A7-9C4E-BE39-A0EF7D2386B7}" type="slidenum">
              <a:rPr lang="en-US" sz="1200"/>
              <a:pPr eaLnBrk="1" hangingPunct="1"/>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1B048E1-F1B2-2C44-9150-B3FB861A53B3}" type="slidenum">
              <a:rPr lang="en-US" sz="1200"/>
              <a:pPr eaLnBrk="1" hangingPunct="1"/>
              <a:t>23</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15EBD0-0AF3-0F42-9A1A-0BBA0D1F2D56}" type="slidenum">
              <a:rPr lang="en-US" smtClean="0"/>
              <a:pPr>
                <a:defRPr/>
              </a:pPr>
              <a:t>24</a:t>
            </a:fld>
            <a:endParaRPr lang="en-US"/>
          </a:p>
        </p:txBody>
      </p:sp>
    </p:spTree>
    <p:extLst>
      <p:ext uri="{BB962C8B-B14F-4D97-AF65-F5344CB8AC3E}">
        <p14:creationId xmlns:p14="http://schemas.microsoft.com/office/powerpoint/2010/main" val="318478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7E003AD-F16B-D046-8106-7DBE4654C6FD}" type="slidenum">
              <a:rPr lang="en-US" sz="1200"/>
              <a:pPr eaLnBrk="1" hangingPunct="1"/>
              <a:t>25</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3B4D8803-5053-C746-9798-9D0A288330A7}" type="slidenum">
              <a:rPr lang="en-US" sz="1200"/>
              <a:pPr eaLnBrk="1" hangingPunct="1"/>
              <a:t>26</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D97A01A-10A6-BC41-BB6C-34CE248E0EA3}" type="slidenum">
              <a:rPr lang="en-US" sz="1200"/>
              <a:pPr eaLnBrk="1" hangingPunct="1"/>
              <a:t>27</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B3169E2-C5EA-1045-B5B7-843223D36F83}" type="slidenum">
              <a:rPr lang="en-US" sz="1200"/>
              <a:pPr eaLnBrk="1" hangingPunct="1"/>
              <a:t>28</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C5DF6A1C-8788-B44D-AAA3-6BDF6614A4DC}" type="slidenum">
              <a:rPr lang="en-US" sz="1200"/>
              <a:pPr eaLnBrk="1" hangingPunct="1"/>
              <a:t>29</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C53728F-CB91-1948-AE93-144D256B7CFB}" type="slidenum">
              <a:rPr lang="en-US" sz="1200"/>
              <a:pPr eaLnBrk="1" hangingPunct="1"/>
              <a:t>30</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62488F18-7C0B-284B-85DA-7AA7D20DB2B5}" type="slidenum">
              <a:rPr lang="en-US" sz="1200"/>
              <a:pPr eaLnBrk="1" hangingPunct="1"/>
              <a:t>31</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14AECC26-900C-F54E-BFB5-B89B84F46A92}" type="slidenum">
              <a:rPr lang="en-US" sz="1200"/>
              <a:pPr eaLnBrk="1" hangingPunct="1"/>
              <a:t>32</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15EBD0-0AF3-0F42-9A1A-0BBA0D1F2D56}" type="slidenum">
              <a:rPr lang="en-US" smtClean="0"/>
              <a:pPr>
                <a:defRPr/>
              </a:pPr>
              <a:t>4</a:t>
            </a:fld>
            <a:endParaRPr lang="en-US"/>
          </a:p>
        </p:txBody>
      </p:sp>
    </p:spTree>
    <p:extLst>
      <p:ext uri="{BB962C8B-B14F-4D97-AF65-F5344CB8AC3E}">
        <p14:creationId xmlns:p14="http://schemas.microsoft.com/office/powerpoint/2010/main" val="408356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5CAEA87-71D1-AF42-8DE3-02DF19F0E15B}" type="slidenum">
              <a:rPr lang="en-US" sz="1200"/>
              <a:pPr eaLnBrk="1" hangingPunct="1"/>
              <a:t>33</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2CC8DA0-4979-A34B-BD17-8F1EA6593B9B}" type="slidenum">
              <a:rPr lang="en-US" sz="1200"/>
              <a:pPr eaLnBrk="1" hangingPunct="1"/>
              <a:t>34</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E2B5A610-964F-DC4F-BF92-A60697450973}" type="slidenum">
              <a:rPr lang="en-US" sz="1200"/>
              <a:pPr eaLnBrk="1" hangingPunct="1"/>
              <a:t>35</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B32FFE7E-C50D-C04D-918D-BDB796EA9506}" type="slidenum">
              <a:rPr lang="en-US" sz="1200"/>
              <a:pPr eaLnBrk="1" hangingPunct="1"/>
              <a:t>36</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9843E40-52E8-6A4D-B3FC-CFEBA5D0953E}" type="slidenum">
              <a:rPr lang="en-US" sz="1200"/>
              <a:pPr eaLnBrk="1" hangingPunct="1"/>
              <a:t>37</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99047D54-7595-9F49-A480-A7396A55F779}" type="slidenum">
              <a:rPr lang="en-US" sz="1200"/>
              <a:pPr eaLnBrk="1" hangingPunct="1"/>
              <a:t>38</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B98DFE4F-CFB4-064C-91D0-C3FD762CC797}" type="slidenum">
              <a:rPr lang="en-US" sz="1200"/>
              <a:pPr eaLnBrk="1" hangingPunct="1"/>
              <a:t>39</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4B67D9A9-937B-5F4B-A6DF-94F4E8469099}" type="slidenum">
              <a:rPr lang="en-US" sz="1200"/>
              <a:pPr eaLnBrk="1" hangingPunct="1"/>
              <a:t>40</a:t>
            </a:fld>
            <a:endParaRPr 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0C9B36F-F2FC-EF48-9B42-570BBA017B33}" type="slidenum">
              <a:rPr lang="en-US" sz="1200"/>
              <a:pPr eaLnBrk="1" hangingPunct="1"/>
              <a:t>45</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C1F492D1-77F4-364B-8FD8-CA68F1D9C8DF}" type="slidenum">
              <a:rPr lang="en-US" sz="1200"/>
              <a:pPr eaLnBrk="1" hangingPunct="1"/>
              <a:t>46</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15EBD0-0AF3-0F42-9A1A-0BBA0D1F2D56}" type="slidenum">
              <a:rPr lang="en-US" smtClean="0"/>
              <a:pPr>
                <a:defRPr/>
              </a:pPr>
              <a:t>5</a:t>
            </a:fld>
            <a:endParaRPr lang="en-US"/>
          </a:p>
        </p:txBody>
      </p:sp>
    </p:spTree>
    <p:extLst>
      <p:ext uri="{BB962C8B-B14F-4D97-AF65-F5344CB8AC3E}">
        <p14:creationId xmlns:p14="http://schemas.microsoft.com/office/powerpoint/2010/main" val="3631865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744BB95A-7EE8-AD45-A83C-AA8CB93866BC}" type="slidenum">
              <a:rPr lang="en-US" sz="1200"/>
              <a:pPr eaLnBrk="1" hangingPunct="1"/>
              <a:t>47</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EB4A48F3-30DC-9940-8CEB-6CB11951CFAB}" type="slidenum">
              <a:rPr lang="en-US" sz="1200"/>
              <a:pPr eaLnBrk="1" hangingPunct="1"/>
              <a:t>48</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AEADB39C-1A65-D54E-9063-4E7AD6C23903}" type="slidenum">
              <a:rPr lang="en-US" sz="1200"/>
              <a:pPr eaLnBrk="1" hangingPunct="1"/>
              <a:t>49</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1584E0C-BB99-1249-B10D-2D946E3CE640}" type="slidenum">
              <a:rPr lang="en-US" sz="1200"/>
              <a:pPr eaLnBrk="1" hangingPunct="1"/>
              <a:t>7</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7B028C7-79BD-934A-AD15-BEA89C1514B5}" type="slidenum">
              <a:rPr lang="en-US" sz="1200"/>
              <a:pPr eaLnBrk="1" hangingPunct="1"/>
              <a:t>13</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AD81DC88-3316-8046-B164-A48E563A1BB0}" type="slidenum">
              <a:rPr lang="en-US" sz="1200"/>
              <a:pPr eaLnBrk="1" hangingPunct="1"/>
              <a:t>14</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7DCFF80-1394-BA4B-B188-3873847D3C80}" type="slidenum">
              <a:rPr lang="en-US" sz="1200"/>
              <a:pPr eaLnBrk="1" hangingPunct="1"/>
              <a:t>15</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6921776-863E-8047-8CAC-F56043F3250F}" type="slidenum">
              <a:rPr lang="en-US" sz="1200"/>
              <a:pPr eaLnBrk="1" hangingPunct="1"/>
              <a:t>19</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5C36E897-06DD-E343-894B-CA3B0578B987}" type="slidenum">
              <a:rPr lang="en-US" sz="1200"/>
              <a:pPr eaLnBrk="1" hangingPunct="1"/>
              <a:t>22</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A7883-B836-A640-B10E-1516C6704CE5}" type="slidenum">
              <a:rPr lang="en-US"/>
              <a:pPr>
                <a:defRPr/>
              </a:pPr>
              <a:t>‹#›</a:t>
            </a:fld>
            <a:endParaRPr lang="en-US"/>
          </a:p>
        </p:txBody>
      </p:sp>
    </p:spTree>
    <p:extLst>
      <p:ext uri="{BB962C8B-B14F-4D97-AF65-F5344CB8AC3E}">
        <p14:creationId xmlns:p14="http://schemas.microsoft.com/office/powerpoint/2010/main" val="57717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A7F9B-F7C2-0E4E-8A82-47CBB95688F6}" type="slidenum">
              <a:rPr lang="en-US"/>
              <a:pPr>
                <a:defRPr/>
              </a:pPr>
              <a:t>‹#›</a:t>
            </a:fld>
            <a:endParaRPr lang="en-US"/>
          </a:p>
        </p:txBody>
      </p:sp>
    </p:spTree>
    <p:extLst>
      <p:ext uri="{BB962C8B-B14F-4D97-AF65-F5344CB8AC3E}">
        <p14:creationId xmlns:p14="http://schemas.microsoft.com/office/powerpoint/2010/main" val="42762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C0E997-4D44-2C41-ACF0-C4CAF997F7BA}" type="slidenum">
              <a:rPr lang="en-US"/>
              <a:pPr>
                <a:defRPr/>
              </a:pPr>
              <a:t>‹#›</a:t>
            </a:fld>
            <a:endParaRPr lang="en-US"/>
          </a:p>
        </p:txBody>
      </p:sp>
    </p:spTree>
    <p:extLst>
      <p:ext uri="{BB962C8B-B14F-4D97-AF65-F5344CB8AC3E}">
        <p14:creationId xmlns:p14="http://schemas.microsoft.com/office/powerpoint/2010/main" val="104324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C111B5-0C71-3D43-8F13-7B22F2C166C1}" type="slidenum">
              <a:rPr lang="en-US"/>
              <a:pPr>
                <a:defRPr/>
              </a:pPr>
              <a:t>‹#›</a:t>
            </a:fld>
            <a:endParaRPr lang="en-US"/>
          </a:p>
        </p:txBody>
      </p:sp>
    </p:spTree>
    <p:extLst>
      <p:ext uri="{BB962C8B-B14F-4D97-AF65-F5344CB8AC3E}">
        <p14:creationId xmlns:p14="http://schemas.microsoft.com/office/powerpoint/2010/main" val="153660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ED4A2-6B71-0C4F-A198-9C5534EE6601}" type="slidenum">
              <a:rPr lang="en-US"/>
              <a:pPr>
                <a:defRPr/>
              </a:pPr>
              <a:t>‹#›</a:t>
            </a:fld>
            <a:endParaRPr lang="en-US"/>
          </a:p>
        </p:txBody>
      </p:sp>
    </p:spTree>
    <p:extLst>
      <p:ext uri="{BB962C8B-B14F-4D97-AF65-F5344CB8AC3E}">
        <p14:creationId xmlns:p14="http://schemas.microsoft.com/office/powerpoint/2010/main" val="39847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3D5FC-B865-F64D-ADA1-DCD9BCBA4F3F}" type="slidenum">
              <a:rPr lang="en-US"/>
              <a:pPr>
                <a:defRPr/>
              </a:pPr>
              <a:t>‹#›</a:t>
            </a:fld>
            <a:endParaRPr lang="en-US"/>
          </a:p>
        </p:txBody>
      </p:sp>
    </p:spTree>
    <p:extLst>
      <p:ext uri="{BB962C8B-B14F-4D97-AF65-F5344CB8AC3E}">
        <p14:creationId xmlns:p14="http://schemas.microsoft.com/office/powerpoint/2010/main" val="358950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AE4157-885D-BA4E-B667-C5E405E12802}" type="slidenum">
              <a:rPr lang="en-US"/>
              <a:pPr>
                <a:defRPr/>
              </a:pPr>
              <a:t>‹#›</a:t>
            </a:fld>
            <a:endParaRPr lang="en-US"/>
          </a:p>
        </p:txBody>
      </p:sp>
    </p:spTree>
    <p:extLst>
      <p:ext uri="{BB962C8B-B14F-4D97-AF65-F5344CB8AC3E}">
        <p14:creationId xmlns:p14="http://schemas.microsoft.com/office/powerpoint/2010/main" val="190010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B161D6-4089-AD4E-A7D3-9B08221DA520}" type="slidenum">
              <a:rPr lang="en-US"/>
              <a:pPr>
                <a:defRPr/>
              </a:pPr>
              <a:t>‹#›</a:t>
            </a:fld>
            <a:endParaRPr lang="en-US"/>
          </a:p>
        </p:txBody>
      </p:sp>
    </p:spTree>
    <p:extLst>
      <p:ext uri="{BB962C8B-B14F-4D97-AF65-F5344CB8AC3E}">
        <p14:creationId xmlns:p14="http://schemas.microsoft.com/office/powerpoint/2010/main" val="214753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A5838-3B96-8545-B4E0-F424C45CD7DD}" type="slidenum">
              <a:rPr lang="en-US"/>
              <a:pPr>
                <a:defRPr/>
              </a:pPr>
              <a:t>‹#›</a:t>
            </a:fld>
            <a:endParaRPr lang="en-US"/>
          </a:p>
        </p:txBody>
      </p:sp>
    </p:spTree>
    <p:extLst>
      <p:ext uri="{BB962C8B-B14F-4D97-AF65-F5344CB8AC3E}">
        <p14:creationId xmlns:p14="http://schemas.microsoft.com/office/powerpoint/2010/main" val="424657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80B61-1387-AF41-96B7-816E9BA67FBB}" type="slidenum">
              <a:rPr lang="en-US"/>
              <a:pPr>
                <a:defRPr/>
              </a:pPr>
              <a:t>‹#›</a:t>
            </a:fld>
            <a:endParaRPr lang="en-US"/>
          </a:p>
        </p:txBody>
      </p:sp>
    </p:spTree>
    <p:extLst>
      <p:ext uri="{BB962C8B-B14F-4D97-AF65-F5344CB8AC3E}">
        <p14:creationId xmlns:p14="http://schemas.microsoft.com/office/powerpoint/2010/main" val="329638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F75C0F-6A08-0E48-934B-D25F804289BE}" type="slidenum">
              <a:rPr lang="en-US"/>
              <a:pPr>
                <a:defRPr/>
              </a:pPr>
              <a:t>‹#›</a:t>
            </a:fld>
            <a:endParaRPr lang="en-US"/>
          </a:p>
        </p:txBody>
      </p:sp>
    </p:spTree>
    <p:extLst>
      <p:ext uri="{BB962C8B-B14F-4D97-AF65-F5344CB8AC3E}">
        <p14:creationId xmlns:p14="http://schemas.microsoft.com/office/powerpoint/2010/main" val="426584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BF7F9DE6-38AE-BC46-8CE3-E42DA8CF5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garten@ucon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gogarten.uconn.edu/mcb5472_2018/scripts/sort_example2.pl" TargetMode="External"/><Relationship Id="rId5" Type="http://schemas.openxmlformats.org/officeDocument/2006/relationships/hyperlink" Target="http://gogarten.uconn.edu/mcb5472_2018/scripts/sort_example1.pl" TargetMode="External"/><Relationship Id="rId4" Type="http://schemas.openxmlformats.org/officeDocument/2006/relationships/hyperlink" Target="http://gogarten.uconn.edu/mcb5472_2018/class04Answers_2018.p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korflab.ucdavis.edu/Unix_and_Perl/unix_and_perl_v2.3.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korflab.ucdavis.edu/Unix_and_Perl/current.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drive5.com/muscle/docs.htm" TargetMode="External"/><Relationship Id="rId3" Type="http://schemas.openxmlformats.org/officeDocument/2006/relationships/hyperlink" Target="http://web.uconn.edu/gogarten/MCB372/Laboratories/A.fa" TargetMode="External"/><Relationship Id="rId7" Type="http://schemas.openxmlformats.org/officeDocument/2006/relationships/hyperlink" Target="http://web.uconn.edu/gogarten/MCB372/Laboratories/F.fa"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web.uconn.edu/gogarten/MCB372/Laboratories/beta.fa" TargetMode="External"/><Relationship Id="rId5" Type="http://schemas.openxmlformats.org/officeDocument/2006/relationships/hyperlink" Target="http://web.uconn.edu/gogarten/MCB372/Laboratories/alpha.fa" TargetMode="External"/><Relationship Id="rId4" Type="http://schemas.openxmlformats.org/officeDocument/2006/relationships/hyperlink" Target="http://web.uconn.edu/gogarten/MCB372/Laboratories/B.f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gogarten.uconn.edu/MCB372/blastall.p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carrot.mcb.uconn.edu/scripts/simple_rbh_pairs.p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last.ncbi.nlm.nih.gov/Blast.cgi?PAGE=Proteins&amp;PROGRAM=blastp&amp;BLAST_PROGRAMS=blastp&amp;PAGE_TYPE=BlastSearch&amp;BLAST_SPEC=blast2seq&amp;DATABASE=n/a&amp;QUERY=&amp;SUBJECT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carrot.mcb.uconn.edu/mcb221_2004/3334404.fa" TargetMode="External"/><Relationship Id="rId3" Type="http://schemas.openxmlformats.org/officeDocument/2006/relationships/hyperlink" Target="http://myhits.isb-sib.ch/cgi-bin/dotlet" TargetMode="External"/><Relationship Id="rId7" Type="http://schemas.openxmlformats.org/officeDocument/2006/relationships/hyperlink" Target="http://carrot.mcb.uconn.edu/mcb221_2004/arab.fa"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blast.ncbi.nlm.nih.gov/Blast.cgi?PROGRAM=blastp&amp;BLAST_PROGRAMS=blastp&amp;PAGE_TYPE=BlastSearch&amp;SHOW_DEFAULTS=on&amp;LINK_LOC=blasthome" TargetMode="External"/><Relationship Id="rId5" Type="http://schemas.openxmlformats.org/officeDocument/2006/relationships/hyperlink" Target="http://carrot.mcb.uconn.edu/mcb221_2004/19887539.fa" TargetMode="External"/><Relationship Id="rId4" Type="http://schemas.openxmlformats.org/officeDocument/2006/relationships/hyperlink" Target="http://myhits.isb-sib.ch/util/dotlet/doc/dotlet_examples.html" TargetMode="Externa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www.ks.uiuc.edu/Training/SumSchool/materials/sources/tutorials/07-bioinformatics/seqlab-html/node6.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en.wikipedia.org/wiki/Needleman%E2%80%93Wunsch_algorith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earchlauncher.bcm.tmc.edu/multi-align/Options/clustalw.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ftp://ftp.ebi.ac.uk/pub/software/" TargetMode="External"/><Relationship Id="rId4" Type="http://schemas.openxmlformats.org/officeDocument/2006/relationships/hyperlink" Target="http://bioweb.pasteur.fr/seqanal/interfaces/clustalw-simpl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eb.uconn.edu/gogarten/bioinf/testseq1.txt"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eb.uconn.edu/gogarten/bioinf/testseq1.al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eb.uconn.edu/gogarten/bioinf/testseq1.txt"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hyperlink" Target="http://web.uconn.edu/gogarten/bioinf/testseq1.al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tcoffee.crg.cat/"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drive5.com/muscl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drive5.com/muscle/muscle.html"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8" Type="http://schemas.openxmlformats.org/officeDocument/2006/relationships/hyperlink" Target="http://web.uconn.edu/gogarten/mcb221/class13.html" TargetMode="External"/><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png"/><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http://gogarten.uconn.edu/bioinf/TOPIC4.HTM" TargetMode="Externa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hyperlink" Target="http://gogarten.uconn.edu/mcb3421_2017/class15_2017.html" TargetMode="External"/><Relationship Id="rId5" Type="http://schemas.openxmlformats.org/officeDocument/2006/relationships/image" Target="../media/image25.png"/><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hyperlink" Target="http://www.jalview.org/" TargetMode="External"/><Relationship Id="rId7" Type="http://schemas.openxmlformats.org/officeDocument/2006/relationships/hyperlink" Target="http://gogarten.uconn.edu/powerpoints/seqSpaceShort.ppt"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web.uconn.edu/gogarten/F1ATPasecatcycle.htm" TargetMode="External"/><Relationship Id="rId5" Type="http://schemas.openxmlformats.org/officeDocument/2006/relationships/hyperlink" Target="http://gogarten.uconn.edu/mcb221_2007/all.txt" TargetMode="External"/><Relationship Id="rId4" Type="http://schemas.openxmlformats.org/officeDocument/2006/relationships/hyperlink" Target="http://www.ccgb.umn.edu/software/java/webstarts/Jalview.jnl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bil.univ-lyon1.fr/software/seaview.html"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mdl.ipc.pku.edu.cn/mirror/b_ebi_soft.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cse.ucsc.edu/research/compbio/sam.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685800"/>
            <a:ext cx="7772400" cy="1143000"/>
          </a:xfrm>
        </p:spPr>
        <p:txBody>
          <a:bodyPr/>
          <a:lstStyle/>
          <a:p>
            <a:pPr eaLnBrk="1" hangingPunct="1"/>
            <a:r>
              <a:rPr lang="en-US">
                <a:latin typeface="Times New Roman" charset="0"/>
                <a:ea typeface="ＭＳ Ｐゴシック" charset="0"/>
                <a:cs typeface="ＭＳ Ｐゴシック" charset="0"/>
              </a:rPr>
              <a:t>MCB 5472</a:t>
            </a:r>
          </a:p>
        </p:txBody>
      </p:sp>
      <p:sp>
        <p:nvSpPr>
          <p:cNvPr id="15362" name="Rectangle 3"/>
          <p:cNvSpPr>
            <a:spLocks noGrp="1" noChangeArrowheads="1"/>
          </p:cNvSpPr>
          <p:nvPr>
            <p:ph type="subTitle" idx="1"/>
          </p:nvPr>
        </p:nvSpPr>
        <p:spPr>
          <a:xfrm>
            <a:off x="1371600" y="2057400"/>
            <a:ext cx="6400800" cy="1905000"/>
          </a:xfrm>
        </p:spPr>
        <p:txBody>
          <a:bodyPr/>
          <a:lstStyle/>
          <a:p>
            <a:pPr eaLnBrk="1" hangingPunct="1"/>
            <a:r>
              <a:rPr lang="en-US">
                <a:latin typeface="Times New Roman" charset="0"/>
                <a:ea typeface="ＭＳ Ｐゴシック" charset="0"/>
                <a:cs typeface="ＭＳ Ｐゴシック" charset="0"/>
              </a:rPr>
              <a:t>Sequence alignment</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
        <p:nvSpPr>
          <p:cNvPr id="15363" name="Rectangle 4"/>
          <p:cNvSpPr>
            <a:spLocks noChangeArrowheads="1"/>
          </p:cNvSpPr>
          <p:nvPr/>
        </p:nvSpPr>
        <p:spPr bwMode="auto">
          <a:xfrm>
            <a:off x="2857500" y="4191000"/>
            <a:ext cx="3429000" cy="1320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en-US" sz="2000" b="0" i="1"/>
              <a:t>Peter Gogarten </a:t>
            </a:r>
          </a:p>
          <a:p>
            <a:r>
              <a:rPr lang="en-US" sz="2000" b="0"/>
              <a:t>Office:</a:t>
            </a:r>
            <a:r>
              <a:rPr lang="en-US" sz="2000" b="0" i="1"/>
              <a:t> BSP 404</a:t>
            </a:r>
          </a:p>
          <a:p>
            <a:r>
              <a:rPr lang="en-US" sz="2000" b="0"/>
              <a:t>phone:</a:t>
            </a:r>
            <a:r>
              <a:rPr lang="en-US" sz="2000" b="0" i="1"/>
              <a:t> 860 486-4061, </a:t>
            </a:r>
          </a:p>
          <a:p>
            <a:r>
              <a:rPr lang="en-US" sz="2000" b="0"/>
              <a:t>Email:</a:t>
            </a:r>
            <a:r>
              <a:rPr lang="en-US" sz="2000" b="0" i="1"/>
              <a:t> </a:t>
            </a:r>
            <a:r>
              <a:rPr lang="en-US" sz="2000" b="0" i="1">
                <a:hlinkClick r:id="rId3"/>
              </a:rPr>
              <a:t>gogarten@uconn.edu</a:t>
            </a:r>
            <a:endParaRPr 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763" y="-330201"/>
            <a:ext cx="5829301" cy="7543801"/>
          </a:xfrm>
          <a:prstGeom prst="rect">
            <a:avLst/>
          </a:prstGeom>
        </p:spPr>
      </p:pic>
    </p:spTree>
    <p:extLst>
      <p:ext uri="{BB962C8B-B14F-4D97-AF65-F5344CB8AC3E}">
        <p14:creationId xmlns:p14="http://schemas.microsoft.com/office/powerpoint/2010/main" val="178157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E71B-9F05-6C48-BFA2-AAF83E2EEE16}"/>
              </a:ext>
            </a:extLst>
          </p:cNvPr>
          <p:cNvSpPr>
            <a:spLocks noGrp="1"/>
          </p:cNvSpPr>
          <p:nvPr>
            <p:ph type="title"/>
          </p:nvPr>
        </p:nvSpPr>
        <p:spPr>
          <a:xfrm>
            <a:off x="228600" y="76200"/>
            <a:ext cx="8153400" cy="457200"/>
          </a:xfrm>
        </p:spPr>
        <p:txBody>
          <a:bodyPr/>
          <a:lstStyle/>
          <a:p>
            <a:r>
              <a:rPr lang="en-US" sz="2200" dirty="0"/>
              <a:t>Multiple sequence </a:t>
            </a:r>
            <a:r>
              <a:rPr lang="en-US" sz="2200" dirty="0" err="1"/>
              <a:t>fasta</a:t>
            </a:r>
            <a:r>
              <a:rPr lang="en-US" sz="2200" dirty="0"/>
              <a:t> file with start position instead on accession #</a:t>
            </a:r>
          </a:p>
        </p:txBody>
      </p:sp>
      <p:pic>
        <p:nvPicPr>
          <p:cNvPr id="4" name="Picture 3">
            <a:extLst>
              <a:ext uri="{FF2B5EF4-FFF2-40B4-BE49-F238E27FC236}">
                <a16:creationId xmlns:a16="http://schemas.microsoft.com/office/drawing/2014/main" id="{0D5DD18F-9889-FD4D-88FD-01BD74E970D7}"/>
              </a:ext>
            </a:extLst>
          </p:cNvPr>
          <p:cNvPicPr>
            <a:picLocks noChangeAspect="1"/>
          </p:cNvPicPr>
          <p:nvPr/>
        </p:nvPicPr>
        <p:blipFill>
          <a:blip r:embed="rId2"/>
          <a:stretch>
            <a:fillRect/>
          </a:stretch>
        </p:blipFill>
        <p:spPr>
          <a:xfrm>
            <a:off x="1447800" y="572706"/>
            <a:ext cx="6874823" cy="6285294"/>
          </a:xfrm>
          <a:prstGeom prst="rect">
            <a:avLst/>
          </a:prstGeom>
        </p:spPr>
      </p:pic>
    </p:spTree>
    <p:extLst>
      <p:ext uri="{BB962C8B-B14F-4D97-AF65-F5344CB8AC3E}">
        <p14:creationId xmlns:p14="http://schemas.microsoft.com/office/powerpoint/2010/main" val="283772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0"/>
            <a:ext cx="5199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4"/>
          <p:cNvSpPr txBox="1">
            <a:spLocks noChangeArrowheads="1"/>
          </p:cNvSpPr>
          <p:nvPr/>
        </p:nvSpPr>
        <p:spPr bwMode="auto">
          <a:xfrm>
            <a:off x="184150" y="157163"/>
            <a:ext cx="25749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dirty="0"/>
              <a:t>Top scoring hits only</a:t>
            </a:r>
          </a:p>
          <a:p>
            <a:pPr>
              <a:spcBef>
                <a:spcPct val="0"/>
              </a:spcBef>
              <a:buFontTx/>
              <a:buNone/>
            </a:pPr>
            <a:r>
              <a:rPr lang="en-US" altLang="en-US" sz="1800" dirty="0"/>
              <a:t>GI number replaced with </a:t>
            </a:r>
            <a:br>
              <a:rPr lang="en-US" altLang="en-US" sz="1800" dirty="0"/>
            </a:br>
            <a:r>
              <a:rPr lang="en-US" altLang="en-US" sz="1800" dirty="0"/>
              <a:t>position in genomes</a:t>
            </a:r>
          </a:p>
        </p:txBody>
      </p:sp>
    </p:spTree>
    <p:extLst>
      <p:ext uri="{BB962C8B-B14F-4D97-AF65-F5344CB8AC3E}">
        <p14:creationId xmlns:p14="http://schemas.microsoft.com/office/powerpoint/2010/main" val="414697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2</a:t>
            </a:r>
            <a:endParaRPr lang="en-US">
              <a:latin typeface="Times New Roman" charset="0"/>
              <a:ea typeface="ＭＳ Ｐゴシック" charset="0"/>
              <a:cs typeface="ＭＳ Ｐゴシック" charset="0"/>
            </a:endParaRP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7137400" cy="501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9699" name="Text Box 5"/>
          <p:cNvSpPr txBox="1">
            <a:spLocks noChangeArrowheads="1"/>
          </p:cNvSpPr>
          <p:nvPr/>
        </p:nvSpPr>
        <p:spPr bwMode="auto">
          <a:xfrm>
            <a:off x="669925" y="6143625"/>
            <a:ext cx="4360863"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Plotting column B against A  -&gt;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3</a:t>
            </a:r>
            <a:endParaRPr lang="en-US">
              <a:latin typeface="Times New Roman" charset="0"/>
              <a:ea typeface="ＭＳ Ｐゴシック" charset="0"/>
              <a:cs typeface="ＭＳ Ｐゴシック" charset="0"/>
            </a:endParaRPr>
          </a:p>
        </p:txBody>
      </p:sp>
      <p:sp>
        <p:nvSpPr>
          <p:cNvPr id="31746" name="Text Box 4"/>
          <p:cNvSpPr txBox="1">
            <a:spLocks noChangeArrowheads="1"/>
          </p:cNvSpPr>
          <p:nvPr/>
        </p:nvSpPr>
        <p:spPr bwMode="auto">
          <a:xfrm>
            <a:off x="669925" y="6143625"/>
            <a:ext cx="75628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To only plot the top scoring hits use extract_lines.pl --&gt;</a:t>
            </a: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7848600" cy="548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4</a:t>
            </a:r>
            <a:endParaRPr lang="en-US">
              <a:latin typeface="Times New Roman" charset="0"/>
              <a:ea typeface="ＭＳ Ｐゴシック" charset="0"/>
              <a:cs typeface="ＭＳ Ｐゴシック" charset="0"/>
            </a:endParaRPr>
          </a:p>
        </p:txBody>
      </p:sp>
      <p:sp>
        <p:nvSpPr>
          <p:cNvPr id="33794" name="Text Box 3"/>
          <p:cNvSpPr txBox="1">
            <a:spLocks noChangeArrowheads="1"/>
          </p:cNvSpPr>
          <p:nvPr/>
        </p:nvSpPr>
        <p:spPr bwMode="auto">
          <a:xfrm>
            <a:off x="669925" y="6143625"/>
            <a:ext cx="3878263"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Plotting Tpet_Tmar.tab.top </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7391400" cy="532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cxnSp>
        <p:nvCxnSpPr>
          <p:cNvPr id="3" name="Straight Arrow Connector 2"/>
          <p:cNvCxnSpPr/>
          <p:nvPr/>
        </p:nvCxnSpPr>
        <p:spPr bwMode="auto">
          <a:xfrm>
            <a:off x="1295400" y="5105400"/>
            <a:ext cx="20574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a:off x="3429000" y="5105400"/>
            <a:ext cx="13716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5029200" y="5105400"/>
            <a:ext cx="3810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4800600" y="510540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1219200" y="3505200"/>
            <a:ext cx="0" cy="1600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1219200" y="3429000"/>
            <a:ext cx="0" cy="304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flipV="1">
            <a:off x="1143000" y="3124200"/>
            <a:ext cx="0" cy="304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1219200" y="2438400"/>
            <a:ext cx="0" cy="609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2"/>
          <p:cNvSpPr txBox="1">
            <a:spLocks noChangeArrowheads="1"/>
          </p:cNvSpPr>
          <p:nvPr/>
        </p:nvSpPr>
        <p:spPr bwMode="auto">
          <a:xfrm>
            <a:off x="142875" y="182563"/>
            <a:ext cx="8807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Usually, *.fna files of bacterial genomes start with the origin of replication, and the direction is chosen so that the first encoded protein is DnaA (chromosomal replication initiator protein).  Sometimes things go wrong. </a:t>
            </a:r>
          </a:p>
        </p:txBody>
      </p:sp>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11275"/>
            <a:ext cx="44243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4"/>
          <p:cNvSpPr txBox="1">
            <a:spLocks noChangeArrowheads="1"/>
          </p:cNvSpPr>
          <p:nvPr/>
        </p:nvSpPr>
        <p:spPr bwMode="auto">
          <a:xfrm>
            <a:off x="142875" y="4578350"/>
            <a:ext cx="3182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Mummer Plot: HB27 versus SG0</a:t>
            </a:r>
          </a:p>
          <a:p>
            <a:pPr eaLnBrk="1" hangingPunct="1">
              <a:spcBef>
                <a:spcPct val="0"/>
              </a:spcBef>
              <a:buFontTx/>
              <a:buNone/>
            </a:pPr>
            <a:endParaRPr lang="en-US" altLang="en-US" sz="1800"/>
          </a:p>
        </p:txBody>
      </p:sp>
      <p:pic>
        <p:nvPicPr>
          <p:cNvPr id="30724" name="Picture 5" descr="HB27cumulativeStrandBia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1239838"/>
            <a:ext cx="4525962"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6840538" y="5295900"/>
            <a:ext cx="214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Ori </a:t>
            </a:r>
          </a:p>
          <a:p>
            <a:pPr eaLnBrk="1" hangingPunct="1">
              <a:spcBef>
                <a:spcPct val="0"/>
              </a:spcBef>
              <a:buFontTx/>
              <a:buNone/>
            </a:pPr>
            <a:r>
              <a:rPr lang="en-US" altLang="en-US" sz="1800"/>
              <a:t>Should be here</a:t>
            </a:r>
          </a:p>
        </p:txBody>
      </p:sp>
      <p:cxnSp>
        <p:nvCxnSpPr>
          <p:cNvPr id="30726" name="Straight Arrow Connector 7"/>
          <p:cNvCxnSpPr>
            <a:cxnSpLocks noChangeShapeType="1"/>
          </p:cNvCxnSpPr>
          <p:nvPr/>
        </p:nvCxnSpPr>
        <p:spPr bwMode="auto">
          <a:xfrm flipH="1" flipV="1">
            <a:off x="7508875" y="4578350"/>
            <a:ext cx="404813" cy="7159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0727" name="Rectangle 10"/>
          <p:cNvSpPr>
            <a:spLocks noChangeArrowheads="1"/>
          </p:cNvSpPr>
          <p:nvPr/>
        </p:nvSpPr>
        <p:spPr bwMode="auto">
          <a:xfrm>
            <a:off x="4787900" y="1311275"/>
            <a:ext cx="290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Cumulative Strand Bias HB27</a:t>
            </a:r>
          </a:p>
        </p:txBody>
      </p:sp>
    </p:spTree>
    <p:extLst>
      <p:ext uri="{BB962C8B-B14F-4D97-AF65-F5344CB8AC3E}">
        <p14:creationId xmlns:p14="http://schemas.microsoft.com/office/powerpoint/2010/main" val="2854917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685800" y="533400"/>
            <a:ext cx="7772400" cy="4114800"/>
          </a:xfrm>
        </p:spPr>
        <p:txBody>
          <a:bodyPr/>
          <a:lstStyle/>
          <a:p>
            <a:pPr marL="0" indent="0">
              <a:spcBef>
                <a:spcPct val="0"/>
              </a:spcBef>
              <a:buFontTx/>
              <a:buNone/>
            </a:pPr>
            <a:r>
              <a:rPr lang="en-US" sz="2400">
                <a:solidFill>
                  <a:srgbClr val="000000"/>
                </a:solidFill>
                <a:latin typeface="Arial" charset="0"/>
                <a:ea typeface="ＭＳ Ｐゴシック" charset="0"/>
                <a:cs typeface="ＭＳ Ｐゴシック" charset="0"/>
              </a:rPr>
              <a:t>OLD ASSIGNMENTS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685800" y="533400"/>
            <a:ext cx="7772400" cy="4114800"/>
          </a:xfrm>
        </p:spPr>
        <p:txBody>
          <a:bodyPr/>
          <a:lstStyle/>
          <a:p>
            <a:pPr marL="0" indent="0">
              <a:spcBef>
                <a:spcPct val="0"/>
              </a:spcBef>
              <a:buFontTx/>
              <a:buNone/>
            </a:pPr>
            <a:r>
              <a:rPr lang="en-US" sz="2400">
                <a:solidFill>
                  <a:srgbClr val="000000"/>
                </a:solidFill>
                <a:latin typeface="Arial" charset="0"/>
                <a:ea typeface="ＭＳ Ｐゴシック" charset="0"/>
                <a:cs typeface="ＭＳ Ｐゴシック" charset="0"/>
              </a:rPr>
              <a:t>Write a script that reads in a sequence and prints out the reverse complement. </a:t>
            </a:r>
          </a:p>
          <a:p>
            <a:pPr marL="0" indent="0">
              <a:spcBef>
                <a:spcPct val="0"/>
              </a:spcBef>
              <a:buFontTx/>
              <a:buNone/>
            </a:pPr>
            <a:r>
              <a:rPr lang="en-US" sz="2400">
                <a:solidFill>
                  <a:srgbClr val="000000"/>
                </a:solidFill>
                <a:latin typeface="Arial" charset="0"/>
                <a:ea typeface="ＭＳ Ｐゴシック" charset="0"/>
                <a:cs typeface="ＭＳ Ｐゴシック" charset="0"/>
              </a:rPr>
              <a:t>Modify your script to that it can handle a sequence that goes over several lines.</a:t>
            </a:r>
            <a:br>
              <a:rPr lang="en-US" sz="2400">
                <a:solidFill>
                  <a:srgbClr val="000000"/>
                </a:solidFill>
                <a:latin typeface="Arial" charset="0"/>
                <a:ea typeface="ＭＳ Ｐゴシック" charset="0"/>
                <a:cs typeface="ＭＳ Ｐゴシック" charset="0"/>
              </a:rPr>
            </a:br>
            <a:endParaRPr lang="en-US" sz="2400">
              <a:solidFill>
                <a:srgbClr val="000000"/>
              </a:solidFill>
              <a:latin typeface="Arial" charset="0"/>
              <a:ea typeface="ＭＳ Ｐゴシック" charset="0"/>
              <a:cs typeface="ＭＳ Ｐゴシック" charset="0"/>
            </a:endParaRPr>
          </a:p>
          <a:p>
            <a:pPr marL="0" indent="0">
              <a:spcBef>
                <a:spcPct val="0"/>
              </a:spcBef>
            </a:pPr>
            <a:r>
              <a:rPr lang="en-US" sz="2400">
                <a:solidFill>
                  <a:srgbClr val="000000"/>
                </a:solidFill>
                <a:latin typeface="Arial" charset="0"/>
                <a:ea typeface="ＭＳ Ｐゴシック" charset="0"/>
                <a:cs typeface="ＭＳ Ｐゴシック" charset="0"/>
              </a:rPr>
              <a:t>Background: </a:t>
            </a:r>
            <a:r>
              <a:rPr lang="en-US" sz="2400">
                <a:solidFill>
                  <a:srgbClr val="000000"/>
                </a:solidFill>
                <a:latin typeface="Courier" charset="0"/>
                <a:ea typeface="ＭＳ Ｐゴシック" charset="0"/>
                <a:cs typeface="ＭＳ Ｐゴシック" charset="0"/>
              </a:rPr>
              <a:t>$comp =~ tr/ATGC/TACG/; </a:t>
            </a:r>
            <a:br>
              <a:rPr lang="en-US" sz="2400">
                <a:solidFill>
                  <a:srgbClr val="000000"/>
                </a:solidFill>
                <a:latin typeface="Courier" charset="0"/>
                <a:ea typeface="ＭＳ Ｐゴシック" charset="0"/>
                <a:cs typeface="ＭＳ Ｐゴシック" charset="0"/>
              </a:rPr>
            </a:br>
            <a:r>
              <a:rPr lang="en-US" sz="2400">
                <a:solidFill>
                  <a:srgbClr val="000000"/>
                </a:solidFill>
                <a:latin typeface="Arial" charset="0"/>
                <a:ea typeface="ＭＳ Ｐゴシック" charset="0"/>
                <a:cs typeface="ＭＳ Ｐゴシック" charset="0"/>
              </a:rPr>
              <a:t>#translates every A in $comp into a T; every T into an A; every G into a C and every C into a G</a:t>
            </a:r>
            <a:br>
              <a:rPr lang="en-US" sz="2400">
                <a:solidFill>
                  <a:srgbClr val="000000"/>
                </a:solidFill>
                <a:latin typeface="Arial" charset="0"/>
                <a:ea typeface="ＭＳ Ｐゴシック" charset="0"/>
                <a:cs typeface="ＭＳ Ｐゴシック" charset="0"/>
              </a:rPr>
            </a:br>
            <a:endParaRPr lang="en-US" sz="2400">
              <a:solidFill>
                <a:srgbClr val="000000"/>
              </a:solidFill>
              <a:latin typeface="Arial" charset="0"/>
              <a:ea typeface="ＭＳ Ｐゴシック" charset="0"/>
              <a:cs typeface="ＭＳ Ｐゴシック" charset="0"/>
            </a:endParaRPr>
          </a:p>
          <a:p>
            <a:pPr marL="0" indent="0">
              <a:spcBef>
                <a:spcPct val="0"/>
              </a:spcBef>
            </a:pPr>
            <a:r>
              <a:rPr lang="en-US" sz="2400">
                <a:solidFill>
                  <a:srgbClr val="000000"/>
                </a:solidFill>
                <a:latin typeface="Arial" charset="0"/>
                <a:ea typeface="ＭＳ Ｐゴシック" charset="0"/>
                <a:cs typeface="ＭＳ Ｐゴシック" charset="0"/>
              </a:rPr>
              <a:t>Read P 14 on hashes, write the program suggested in the chapter.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228600" y="457200"/>
            <a:ext cx="8686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buFontTx/>
              <a:buChar char="•"/>
            </a:pPr>
            <a:r>
              <a:rPr lang="en-US" sz="1800" b="0">
                <a:latin typeface="Arial" charset="0"/>
              </a:rPr>
              <a:t> Write a script reads in a sequence and prints out the reverse complement. </a:t>
            </a:r>
          </a:p>
          <a:p>
            <a:pPr eaLnBrk="0" hangingPunct="0">
              <a:buFontTx/>
              <a:buChar char="•"/>
            </a:pPr>
            <a:r>
              <a:rPr lang="en-US" sz="1800" b="0">
                <a:latin typeface="Arial" charset="0"/>
              </a:rPr>
              <a:t> Modify your script to that it can handle a sequence that goes over several lines?</a:t>
            </a:r>
            <a:endParaRPr lang="en-US" b="0">
              <a:latin typeface="Arial" charset="0"/>
            </a:endParaRPr>
          </a:p>
        </p:txBody>
      </p:sp>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49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Box 4"/>
          <p:cNvSpPr txBox="1">
            <a:spLocks noChangeArrowheads="1"/>
          </p:cNvSpPr>
          <p:nvPr/>
        </p:nvSpPr>
        <p:spPr bwMode="auto">
          <a:xfrm>
            <a:off x="304800" y="5715000"/>
            <a:ext cx="693261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Go through </a:t>
            </a:r>
            <a:r>
              <a:rPr lang="en-US" dirty="0">
                <a:hlinkClick r:id="rId4"/>
              </a:rPr>
              <a:t>class4Answers.pl</a:t>
            </a:r>
            <a:endParaRPr lang="en-US" dirty="0"/>
          </a:p>
          <a:p>
            <a:pPr eaLnBrk="1" hangingPunct="1"/>
            <a:r>
              <a:rPr lang="en-US" dirty="0"/>
              <a:t>Go through </a:t>
            </a:r>
            <a:r>
              <a:rPr lang="en-US" dirty="0">
                <a:hlinkClick r:id="rId5"/>
              </a:rPr>
              <a:t>sort_example1.pl </a:t>
            </a:r>
            <a:r>
              <a:rPr lang="en-US" dirty="0"/>
              <a:t>and </a:t>
            </a:r>
            <a:r>
              <a:rPr lang="en-US" dirty="0">
                <a:hlinkClick r:id="rId6"/>
              </a:rPr>
              <a:t>sort_example2.pl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E71B-9F05-6C48-BFA2-AAF83E2EEE16}"/>
              </a:ext>
            </a:extLst>
          </p:cNvPr>
          <p:cNvSpPr>
            <a:spLocks noGrp="1"/>
          </p:cNvSpPr>
          <p:nvPr>
            <p:ph type="title"/>
          </p:nvPr>
        </p:nvSpPr>
        <p:spPr>
          <a:xfrm>
            <a:off x="685800" y="152400"/>
            <a:ext cx="7772400" cy="457200"/>
          </a:xfrm>
        </p:spPr>
        <p:txBody>
          <a:bodyPr/>
          <a:lstStyle/>
          <a:p>
            <a:r>
              <a:rPr lang="en-US" sz="3200" dirty="0"/>
              <a:t>Typical multiple sequence </a:t>
            </a:r>
            <a:r>
              <a:rPr lang="en-US" sz="3200" dirty="0" err="1"/>
              <a:t>fasta</a:t>
            </a:r>
            <a:r>
              <a:rPr lang="en-US" sz="3200" dirty="0"/>
              <a:t> file </a:t>
            </a:r>
          </a:p>
        </p:txBody>
      </p:sp>
      <p:pic>
        <p:nvPicPr>
          <p:cNvPr id="4" name="Picture 3">
            <a:extLst>
              <a:ext uri="{FF2B5EF4-FFF2-40B4-BE49-F238E27FC236}">
                <a16:creationId xmlns:a16="http://schemas.microsoft.com/office/drawing/2014/main" id="{9245AC89-8350-434C-A10B-82B94172B9E4}"/>
              </a:ext>
            </a:extLst>
          </p:cNvPr>
          <p:cNvPicPr>
            <a:picLocks noChangeAspect="1"/>
          </p:cNvPicPr>
          <p:nvPr/>
        </p:nvPicPr>
        <p:blipFill>
          <a:blip r:embed="rId2"/>
          <a:stretch>
            <a:fillRect/>
          </a:stretch>
        </p:blipFill>
        <p:spPr>
          <a:xfrm>
            <a:off x="1600200" y="685800"/>
            <a:ext cx="6472268" cy="6075612"/>
          </a:xfrm>
          <a:prstGeom prst="rect">
            <a:avLst/>
          </a:prstGeom>
        </p:spPr>
      </p:pic>
    </p:spTree>
    <p:extLst>
      <p:ext uri="{BB962C8B-B14F-4D97-AF65-F5344CB8AC3E}">
        <p14:creationId xmlns:p14="http://schemas.microsoft.com/office/powerpoint/2010/main" val="375814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3"/>
          <p:cNvSpPr>
            <a:spLocks noGrp="1"/>
          </p:cNvSpPr>
          <p:nvPr>
            <p:ph idx="1"/>
          </p:nvPr>
        </p:nvSpPr>
        <p:spPr>
          <a:xfrm>
            <a:off x="685800" y="914400"/>
            <a:ext cx="8686800" cy="5486400"/>
          </a:xfrm>
        </p:spPr>
        <p:txBody>
          <a:bodyPr/>
          <a:lstStyle/>
          <a:p>
            <a:pPr>
              <a:buFontTx/>
              <a:buNone/>
            </a:pPr>
            <a:r>
              <a:rPr lang="en-US" sz="2400">
                <a:latin typeface="Times New Roman" charset="0"/>
                <a:ea typeface="ＭＳ Ｐゴシック" charset="0"/>
                <a:cs typeface="ＭＳ Ｐゴシック" charset="0"/>
              </a:rPr>
              <a:t>Do the following statements evaluate to true or false? (Check P5)  </a:t>
            </a:r>
          </a:p>
          <a:p>
            <a:r>
              <a:rPr lang="en-US" sz="2100">
                <a:latin typeface="Courier" charset="0"/>
                <a:ea typeface="ＭＳ Ｐゴシック" charset="0"/>
                <a:cs typeface="Courier" charset="0"/>
              </a:rPr>
              <a:t>1</a:t>
            </a:r>
          </a:p>
          <a:p>
            <a:r>
              <a:rPr lang="en-US" sz="2100">
                <a:latin typeface="Courier" charset="0"/>
                <a:ea typeface="ＭＳ Ｐゴシック" charset="0"/>
                <a:cs typeface="Courier" charset="0"/>
              </a:rPr>
              <a:t>0 &amp;&amp; 1</a:t>
            </a:r>
          </a:p>
          <a:p>
            <a:r>
              <a:rPr lang="en-US" sz="2100">
                <a:latin typeface="Courier" charset="0"/>
                <a:ea typeface="ＭＳ Ｐゴシック" charset="0"/>
                <a:cs typeface="Courier" charset="0"/>
              </a:rPr>
              <a:t>0||1</a:t>
            </a:r>
          </a:p>
          <a:p>
            <a:r>
              <a:rPr lang="en-US" sz="2100">
                <a:latin typeface="Courier" charset="0"/>
                <a:ea typeface="ＭＳ Ｐゴシック" charset="0"/>
                <a:cs typeface="Courier" charset="0"/>
              </a:rPr>
              <a:t>45</a:t>
            </a:r>
          </a:p>
          <a:p>
            <a:r>
              <a:rPr lang="en-US" sz="2100">
                <a:latin typeface="Courier" charset="0"/>
                <a:ea typeface="ＭＳ Ｐゴシック" charset="0"/>
                <a:cs typeface="Courier" charset="0"/>
              </a:rPr>
              <a:t>45-45</a:t>
            </a:r>
          </a:p>
          <a:p>
            <a:r>
              <a:rPr lang="en-US" sz="2100">
                <a:latin typeface="Courier" charset="0"/>
                <a:ea typeface="ＭＳ Ｐゴシック" charset="0"/>
                <a:cs typeface="Courier" charset="0"/>
              </a:rPr>
              <a:t>45/45</a:t>
            </a:r>
          </a:p>
          <a:p>
            <a:r>
              <a:rPr lang="en-US" sz="2100">
                <a:latin typeface="Courier" charset="0"/>
                <a:ea typeface="ＭＳ Ｐゴシック" charset="0"/>
                <a:cs typeface="Courier" charset="0"/>
              </a:rPr>
              <a:t>45==45</a:t>
            </a:r>
          </a:p>
          <a:p>
            <a:r>
              <a:rPr lang="en-US" sz="2100">
                <a:latin typeface="Courier" charset="0"/>
                <a:ea typeface="ＭＳ Ｐゴシック" charset="0"/>
                <a:cs typeface="Courier" charset="0"/>
              </a:rPr>
              <a:t>45</a:t>
            </a:r>
            <a:r>
              <a:rPr lang="en-US" sz="2100">
                <a:latin typeface="Courier" charset="0"/>
                <a:ea typeface="ＭＳ Ｐゴシック" charset="0"/>
                <a:cs typeface="Courier" charset="0"/>
                <a:sym typeface="Wingdings" charset="0"/>
              </a:rPr>
              <a:t>&lt;=&gt;45</a:t>
            </a:r>
          </a:p>
          <a:p>
            <a:r>
              <a:rPr lang="en-US" sz="2100">
                <a:latin typeface="Courier" charset="0"/>
                <a:ea typeface="ＭＳ Ｐゴシック" charset="0"/>
                <a:cs typeface="Courier" charset="0"/>
              </a:rPr>
              <a:t>45&lt;=50    from </a:t>
            </a:r>
            <a:r>
              <a:rPr lang="en-US" sz="1100">
                <a:latin typeface="Courier" charset="0"/>
                <a:ea typeface="ＭＳ Ｐゴシック" charset="0"/>
                <a:cs typeface="Courier" charset="0"/>
                <a:hlinkClick r:id="rId2"/>
              </a:rPr>
              <a:t>http://korflab.ucdavis.edu/Unix_and_Perl/unix_and_perl_v2.3.3.pdf</a:t>
            </a:r>
            <a:r>
              <a:rPr lang="en-US" sz="1100">
                <a:latin typeface="Courier" charset="0"/>
                <a:ea typeface="ＭＳ Ｐゴシック" charset="0"/>
                <a:cs typeface="Courier" charset="0"/>
              </a:rPr>
              <a:t> </a:t>
            </a:r>
          </a:p>
          <a:p>
            <a:r>
              <a:rPr lang="en-US" sz="2100">
                <a:latin typeface="Courier" charset="0"/>
                <a:ea typeface="ＭＳ Ｐゴシック" charset="0"/>
                <a:cs typeface="Courier" charset="0"/>
              </a:rPr>
              <a:t>55&gt;=50</a:t>
            </a:r>
          </a:p>
          <a:p>
            <a:r>
              <a:rPr lang="en-US" sz="2100">
                <a:latin typeface="Courier" charset="0"/>
                <a:ea typeface="ＭＳ Ｐゴシック" charset="0"/>
                <a:cs typeface="Courier" charset="0"/>
              </a:rPr>
              <a:t>50&lt;=&gt;70</a:t>
            </a:r>
          </a:p>
          <a:p>
            <a:r>
              <a:rPr lang="en-US" sz="2100">
                <a:latin typeface="Courier" charset="0"/>
                <a:ea typeface="ＭＳ Ｐゴシック" charset="0"/>
                <a:cs typeface="Courier" charset="0"/>
              </a:rPr>
              <a:t>45!=45 </a:t>
            </a:r>
          </a:p>
          <a:p>
            <a:r>
              <a:rPr lang="en-US" sz="2100">
                <a:latin typeface="Courier" charset="0"/>
                <a:ea typeface="ＭＳ Ｐゴシック" charset="0"/>
                <a:cs typeface="Courier" charset="0"/>
              </a:rPr>
              <a:t>45!=50 </a:t>
            </a:r>
          </a:p>
          <a:p>
            <a:endParaRPr lang="en-US" sz="2100">
              <a:latin typeface="Courier" charset="0"/>
              <a:ea typeface="ＭＳ Ｐゴシック" charset="0"/>
              <a:cs typeface="Courier" charset="0"/>
            </a:endParaRPr>
          </a:p>
        </p:txBody>
      </p:sp>
      <p:pic>
        <p:nvPicPr>
          <p:cNvPr id="419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515100" cy="298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Times New Roman" charset="0"/>
                <a:ea typeface="ＭＳ Ｐゴシック" charset="0"/>
                <a:cs typeface="ＭＳ Ｐゴシック" charset="0"/>
              </a:rPr>
              <a:t>True or False?</a:t>
            </a:r>
          </a:p>
        </p:txBody>
      </p:sp>
      <p:sp>
        <p:nvSpPr>
          <p:cNvPr id="43010" name="Content Placeholder 2"/>
          <p:cNvSpPr>
            <a:spLocks noGrp="1"/>
          </p:cNvSpPr>
          <p:nvPr>
            <p:ph idx="1"/>
          </p:nvPr>
        </p:nvSpPr>
        <p:spPr/>
        <p:txBody>
          <a:bodyPr/>
          <a:lstStyle/>
          <a:p>
            <a:endParaRPr lang="en-US">
              <a:latin typeface="Times New Roman" charset="0"/>
              <a:ea typeface="ＭＳ Ｐゴシック" charset="0"/>
              <a:cs typeface="ＭＳ Ｐゴシック" charset="0"/>
            </a:endParaRPr>
          </a:p>
        </p:txBody>
      </p:sp>
      <p:pic>
        <p:nvPicPr>
          <p:cNvPr id="430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268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152400"/>
            <a:ext cx="7924800" cy="762000"/>
          </a:xfrm>
        </p:spPr>
        <p:txBody>
          <a:bodyPr/>
          <a:lstStyle/>
          <a:p>
            <a:pPr algn="l" eaLnBrk="1" hangingPunct="1"/>
            <a:r>
              <a:rPr lang="en-US" sz="2800">
                <a:latin typeface="Times New Roman" charset="0"/>
                <a:ea typeface="ＭＳ Ｐゴシック" charset="0"/>
                <a:cs typeface="ＭＳ Ｐゴシック" charset="0"/>
              </a:rPr>
              <a:t>NEW ASSIGNMENTS </a:t>
            </a:r>
            <a:br>
              <a:rPr lang="en-US" sz="2800">
                <a:latin typeface="Times New Roman" charset="0"/>
                <a:ea typeface="ＭＳ Ｐゴシック" charset="0"/>
                <a:cs typeface="ＭＳ Ｐゴシック" charset="0"/>
              </a:rPr>
            </a:br>
            <a:endParaRPr lang="en-US" sz="2800">
              <a:latin typeface="Times New Roman" charset="0"/>
              <a:ea typeface="ＭＳ Ｐゴシック" charset="0"/>
              <a:cs typeface="ＭＳ Ｐゴシック" charset="0"/>
            </a:endParaRPr>
          </a:p>
        </p:txBody>
      </p:sp>
      <p:sp>
        <p:nvSpPr>
          <p:cNvPr id="44034" name="Text Box 4"/>
          <p:cNvSpPr txBox="1">
            <a:spLocks noChangeArrowheads="1"/>
          </p:cNvSpPr>
          <p:nvPr/>
        </p:nvSpPr>
        <p:spPr bwMode="auto">
          <a:xfrm>
            <a:off x="838200" y="1038225"/>
            <a:ext cx="63246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dirty="0"/>
              <a:t>Read through </a:t>
            </a:r>
            <a:r>
              <a:rPr lang="en-US" dirty="0">
                <a:hlinkClick r:id="rId3"/>
              </a:rPr>
              <a:t>P20. Functions </a:t>
            </a:r>
            <a:r>
              <a:rPr lang="en-US" dirty="0"/>
              <a:t>(subroutines) </a:t>
            </a:r>
          </a:p>
          <a:p>
            <a:pPr eaLnBrk="1" hangingPunct="1"/>
            <a:endParaRPr lang="en-US" dirty="0"/>
          </a:p>
          <a:p>
            <a:pPr eaLnBrk="1" hangingPunct="1"/>
            <a:r>
              <a:rPr lang="en-US" dirty="0"/>
              <a:t>Turn your script that calculates the reverse complement of a sequence into a subroutine </a:t>
            </a:r>
          </a:p>
          <a:p>
            <a:pPr eaLnBrk="1" hangingPunct="1"/>
            <a:endParaRPr lang="en-US" dirty="0"/>
          </a:p>
          <a:p>
            <a:pPr eaLnBrk="1" hangingPunct="1"/>
            <a:r>
              <a:rPr lang="en-US" dirty="0"/>
              <a:t>Write a script that takes all files with the extension .fa (containing a single </a:t>
            </a:r>
            <a:r>
              <a:rPr lang="en-US" dirty="0" err="1"/>
              <a:t>fasta</a:t>
            </a:r>
            <a:r>
              <a:rPr lang="en-US" dirty="0"/>
              <a:t> </a:t>
            </a:r>
            <a:r>
              <a:rPr lang="en-US" dirty="0" err="1"/>
              <a:t>formated</a:t>
            </a:r>
            <a:r>
              <a:rPr lang="en-US" dirty="0"/>
              <a:t> sequence) and writes their contents in a single multiple sequence file.</a:t>
            </a:r>
          </a:p>
          <a:p>
            <a:pPr eaLnBrk="1" hangingPunct="1"/>
            <a:endParaRPr lang="en-US" dirty="0"/>
          </a:p>
          <a:p>
            <a:pPr eaLnBrk="1" hangingPunct="1"/>
            <a:r>
              <a:rPr lang="en-US" dirty="0"/>
              <a:t>Read through class05.pl</a:t>
            </a:r>
          </a:p>
          <a:p>
            <a:pPr eaLnBrk="1" hangingPunct="1"/>
            <a:endParaRPr lang="en-US"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152400"/>
            <a:ext cx="7924800" cy="762000"/>
          </a:xfrm>
        </p:spPr>
        <p:txBody>
          <a:bodyPr/>
          <a:lstStyle/>
          <a:p>
            <a:pPr algn="l" eaLnBrk="1" hangingPunct="1"/>
            <a:r>
              <a:rPr lang="en-US" sz="2800" dirty="0">
                <a:latin typeface="Times New Roman" charset="0"/>
                <a:ea typeface="ＭＳ Ｐゴシック" charset="0"/>
                <a:cs typeface="ＭＳ Ｐゴシック" charset="0"/>
              </a:rPr>
              <a:t>assignments continued (use class05.pl as sample) </a:t>
            </a:r>
            <a:br>
              <a:rPr lang="en-US" sz="2800" dirty="0">
                <a:latin typeface="Times New Roman" charset="0"/>
                <a:ea typeface="ＭＳ Ｐゴシック" charset="0"/>
                <a:cs typeface="ＭＳ Ｐゴシック" charset="0"/>
              </a:rPr>
            </a:br>
            <a:endParaRPr lang="en-US" sz="2800" dirty="0">
              <a:latin typeface="Times New Roman" charset="0"/>
              <a:ea typeface="ＭＳ Ｐゴシック" charset="0"/>
              <a:cs typeface="ＭＳ Ｐゴシック" charset="0"/>
            </a:endParaRPr>
          </a:p>
        </p:txBody>
      </p:sp>
      <p:sp>
        <p:nvSpPr>
          <p:cNvPr id="46082" name="Text Box 3"/>
          <p:cNvSpPr txBox="1">
            <a:spLocks noChangeArrowheads="1"/>
          </p:cNvSpPr>
          <p:nvPr/>
        </p:nvSpPr>
        <p:spPr bwMode="auto">
          <a:xfrm>
            <a:off x="381000" y="1066800"/>
            <a:ext cx="8382000" cy="535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2000" dirty="0"/>
              <a:t>Assume that you have the following non-aligned multiple sequence files in a directory: </a:t>
            </a:r>
            <a:br>
              <a:rPr lang="en-US" sz="2000" dirty="0"/>
            </a:br>
            <a:br>
              <a:rPr lang="en-US" sz="1800" dirty="0"/>
            </a:br>
            <a:r>
              <a:rPr lang="en-US" sz="1800" dirty="0">
                <a:hlinkClick r:id="rId3"/>
              </a:rPr>
              <a:t>A.fa</a:t>
            </a:r>
            <a:r>
              <a:rPr lang="en-US" sz="1800" dirty="0"/>
              <a:t> : vacuolar/archaeal ATPase catalytic subunits ; </a:t>
            </a:r>
            <a:br>
              <a:rPr lang="en-US" sz="1800" dirty="0"/>
            </a:br>
            <a:r>
              <a:rPr lang="en-US" sz="1800" dirty="0">
                <a:hlinkClick r:id="rId4"/>
              </a:rPr>
              <a:t>B.fa </a:t>
            </a:r>
            <a:r>
              <a:rPr lang="en-US" sz="1800" dirty="0"/>
              <a:t>: vacuolar/archaeal ATPase non-catalytic subunits;</a:t>
            </a:r>
            <a:br>
              <a:rPr lang="en-US" sz="1800" dirty="0"/>
            </a:br>
            <a:r>
              <a:rPr lang="en-US" sz="1800" dirty="0">
                <a:hlinkClick r:id="rId5"/>
              </a:rPr>
              <a:t>alpha.fa</a:t>
            </a:r>
            <a:r>
              <a:rPr lang="en-US" sz="1800" dirty="0"/>
              <a:t> : F-</a:t>
            </a:r>
            <a:r>
              <a:rPr lang="en-US" sz="1800" dirty="0" err="1"/>
              <a:t>ATPases</a:t>
            </a:r>
            <a:r>
              <a:rPr lang="en-US" sz="1800" dirty="0"/>
              <a:t> non-catalytic subunits,</a:t>
            </a:r>
            <a:br>
              <a:rPr lang="en-US" sz="1800" dirty="0"/>
            </a:br>
            <a:r>
              <a:rPr lang="en-US" sz="1800" dirty="0">
                <a:hlinkClick r:id="rId6"/>
              </a:rPr>
              <a:t>beta.fa</a:t>
            </a:r>
            <a:r>
              <a:rPr lang="en-US" sz="1800" dirty="0"/>
              <a:t> : F-</a:t>
            </a:r>
            <a:r>
              <a:rPr lang="en-US" sz="1800" dirty="0" err="1"/>
              <a:t>ATPases</a:t>
            </a:r>
            <a:r>
              <a:rPr lang="en-US" sz="1800" dirty="0"/>
              <a:t> catalytic subunits,</a:t>
            </a:r>
            <a:br>
              <a:rPr lang="en-US" sz="1800" dirty="0"/>
            </a:br>
            <a:r>
              <a:rPr lang="en-US" sz="1800" dirty="0">
                <a:hlinkClick r:id="rId7"/>
              </a:rPr>
              <a:t>F.fa </a:t>
            </a:r>
            <a:r>
              <a:rPr lang="en-US" sz="1800" dirty="0"/>
              <a:t>: ATPase involved in the assembly of the bacterial flagella.</a:t>
            </a:r>
            <a:r>
              <a:rPr lang="en-US" dirty="0"/>
              <a:t> </a:t>
            </a:r>
          </a:p>
          <a:p>
            <a:pPr eaLnBrk="1" hangingPunct="1"/>
            <a:endParaRPr lang="en-US" sz="2000" dirty="0"/>
          </a:p>
          <a:p>
            <a:pPr eaLnBrk="1" hangingPunct="1"/>
            <a:r>
              <a:rPr lang="en-US" sz="2000" dirty="0"/>
              <a:t>Write a </a:t>
            </a:r>
            <a:r>
              <a:rPr lang="en-US" sz="2000" dirty="0" err="1"/>
              <a:t>perl</a:t>
            </a:r>
            <a:r>
              <a:rPr lang="en-US" sz="2000" dirty="0"/>
              <a:t> script that executes muscle and</a:t>
            </a:r>
          </a:p>
          <a:p>
            <a:pPr eaLnBrk="1" hangingPunct="1"/>
            <a:r>
              <a:rPr lang="en-US" sz="2000" dirty="0"/>
              <a:t>1) aligns the sequences within each file</a:t>
            </a:r>
            <a:br>
              <a:rPr lang="en-US" sz="2000" dirty="0"/>
            </a:br>
            <a:r>
              <a:rPr lang="en-US" sz="2000" dirty="0"/>
              <a:t>2) aligns all the sequences from each of the files into a single alignment.  </a:t>
            </a:r>
          </a:p>
          <a:p>
            <a:pPr eaLnBrk="1" hangingPunct="1"/>
            <a:endParaRPr lang="en-US" sz="1800" dirty="0"/>
          </a:p>
          <a:p>
            <a:pPr eaLnBrk="1" hangingPunct="1"/>
            <a:r>
              <a:rPr lang="en-US" sz="1800" dirty="0"/>
              <a:t>Hints:  </a:t>
            </a:r>
          </a:p>
          <a:p>
            <a:pPr eaLnBrk="1" hangingPunct="1"/>
            <a:r>
              <a:rPr lang="en-US" sz="1800" dirty="0">
                <a:latin typeface="Courier New" charset="0"/>
              </a:rPr>
              <a:t>system (command</a:t>
            </a:r>
            <a:r>
              <a:rPr lang="en-US" sz="1400" dirty="0">
                <a:latin typeface="Times" pitchFamily="2" charset="0"/>
              </a:rPr>
              <a:t>);# executes </a:t>
            </a:r>
            <a:r>
              <a:rPr lang="ja-JP" altLang="en-US" sz="1400" dirty="0">
                <a:latin typeface="Times" pitchFamily="2" charset="0"/>
              </a:rPr>
              <a:t>“</a:t>
            </a:r>
            <a:r>
              <a:rPr lang="en-US" altLang="ja-JP" sz="1400" dirty="0">
                <a:latin typeface="Times" pitchFamily="2" charset="0"/>
              </a:rPr>
              <a:t>command</a:t>
            </a:r>
            <a:r>
              <a:rPr lang="ja-JP" altLang="en-US" sz="1400" dirty="0">
                <a:latin typeface="Times" pitchFamily="2" charset="0"/>
              </a:rPr>
              <a:t>”</a:t>
            </a:r>
            <a:r>
              <a:rPr lang="en-US" altLang="ja-JP" sz="1400" dirty="0">
                <a:latin typeface="Times" pitchFamily="2" charset="0"/>
              </a:rPr>
              <a:t> as if you had typed command in the command line </a:t>
            </a:r>
          </a:p>
          <a:p>
            <a:pPr eaLnBrk="1" hangingPunct="1"/>
            <a:r>
              <a:rPr lang="en-US" sz="1800" dirty="0"/>
              <a:t>Muscle homepage is at </a:t>
            </a:r>
            <a:r>
              <a:rPr lang="en-US" sz="1800" dirty="0">
                <a:hlinkClick r:id="rId8"/>
              </a:rPr>
              <a:t>http://www.drive5.com/muscle/docs.htm</a:t>
            </a:r>
            <a:endParaRPr lang="en-US" sz="1800" dirty="0"/>
          </a:p>
          <a:p>
            <a:pPr eaLnBrk="1" hangingPunct="1"/>
            <a:r>
              <a:rPr lang="en-US" sz="1800" dirty="0"/>
              <a:t>Sequence files are also in script folder.</a:t>
            </a:r>
          </a:p>
          <a:p>
            <a:pPr eaLnBrk="1" hangingPunct="1"/>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0"/>
            <a:ext cx="7772400" cy="1143000"/>
          </a:xfrm>
        </p:spPr>
        <p:txBody>
          <a:bodyPr/>
          <a:lstStyle/>
          <a:p>
            <a:pPr algn="l" eaLnBrk="1" hangingPunct="1"/>
            <a:r>
              <a:rPr lang="en-US">
                <a:latin typeface="Times New Roman" charset="0"/>
                <a:ea typeface="ＭＳ Ｐゴシック" charset="0"/>
                <a:cs typeface="ＭＳ Ｐゴシック" charset="0"/>
              </a:rPr>
              <a:t>challenge:</a:t>
            </a:r>
          </a:p>
        </p:txBody>
      </p:sp>
      <p:sp>
        <p:nvSpPr>
          <p:cNvPr id="91138" name="Text Box 3"/>
          <p:cNvSpPr txBox="1">
            <a:spLocks noChangeArrowheads="1"/>
          </p:cNvSpPr>
          <p:nvPr/>
        </p:nvSpPr>
        <p:spPr bwMode="auto">
          <a:xfrm>
            <a:off x="365125" y="1271588"/>
            <a:ext cx="8474075"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800" b="0" dirty="0"/>
              <a:t>Often one wants to build families of homologous proteins extracted from genomes.   One way to do so is to find reciprocal best hits.  </a:t>
            </a:r>
          </a:p>
          <a:p>
            <a:pPr eaLnBrk="1" hangingPunct="1"/>
            <a:r>
              <a:rPr lang="en-US" sz="1800" b="0" dirty="0"/>
              <a:t>Tools: </a:t>
            </a:r>
          </a:p>
          <a:p>
            <a:pPr eaLnBrk="1" hangingPunct="1"/>
            <a:r>
              <a:rPr lang="en-US" sz="1800" b="0" dirty="0"/>
              <a:t>The script </a:t>
            </a:r>
            <a:r>
              <a:rPr lang="en-US" sz="1800" b="0" i="1" dirty="0">
                <a:hlinkClick r:id="rId3"/>
              </a:rPr>
              <a:t>blastall.pl</a:t>
            </a:r>
            <a:r>
              <a:rPr lang="en-US" sz="1800" b="0" dirty="0">
                <a:hlinkClick r:id="rId3"/>
              </a:rPr>
              <a:t> </a:t>
            </a:r>
            <a:r>
              <a:rPr lang="en-US" sz="1800" b="0" dirty="0"/>
              <a:t>takes the genomes (as .</a:t>
            </a:r>
            <a:r>
              <a:rPr lang="en-US" sz="1800" b="0" dirty="0" err="1"/>
              <a:t>faa</a:t>
            </a:r>
            <a:r>
              <a:rPr lang="en-US" sz="1800" b="0" dirty="0"/>
              <a:t> files) indicted in the first line and calculates all possible genome against genome searches.  </a:t>
            </a:r>
          </a:p>
          <a:p>
            <a:pPr eaLnBrk="1" hangingPunct="1"/>
            <a:endParaRPr lang="en-US" sz="1800" b="0" dirty="0"/>
          </a:p>
          <a:p>
            <a:pPr eaLnBrk="1" hangingPunct="1"/>
            <a:r>
              <a:rPr lang="en-US" sz="1800" b="0" dirty="0"/>
              <a:t>This script </a:t>
            </a:r>
            <a:r>
              <a:rPr lang="en-US" sz="1800" b="0" i="1" dirty="0">
                <a:hlinkClick r:id="rId4"/>
              </a:rPr>
              <a:t>simple_rbh_pairs.pl</a:t>
            </a:r>
            <a:r>
              <a:rPr lang="en-US" sz="1200" b="0" dirty="0">
                <a:solidFill>
                  <a:srgbClr val="000000"/>
                </a:solidFill>
                <a:latin typeface="Lucida Grande" charset="0"/>
                <a:hlinkClick r:id="rId4"/>
              </a:rPr>
              <a:t> </a:t>
            </a:r>
            <a:r>
              <a:rPr lang="en-US" sz="1800" b="0" dirty="0"/>
              <a:t>takes two </a:t>
            </a:r>
            <a:r>
              <a:rPr lang="en-US" sz="1800" b="0" dirty="0" err="1"/>
              <a:t>blastall</a:t>
            </a:r>
            <a:r>
              <a:rPr lang="en-US" sz="1800" b="0" dirty="0"/>
              <a:t> searches (genome A versus genome B) in -m8 format and listing only the top scoring blast hit for each query) and writes the GI numbers of reciprocal best hits into a table.</a:t>
            </a:r>
          </a:p>
          <a:p>
            <a:pPr eaLnBrk="1" hangingPunct="1"/>
            <a:endParaRPr lang="en-US" sz="1800" b="0" dirty="0"/>
          </a:p>
          <a:p>
            <a:pPr eaLnBrk="1" hangingPunct="1"/>
            <a:r>
              <a:rPr lang="en-US" sz="1800" b="0" dirty="0"/>
              <a:t>The script </a:t>
            </a:r>
            <a:r>
              <a:rPr lang="en-US" sz="1800" b="0" i="1" dirty="0">
                <a:hlinkClick r:id="rId4"/>
              </a:rPr>
              <a:t>run_pairs.pl</a:t>
            </a:r>
            <a:r>
              <a:rPr lang="en-US" sz="1200" b="0" dirty="0">
                <a:solidFill>
                  <a:srgbClr val="000000"/>
                </a:solidFill>
                <a:latin typeface="Lucida Grande" charset="0"/>
                <a:hlinkClick r:id="rId4"/>
              </a:rPr>
              <a:t> </a:t>
            </a:r>
            <a:r>
              <a:rPr lang="en-US" sz="1800" b="0" dirty="0"/>
              <a:t>runs all possible pairwise extractions of RBHs</a:t>
            </a:r>
            <a:r>
              <a:rPr lang="en-US" sz="1200" b="0" dirty="0">
                <a:solidFill>
                  <a:srgbClr val="000000"/>
                </a:solidFill>
                <a:latin typeface="Lucida Grande" charset="0"/>
              </a:rPr>
              <a:t> </a:t>
            </a:r>
          </a:p>
          <a:p>
            <a:pPr eaLnBrk="1" hangingPunct="1"/>
            <a:endParaRPr lang="en-US" sz="1800" b="0" dirty="0"/>
          </a:p>
          <a:p>
            <a:pPr eaLnBrk="1" hangingPunct="1"/>
            <a:r>
              <a:rPr lang="en-US" sz="1800" b="0" dirty="0"/>
              <a:t>Task: write a script that combines the pairwise tables keeping only those families that have a strict reciprocal best blast hit relationship in all genomes.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33400" y="152400"/>
            <a:ext cx="7772400" cy="1143000"/>
          </a:xfrm>
        </p:spPr>
        <p:txBody>
          <a:bodyPr/>
          <a:lstStyle/>
          <a:p>
            <a:pPr algn="l" eaLnBrk="1" hangingPunct="1"/>
            <a:r>
              <a:rPr lang="en-US">
                <a:latin typeface="Times New Roman" charset="0"/>
                <a:ea typeface="ＭＳ Ｐゴシック" charset="0"/>
                <a:cs typeface="ＭＳ Ｐゴシック" charset="0"/>
              </a:rPr>
              <a:t>global </a:t>
            </a:r>
            <a:r>
              <a:rPr lang="en-US" i="1">
                <a:latin typeface="Times New Roman" charset="0"/>
                <a:ea typeface="ＭＳ Ｐゴシック" charset="0"/>
                <a:cs typeface="ＭＳ Ｐゴシック" charset="0"/>
              </a:rPr>
              <a:t>vs </a:t>
            </a:r>
            <a:r>
              <a:rPr lang="en-US">
                <a:latin typeface="Times New Roman" charset="0"/>
                <a:ea typeface="ＭＳ Ｐゴシック" charset="0"/>
                <a:cs typeface="ＭＳ Ｐゴシック" charset="0"/>
              </a:rPr>
              <a:t>local</a:t>
            </a:r>
          </a:p>
        </p:txBody>
      </p:sp>
      <p:sp>
        <p:nvSpPr>
          <p:cNvPr id="48130" name="Rectangle 3"/>
          <p:cNvSpPr>
            <a:spLocks noChangeArrowheads="1"/>
          </p:cNvSpPr>
          <p:nvPr/>
        </p:nvSpPr>
        <p:spPr bwMode="auto">
          <a:xfrm>
            <a:off x="457200" y="1219200"/>
            <a:ext cx="8229600" cy="133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0" dirty="0">
                <a:latin typeface="Verdana" charset="0"/>
              </a:rPr>
              <a:t>Alignments can be global or local.</a:t>
            </a:r>
          </a:p>
          <a:p>
            <a:r>
              <a:rPr lang="en-US" sz="1600" b="0" dirty="0">
                <a:latin typeface="Verdana" charset="0"/>
              </a:rPr>
              <a:t>BLAST calculates </a:t>
            </a:r>
            <a:r>
              <a:rPr lang="en-US" sz="1600" dirty="0">
                <a:solidFill>
                  <a:srgbClr val="FF0000"/>
                </a:solidFill>
                <a:latin typeface="Verdana" charset="0"/>
              </a:rPr>
              <a:t>local </a:t>
            </a:r>
            <a:r>
              <a:rPr lang="en-US" sz="1600" b="0" dirty="0">
                <a:latin typeface="Verdana" charset="0"/>
              </a:rPr>
              <a:t>alignments, for databank searches and to find pairwise similarities local alignments are preferred.</a:t>
            </a:r>
          </a:p>
          <a:p>
            <a:r>
              <a:rPr lang="en-US" sz="900" b="0" dirty="0"/>
              <a:t> </a:t>
            </a:r>
            <a:br>
              <a:rPr lang="en-US" sz="900" b="0" dirty="0"/>
            </a:br>
            <a:endParaRPr lang="en-US" b="0" dirty="0"/>
          </a:p>
        </p:txBody>
      </p:sp>
      <p:sp>
        <p:nvSpPr>
          <p:cNvPr id="48131" name="Rectangle 4"/>
          <p:cNvSpPr>
            <a:spLocks noChangeArrowheads="1"/>
          </p:cNvSpPr>
          <p:nvPr/>
        </p:nvSpPr>
        <p:spPr bwMode="auto">
          <a:xfrm>
            <a:off x="533400" y="2209800"/>
            <a:ext cx="6934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000" b="0" dirty="0"/>
              <a:t>Example using </a:t>
            </a:r>
            <a:r>
              <a:rPr lang="en-US" sz="2000" b="0" dirty="0">
                <a:hlinkClick r:id="rId3"/>
              </a:rPr>
              <a:t>bl2seq</a:t>
            </a:r>
            <a:r>
              <a:rPr lang="en-US" sz="2000" b="0" dirty="0"/>
              <a:t> with GIs : </a:t>
            </a:r>
            <a:r>
              <a:rPr lang="en-US" dirty="0">
                <a:latin typeface="Arial Unicode MS" charset="0"/>
              </a:rPr>
              <a:t>137464 </a:t>
            </a:r>
            <a:r>
              <a:rPr lang="en-US" sz="2000" b="0" i="1" dirty="0"/>
              <a:t>versus </a:t>
            </a:r>
            <a:r>
              <a:rPr lang="en-US" dirty="0">
                <a:latin typeface="Arial Unicode MS" charset="0"/>
              </a:rPr>
              <a:t>6319974 </a:t>
            </a:r>
            <a:r>
              <a:rPr lang="en-US" sz="2000" b="0" dirty="0"/>
              <a:t>and</a:t>
            </a:r>
            <a:r>
              <a:rPr lang="en-US" dirty="0">
                <a:latin typeface="Arial Unicode MS" charset="0"/>
              </a:rPr>
              <a:t> 137464  </a:t>
            </a:r>
            <a:r>
              <a:rPr lang="en-US" sz="2000" b="0" i="1" dirty="0"/>
              <a:t>versus </a:t>
            </a:r>
            <a:r>
              <a:rPr lang="en-US" dirty="0">
                <a:latin typeface="Arial Unicode MS" charset="0"/>
              </a:rPr>
              <a:t> 254565713 </a:t>
            </a:r>
          </a:p>
        </p:txBody>
      </p:sp>
      <p:sp>
        <p:nvSpPr>
          <p:cNvPr id="48132" name="Text Box 5"/>
          <p:cNvSpPr txBox="1">
            <a:spLocks noChangeArrowheads="1"/>
          </p:cNvSpPr>
          <p:nvPr/>
        </p:nvSpPr>
        <p:spPr bwMode="auto">
          <a:xfrm>
            <a:off x="533400" y="3124200"/>
            <a:ext cx="8077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b="0" dirty="0"/>
              <a:t>However, for multiple sequences to be used in phylogenetic reconstruction, global alignments are the usual choice.  </a:t>
            </a:r>
          </a:p>
          <a:p>
            <a:pPr eaLnBrk="1" hangingPunct="1"/>
            <a:r>
              <a:rPr lang="en-US" b="0" dirty="0"/>
              <a:t>Two programs are very popular:  </a:t>
            </a:r>
            <a:br>
              <a:rPr lang="en-US" b="0" dirty="0"/>
            </a:br>
            <a:r>
              <a:rPr lang="en-US" b="0" dirty="0"/>
              <a:t>MUSCLE and CLUSTALW(or </a:t>
            </a:r>
            <a:r>
              <a:rPr lang="en-US" b="0" dirty="0" err="1"/>
              <a:t>clustal</a:t>
            </a:r>
            <a:r>
              <a:rPr lang="en-US" b="0" dirty="0"/>
              <a:t> omega)</a:t>
            </a:r>
          </a:p>
        </p:txBody>
      </p:sp>
      <p:sp>
        <p:nvSpPr>
          <p:cNvPr id="48133" name="Text Box 8"/>
          <p:cNvSpPr txBox="1">
            <a:spLocks noChangeArrowheads="1"/>
          </p:cNvSpPr>
          <p:nvPr/>
        </p:nvSpPr>
        <p:spPr bwMode="auto">
          <a:xfrm>
            <a:off x="517525" y="4765675"/>
            <a:ext cx="83978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Note: </a:t>
            </a:r>
            <a:r>
              <a:rPr lang="en-US" b="0" dirty="0"/>
              <a:t>Multiple alignments are more accurate than pairwise alignments! The more sequences one includes, the more reliable the result.  Same for phylogenetic reconstruction (taxon sampling).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81000" y="533400"/>
            <a:ext cx="7772400" cy="609600"/>
          </a:xfrm>
        </p:spPr>
        <p:txBody>
          <a:bodyPr/>
          <a:lstStyle/>
          <a:p>
            <a:pPr algn="l" eaLnBrk="1" hangingPunct="1"/>
            <a:r>
              <a:rPr lang="en-US">
                <a:latin typeface="Times New Roman" charset="0"/>
                <a:ea typeface="ＭＳ Ｐゴシック" charset="0"/>
                <a:cs typeface="ＭＳ Ｐゴシック" charset="0"/>
              </a:rPr>
              <a:t>dotlet</a:t>
            </a:r>
            <a:br>
              <a:rPr lang="en-US">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50178" name="Rectangle 3"/>
          <p:cNvSpPr>
            <a:spLocks noChangeArrowheads="1"/>
          </p:cNvSpPr>
          <p:nvPr/>
        </p:nvSpPr>
        <p:spPr bwMode="auto">
          <a:xfrm>
            <a:off x="304800" y="990600"/>
            <a:ext cx="82296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b="0"/>
              <a:t>The Swiss Institute for Bioinformatics provides a JAVA applet that perform interactive dot plots. It is called </a:t>
            </a:r>
            <a:r>
              <a:rPr lang="en-US" sz="2000" b="0">
                <a:hlinkClick r:id="rId3"/>
              </a:rPr>
              <a:t>Dotlet</a:t>
            </a:r>
            <a:r>
              <a:rPr lang="en-US" sz="2000" b="0"/>
              <a:t>. The main use of dot plots is to detect domains, duplications, insertions, deletions, and, if you work at the DNA level, inversions (excellent illustrations of the use of dot plots are given on the </a:t>
            </a:r>
            <a:r>
              <a:rPr lang="en-US" sz="2000" b="0">
                <a:hlinkClick r:id="rId4"/>
              </a:rPr>
              <a:t>examples page</a:t>
            </a:r>
            <a:r>
              <a:rPr lang="en-US" sz="2000" b="0"/>
              <a:t>). </a:t>
            </a:r>
          </a:p>
          <a:p>
            <a:endParaRPr lang="en-US" sz="2000" b="0"/>
          </a:p>
          <a:p>
            <a:r>
              <a:rPr lang="en-US" sz="2000" b="0"/>
              <a:t>One application of this program is to find internal duplications and to locate exons.  </a:t>
            </a:r>
          </a:p>
          <a:p>
            <a:endParaRPr lang="en-US" sz="2000" b="0"/>
          </a:p>
          <a:p>
            <a:r>
              <a:rPr lang="en-US" sz="2000" b="0"/>
              <a:t>Example: </a:t>
            </a:r>
            <a:r>
              <a:rPr lang="en-US" sz="2000" b="0">
                <a:hlinkClick r:id="rId5"/>
              </a:rPr>
              <a:t>this sequence </a:t>
            </a:r>
            <a:r>
              <a:rPr lang="en-US" sz="2000" b="0"/>
              <a:t>against itself  </a:t>
            </a:r>
            <a:br>
              <a:rPr lang="en-US" sz="2000" b="0"/>
            </a:br>
            <a:r>
              <a:rPr lang="en-US" sz="2000" b="0"/>
              <a:t>(if time do in </a:t>
            </a:r>
            <a:r>
              <a:rPr lang="en-US" sz="2000" b="0">
                <a:hlinkClick r:id="rId6"/>
              </a:rPr>
              <a:t>bl2seq </a:t>
            </a:r>
            <a:r>
              <a:rPr lang="en-US" sz="2000" b="0"/>
              <a:t>as well)</a:t>
            </a:r>
          </a:p>
          <a:p>
            <a:r>
              <a:rPr lang="en-US" sz="2000" b="0">
                <a:hlinkClick r:id="rId7"/>
              </a:rPr>
              <a:t>genomic sequence</a:t>
            </a:r>
            <a:r>
              <a:rPr lang="en-US" sz="2000" b="0"/>
              <a:t> against </a:t>
            </a:r>
            <a:r>
              <a:rPr lang="en-US" sz="2000" b="0">
                <a:hlinkClick r:id="rId8"/>
              </a:rPr>
              <a:t>Protein </a:t>
            </a:r>
            <a:br>
              <a:rPr lang="en-US" sz="2000" b="0"/>
            </a:br>
            <a:br>
              <a:rPr lang="en-US" sz="2000" b="0"/>
            </a:br>
            <a:endParaRPr lang="en-US" sz="2000" b="0"/>
          </a:p>
        </p:txBody>
      </p:sp>
      <p:grpSp>
        <p:nvGrpSpPr>
          <p:cNvPr id="2" name="Group 7"/>
          <p:cNvGrpSpPr>
            <a:grpSpLocks/>
          </p:cNvGrpSpPr>
          <p:nvPr/>
        </p:nvGrpSpPr>
        <p:grpSpPr bwMode="auto">
          <a:xfrm>
            <a:off x="609600" y="3352800"/>
            <a:ext cx="8382000" cy="3354388"/>
            <a:chOff x="384" y="2112"/>
            <a:chExt cx="5280" cy="2113"/>
          </a:xfrm>
        </p:grpSpPr>
        <p:pic>
          <p:nvPicPr>
            <p:cNvPr id="50180" name="Picture 4" descr="blast_ex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 y="2112"/>
              <a:ext cx="2544" cy="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384" y="3168"/>
              <a:ext cx="2644"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0"/>
                <a:t>As similar result can be obtained using </a:t>
              </a:r>
              <a:br>
                <a:rPr lang="en-US" sz="2000" b="0"/>
              </a:br>
              <a:r>
                <a:rPr lang="en-US" sz="2000" b="0"/>
                <a:t>blastx against a protein databank </a:t>
              </a:r>
            </a:p>
          </p:txBody>
        </p:sp>
        <p:sp>
          <p:nvSpPr>
            <p:cNvPr id="50182" name="Line 6"/>
            <p:cNvSpPr>
              <a:spLocks noChangeShapeType="1"/>
            </p:cNvSpPr>
            <p:nvPr/>
          </p:nvSpPr>
          <p:spPr bwMode="auto">
            <a:xfrm flipV="1">
              <a:off x="2880" y="3216"/>
              <a:ext cx="816" cy="19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152400"/>
            <a:ext cx="7772400" cy="1143000"/>
          </a:xfrm>
        </p:spPr>
        <p:txBody>
          <a:bodyPr/>
          <a:lstStyle/>
          <a:p>
            <a:pPr algn="l" eaLnBrk="1" hangingPunct="1"/>
            <a:r>
              <a:rPr lang="en-US" sz="3200">
                <a:latin typeface="Times New Roman" charset="0"/>
                <a:ea typeface="ＭＳ Ｐゴシック" charset="0"/>
                <a:cs typeface="ＭＳ Ｐゴシック" charset="0"/>
              </a:rPr>
              <a:t>The Needlemann Wunsch Algorithm</a:t>
            </a:r>
            <a:r>
              <a:rPr lang="en-US">
                <a:latin typeface="Times New Roman" charset="0"/>
                <a:ea typeface="ＭＳ Ｐゴシック" charset="0"/>
                <a:cs typeface="ＭＳ Ｐゴシック" charset="0"/>
              </a:rPr>
              <a:t> </a:t>
            </a:r>
            <a:br>
              <a:rPr lang="en-US">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52226" name="Text Box 3"/>
          <p:cNvSpPr txBox="1">
            <a:spLocks noChangeArrowheads="1"/>
          </p:cNvSpPr>
          <p:nvPr/>
        </p:nvSpPr>
        <p:spPr bwMode="auto">
          <a:xfrm>
            <a:off x="838200" y="1143000"/>
            <a:ext cx="441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a step by step illustration is </a:t>
            </a:r>
            <a:r>
              <a:rPr lang="en-US" dirty="0">
                <a:hlinkClick r:id="rId3"/>
              </a:rPr>
              <a:t>here</a:t>
            </a:r>
            <a:endParaRPr lang="en-US" dirty="0"/>
          </a:p>
        </p:txBody>
      </p:sp>
      <p:sp>
        <p:nvSpPr>
          <p:cNvPr id="52227" name="Text Box 4"/>
          <p:cNvSpPr txBox="1">
            <a:spLocks noChangeArrowheads="1"/>
          </p:cNvSpPr>
          <p:nvPr/>
        </p:nvSpPr>
        <p:spPr bwMode="auto">
          <a:xfrm>
            <a:off x="1219200" y="2209800"/>
            <a:ext cx="6151563"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buFontTx/>
              <a:buAutoNum type="alphaLcParenR"/>
            </a:pPr>
            <a:r>
              <a:rPr lang="en-US"/>
              <a:t>fill in scoring matrix</a:t>
            </a:r>
          </a:p>
          <a:p>
            <a:pPr eaLnBrk="1" hangingPunct="1">
              <a:buFontTx/>
              <a:buAutoNum type="alphaLcParenR"/>
            </a:pPr>
            <a:r>
              <a:rPr lang="en-US"/>
              <a:t>calculate max. possible score for each field</a:t>
            </a:r>
          </a:p>
          <a:p>
            <a:pPr eaLnBrk="1" hangingPunct="1">
              <a:buFontTx/>
              <a:buAutoNum type="alphaLcParenR"/>
            </a:pPr>
            <a:r>
              <a:rPr lang="en-US"/>
              <a:t>trace back alignment through matrix </a:t>
            </a:r>
          </a:p>
        </p:txBody>
      </p:sp>
      <p:sp>
        <p:nvSpPr>
          <p:cNvPr id="52228" name="TextBox 6"/>
          <p:cNvSpPr txBox="1">
            <a:spLocks noChangeArrowheads="1"/>
          </p:cNvSpPr>
          <p:nvPr/>
        </p:nvSpPr>
        <p:spPr bwMode="auto">
          <a:xfrm>
            <a:off x="228600" y="4648200"/>
            <a:ext cx="8915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see </a:t>
            </a:r>
            <a:r>
              <a:rPr lang="en-US" dirty="0">
                <a:hlinkClick r:id="rId4"/>
              </a:rPr>
              <a:t>http://en.wikipedia.org/wiki/Needleman–Wunsch_algorithm</a:t>
            </a:r>
            <a:r>
              <a:rPr lang="en-US" dirty="0"/>
              <a:t> </a:t>
            </a:r>
            <a:br>
              <a:rPr lang="en-US" dirty="0"/>
            </a:br>
            <a:r>
              <a:rPr lang="en-US" dirty="0"/>
              <a:t>for multiple paths.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l" eaLnBrk="1" hangingPunct="1"/>
            <a:r>
              <a:rPr lang="en-US">
                <a:latin typeface="Times New Roman" charset="0"/>
                <a:ea typeface="ＭＳ Ｐゴシック" charset="0"/>
                <a:cs typeface="ＭＳ Ｐゴシック" charset="0"/>
              </a:rPr>
              <a:t>Caution </a:t>
            </a:r>
          </a:p>
        </p:txBody>
      </p:sp>
      <p:sp>
        <p:nvSpPr>
          <p:cNvPr id="54274" name="Rectangle 3"/>
          <p:cNvSpPr>
            <a:spLocks noChangeArrowheads="1"/>
          </p:cNvSpPr>
          <p:nvPr/>
        </p:nvSpPr>
        <p:spPr bwMode="auto">
          <a:xfrm>
            <a:off x="342900" y="2209800"/>
            <a:ext cx="8458200"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b="0" dirty="0"/>
              <a:t>NOTE that </a:t>
            </a:r>
            <a:r>
              <a:rPr lang="en-US" sz="2000" b="0" dirty="0" err="1"/>
              <a:t>clustalw</a:t>
            </a:r>
            <a:r>
              <a:rPr lang="en-US" sz="2000" b="0" dirty="0"/>
              <a:t> and other multiple sequence alignment programs do NOT necessarily find an alignment that is optimal by any given criterion. </a:t>
            </a:r>
          </a:p>
          <a:p>
            <a:endParaRPr lang="en-US" sz="2000" b="0" dirty="0"/>
          </a:p>
          <a:p>
            <a:r>
              <a:rPr lang="en-US" sz="2000" b="0" dirty="0"/>
              <a:t>Even if an alignment is </a:t>
            </a:r>
            <a:r>
              <a:rPr lang="en-US" sz="2000" b="0" dirty="0">
                <a:solidFill>
                  <a:schemeClr val="hlink"/>
                </a:solidFill>
              </a:rPr>
              <a:t>optimal</a:t>
            </a:r>
            <a:r>
              <a:rPr lang="en-US" sz="2000" b="0" dirty="0"/>
              <a:t> (like in the Needleman-</a:t>
            </a:r>
            <a:r>
              <a:rPr lang="en-US" sz="2000" b="0" dirty="0" err="1"/>
              <a:t>Wunsch</a:t>
            </a:r>
            <a:r>
              <a:rPr lang="en-US" sz="2000" b="0" dirty="0"/>
              <a:t> algorithm), it usually is not </a:t>
            </a:r>
            <a:r>
              <a:rPr lang="en-US" sz="2000" b="0" dirty="0">
                <a:solidFill>
                  <a:schemeClr val="hlink"/>
                </a:solidFill>
              </a:rPr>
              <a:t>UNIQUE</a:t>
            </a:r>
            <a:r>
              <a:rPr lang="en-US" sz="2000" b="0" dirty="0"/>
              <a:t>. It often is a good idea to take different extreme pathways through the alignment matrix, or to use a program like </a:t>
            </a:r>
            <a:r>
              <a:rPr lang="en-US" sz="2000" b="0" dirty="0" err="1"/>
              <a:t>tcoffee</a:t>
            </a:r>
            <a:r>
              <a:rPr lang="en-US" sz="2000" b="0" dirty="0"/>
              <a:t> that uses many different alignment programs.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304800" y="5299075"/>
            <a:ext cx="88392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0" i="1">
                <a:latin typeface="Verdana" charset="0"/>
              </a:rPr>
              <a:t>Higgins DG, Sharp PM (1988) CLUSTAL: a package for performing multiple sequence alignment on a microcomputer. Gene 73:237-244;</a:t>
            </a:r>
            <a:r>
              <a:rPr lang="en-US" sz="1600" b="0" i="1">
                <a:latin typeface="Arial" charset="0"/>
                <a:cs typeface="Arial" charset="0"/>
              </a:rPr>
              <a:t> </a:t>
            </a:r>
            <a:br>
              <a:rPr lang="en-US" sz="1600" b="0" i="1">
                <a:latin typeface="Verdana" charset="0"/>
                <a:cs typeface="Arial" charset="0"/>
              </a:rPr>
            </a:br>
            <a:r>
              <a:rPr lang="en-US" sz="1600" b="0" i="1">
                <a:latin typeface="Verdana" charset="0"/>
                <a:cs typeface="Arial" charset="0"/>
              </a:rPr>
              <a:t>Thompson, J.D., Higgins, D.G. and Gibson, T.J. (1994). CLUSTAL W: improving the sensitivity of progressive multiple sequence alignment through sequence weighting, positions-specific gap penalties and weight matrix choice. Nucleic Acids Research </a:t>
            </a:r>
            <a:r>
              <a:rPr lang="en-US" sz="1600" i="1">
                <a:latin typeface="Verdana" charset="0"/>
                <a:cs typeface="Arial" charset="0"/>
              </a:rPr>
              <a:t>22</a:t>
            </a:r>
            <a:r>
              <a:rPr lang="en-US" sz="1600" b="0" i="1">
                <a:latin typeface="Verdana" charset="0"/>
                <a:cs typeface="Arial" charset="0"/>
              </a:rPr>
              <a:t>, 4673-4680</a:t>
            </a:r>
            <a:r>
              <a:rPr lang="en-US" sz="1600" b="0">
                <a:cs typeface="Arial" charset="0"/>
              </a:rPr>
              <a:t> </a:t>
            </a:r>
          </a:p>
        </p:txBody>
      </p:sp>
      <p:sp>
        <p:nvSpPr>
          <p:cNvPr id="56322" name="Rectangle 3"/>
          <p:cNvSpPr>
            <a:spLocks noChangeArrowheads="1"/>
          </p:cNvSpPr>
          <p:nvPr/>
        </p:nvSpPr>
        <p:spPr bwMode="auto">
          <a:xfrm>
            <a:off x="190500" y="381000"/>
            <a:ext cx="8763000" cy="503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b="0">
                <a:latin typeface="Verdana" charset="0"/>
              </a:rPr>
              <a:t>             runs on all possible platforms (unix, mac, pc), and it is part of most multiprogram packages, and it is also available via different web interfaces. Examples: </a:t>
            </a:r>
            <a:r>
              <a:rPr lang="en-US" sz="1800" b="0">
                <a:latin typeface="Verdana" charset="0"/>
                <a:hlinkClick r:id="rId3"/>
              </a:rPr>
              <a:t>here</a:t>
            </a:r>
            <a:r>
              <a:rPr lang="en-US" sz="1800" b="0">
                <a:latin typeface="Verdana" charset="0"/>
              </a:rPr>
              <a:t>, and </a:t>
            </a:r>
            <a:r>
              <a:rPr lang="en-US" sz="1800" b="0">
                <a:latin typeface="Verdana" charset="0"/>
                <a:hlinkClick r:id="rId4"/>
              </a:rPr>
              <a:t>here</a:t>
            </a:r>
            <a:r>
              <a:rPr lang="en-US" sz="1800" b="0">
                <a:latin typeface="Verdana" charset="0"/>
              </a:rPr>
              <a:t>.</a:t>
            </a:r>
          </a:p>
          <a:p>
            <a:r>
              <a:rPr lang="en-US" sz="1800" b="0">
                <a:latin typeface="Verdana" charset="0"/>
              </a:rPr>
              <a:t> </a:t>
            </a:r>
            <a:endParaRPr lang="en-US" sz="1800" b="0"/>
          </a:p>
          <a:p>
            <a:pPr eaLnBrk="0" hangingPunct="0"/>
            <a:r>
              <a:rPr lang="en-US" sz="1800" b="0">
                <a:latin typeface="Verdana" charset="0"/>
              </a:rPr>
              <a:t>Clustalw uses a very simple menu driven command-line interface, and you also can run it from the command line only (i.e., it is easy to incorporate into scripts for repeated analyses – to get info on the commanline options type clustalw –options and clustalw -help.) </a:t>
            </a:r>
          </a:p>
          <a:p>
            <a:pPr eaLnBrk="0" hangingPunct="0"/>
            <a:endParaRPr lang="en-US" sz="1800" b="0"/>
          </a:p>
          <a:p>
            <a:pPr eaLnBrk="0" hangingPunct="0"/>
            <a:r>
              <a:rPr lang="en-US" sz="1800" b="0">
                <a:solidFill>
                  <a:srgbClr val="FF0033"/>
                </a:solidFill>
                <a:latin typeface="Arial" charset="0"/>
                <a:cs typeface="Arial" charset="0"/>
              </a:rPr>
              <a:t>Clustalx</a:t>
            </a:r>
            <a:r>
              <a:rPr lang="en-US" sz="1800" b="0">
                <a:latin typeface="Verdana" charset="0"/>
                <a:cs typeface="Arial" charset="0"/>
              </a:rPr>
              <a:t> uses the same algorithms as clustalw.  However, it has a much nicer interface, it displays information on the level of similarity, and it uses color in the alignment.  Especially for amino acids the use of color greatly enhances the ability to recognize conservative replacements. Clustalx is available for different platforms at the </a:t>
            </a:r>
            <a:r>
              <a:rPr lang="en-US" sz="1800" b="0">
                <a:latin typeface="Verdana" charset="0"/>
                <a:cs typeface="Arial" charset="0"/>
                <a:hlinkClick r:id="rId5" action="ppaction://hlinkfile"/>
              </a:rPr>
              <a:t>ebi's ftp</a:t>
            </a:r>
            <a:r>
              <a:rPr lang="en-US" sz="1800" b="0">
                <a:latin typeface="Verdana" charset="0"/>
                <a:cs typeface="Arial" charset="0"/>
              </a:rPr>
              <a:t> site (follow your platform, clustalx is stored in the clustalw folders)</a:t>
            </a:r>
            <a:endParaRPr lang="en-US" sz="1800" b="0">
              <a:cs typeface="Arial" charset="0"/>
            </a:endParaRPr>
          </a:p>
          <a:p>
            <a:pPr eaLnBrk="0" hangingPunct="0"/>
            <a:r>
              <a:rPr lang="en-US" sz="1800" b="0">
                <a:latin typeface="Verdana" charset="0"/>
                <a:cs typeface="Arial" charset="0"/>
              </a:rPr>
              <a:t>Clustal reads and writes most formats used by different programs.  The easiest format is the FASTA format: </a:t>
            </a:r>
            <a:endParaRPr lang="en-US" sz="1800" b="0">
              <a:cs typeface="Arial" charset="0"/>
            </a:endParaRPr>
          </a:p>
          <a:p>
            <a:pPr eaLnBrk="0" hangingPunct="0"/>
            <a:endParaRPr lang="en-US" sz="1800" b="0">
              <a:cs typeface="Arial" charset="0"/>
            </a:endParaRPr>
          </a:p>
        </p:txBody>
      </p:sp>
      <p:sp>
        <p:nvSpPr>
          <p:cNvPr id="56323" name="Rectangle 4"/>
          <p:cNvSpPr>
            <a:spLocks noGrp="1" noChangeArrowheads="1"/>
          </p:cNvSpPr>
          <p:nvPr>
            <p:ph type="title" idx="4294967295"/>
          </p:nvPr>
        </p:nvSpPr>
        <p:spPr>
          <a:xfrm>
            <a:off x="0" y="0"/>
            <a:ext cx="7772400" cy="762000"/>
          </a:xfrm>
        </p:spPr>
        <p:txBody>
          <a:bodyPr/>
          <a:lstStyle/>
          <a:p>
            <a:pPr algn="l" eaLnBrk="1" hangingPunct="1"/>
            <a:r>
              <a:rPr lang="en-US" sz="2400" b="1">
                <a:latin typeface="Times New Roman" charset="0"/>
                <a:ea typeface="ＭＳ Ｐゴシック" charset="0"/>
                <a:cs typeface="ＭＳ Ｐゴシック" charset="0"/>
              </a:rPr>
              <a:t>clustalw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4588" y="552450"/>
            <a:ext cx="6465887" cy="6246813"/>
          </a:xfrm>
        </p:spPr>
      </p:pic>
      <p:sp>
        <p:nvSpPr>
          <p:cNvPr id="16386" name="TextBox 4"/>
          <p:cNvSpPr txBox="1">
            <a:spLocks noChangeArrowheads="1"/>
          </p:cNvSpPr>
          <p:nvPr/>
        </p:nvSpPr>
        <p:spPr bwMode="auto">
          <a:xfrm>
            <a:off x="82550" y="65088"/>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a:t>Blast output in tabular form</a:t>
            </a:r>
          </a:p>
        </p:txBody>
      </p:sp>
    </p:spTree>
    <p:extLst>
      <p:ext uri="{BB962C8B-B14F-4D97-AF65-F5344CB8AC3E}">
        <p14:creationId xmlns:p14="http://schemas.microsoft.com/office/powerpoint/2010/main" val="2355718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04800" y="228600"/>
            <a:ext cx="7086600" cy="914400"/>
          </a:xfrm>
        </p:spPr>
        <p:txBody>
          <a:bodyPr/>
          <a:lstStyle/>
          <a:p>
            <a:pPr algn="l" eaLnBrk="1" hangingPunct="1"/>
            <a:r>
              <a:rPr lang="en-US">
                <a:latin typeface="Times New Roman" charset="0"/>
                <a:ea typeface="ＭＳ Ｐゴシック" charset="0"/>
                <a:cs typeface="ＭＳ Ｐゴシック" charset="0"/>
              </a:rPr>
              <a:t>clustal</a:t>
            </a:r>
          </a:p>
        </p:txBody>
      </p:sp>
      <p:sp>
        <p:nvSpPr>
          <p:cNvPr id="58370" name="Rectangle 3"/>
          <p:cNvSpPr>
            <a:spLocks noChangeArrowheads="1"/>
          </p:cNvSpPr>
          <p:nvPr/>
        </p:nvSpPr>
        <p:spPr bwMode="auto">
          <a:xfrm>
            <a:off x="838200" y="1295400"/>
            <a:ext cx="7162800" cy="466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b="0" dirty="0">
                <a:latin typeface="Arial" charset="0"/>
              </a:rPr>
              <a:t>To align sequences </a:t>
            </a:r>
            <a:r>
              <a:rPr lang="en-US" sz="2000" b="0" dirty="0" err="1">
                <a:latin typeface="Arial" charset="0"/>
              </a:rPr>
              <a:t>clustal</a:t>
            </a:r>
            <a:r>
              <a:rPr lang="en-US" sz="2000" b="0" dirty="0">
                <a:latin typeface="Arial" charset="0"/>
              </a:rPr>
              <a:t> performs the following steps: </a:t>
            </a:r>
            <a:endParaRPr lang="en-US" sz="2000" b="0" dirty="0"/>
          </a:p>
          <a:p>
            <a:pPr eaLnBrk="0" hangingPunct="0"/>
            <a:r>
              <a:rPr lang="en-US" sz="2000" b="0" dirty="0">
                <a:solidFill>
                  <a:srgbClr val="0000FF"/>
                </a:solidFill>
              </a:rPr>
              <a:t>  1) Pairwise distance calculation </a:t>
            </a:r>
            <a:br>
              <a:rPr lang="en-US" sz="2000" b="0" dirty="0">
                <a:solidFill>
                  <a:srgbClr val="0000FF"/>
                </a:solidFill>
              </a:rPr>
            </a:br>
            <a:r>
              <a:rPr lang="en-US" sz="2000" b="0" dirty="0">
                <a:solidFill>
                  <a:srgbClr val="0000FF"/>
                </a:solidFill>
              </a:rPr>
              <a:t>  2) Clustering analysis of the sequences </a:t>
            </a:r>
            <a:br>
              <a:rPr lang="en-US" sz="2000" b="0" dirty="0">
                <a:solidFill>
                  <a:srgbClr val="0000FF"/>
                </a:solidFill>
              </a:rPr>
            </a:br>
            <a:r>
              <a:rPr lang="en-US" sz="2000" b="0" dirty="0">
                <a:solidFill>
                  <a:srgbClr val="0000FF"/>
                </a:solidFill>
              </a:rPr>
              <a:t>  3) Iterated alignment of two most similar sequences or groups of sequences. </a:t>
            </a:r>
            <a:endParaRPr lang="en-US" sz="2000" b="0" dirty="0"/>
          </a:p>
          <a:p>
            <a:pPr eaLnBrk="0" hangingPunct="0"/>
            <a:r>
              <a:rPr lang="en-US" sz="2000" b="0" dirty="0"/>
              <a:t>It is important to realize that the second step is the most important. The relationships found here will create a serious bias in the final alignment. The better your guide tree, the better your final alignment. </a:t>
            </a:r>
          </a:p>
          <a:p>
            <a:pPr eaLnBrk="0" hangingPunct="0"/>
            <a:r>
              <a:rPr lang="en-US" sz="2000" b="0" dirty="0"/>
              <a:t>You can load a guide tree into </a:t>
            </a:r>
            <a:r>
              <a:rPr lang="en-US" sz="2000" b="0" dirty="0" err="1"/>
              <a:t>clustal</a:t>
            </a:r>
            <a:r>
              <a:rPr lang="en-US" sz="2000" b="0" dirty="0"/>
              <a:t>. This tree will then be used instead of the neighbor joining tree calculated by </a:t>
            </a:r>
            <a:r>
              <a:rPr lang="en-US" sz="2000" b="0" dirty="0" err="1"/>
              <a:t>clustalw</a:t>
            </a:r>
            <a:r>
              <a:rPr lang="en-US" sz="2000" b="0" dirty="0"/>
              <a:t> as a default. (The guide tree needs to be in normal parenthesis notation WITH branch lengths).</a:t>
            </a:r>
          </a:p>
          <a:p>
            <a:pPr eaLnBrk="0" hangingPunct="0"/>
            <a:br>
              <a:rPr lang="en-US" sz="2000" b="0" dirty="0"/>
            </a:br>
            <a:r>
              <a:rPr lang="en-US" sz="2000" b="0" dirty="0">
                <a:hlinkClick r:id="rId3"/>
              </a:rPr>
              <a:t>Sample input file</a:t>
            </a:r>
            <a:r>
              <a:rPr lang="en-US" sz="2000" b="0" dirty="0"/>
              <a:t>   </a:t>
            </a:r>
            <a:r>
              <a:rPr lang="en-US" sz="2000" b="0" dirty="0">
                <a:hlinkClick r:id="rId4"/>
              </a:rPr>
              <a:t>Sample output file </a:t>
            </a:r>
            <a:endParaRPr lang="en-US" sz="2000"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04800" y="228600"/>
            <a:ext cx="7086600" cy="914400"/>
          </a:xfrm>
        </p:spPr>
        <p:txBody>
          <a:bodyPr/>
          <a:lstStyle/>
          <a:p>
            <a:pPr algn="l" eaLnBrk="1" hangingPunct="1"/>
            <a:r>
              <a:rPr lang="en-US">
                <a:latin typeface="Times New Roman" charset="0"/>
                <a:ea typeface="ＭＳ Ｐゴシック" charset="0"/>
                <a:cs typeface="ＭＳ Ｐゴシック" charset="0"/>
              </a:rPr>
              <a:t>clustal</a:t>
            </a:r>
          </a:p>
        </p:txBody>
      </p:sp>
      <p:sp>
        <p:nvSpPr>
          <p:cNvPr id="60418" name="Rectangle 3"/>
          <p:cNvSpPr>
            <a:spLocks noChangeArrowheads="1"/>
          </p:cNvSpPr>
          <p:nvPr/>
        </p:nvSpPr>
        <p:spPr bwMode="auto">
          <a:xfrm>
            <a:off x="2209800" y="282575"/>
            <a:ext cx="7162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br>
              <a:rPr lang="en-US" sz="2000" b="0"/>
            </a:br>
            <a:r>
              <a:rPr lang="en-US" sz="2000" b="0">
                <a:hlinkClick r:id="rId3"/>
              </a:rPr>
              <a:t>Sample input</a:t>
            </a:r>
            <a:endParaRPr lang="en-US" sz="2000" b="0"/>
          </a:p>
        </p:txBody>
      </p:sp>
      <p:pic>
        <p:nvPicPr>
          <p:cNvPr id="6041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6025"/>
            <a:ext cx="11023600" cy="542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04800" y="228600"/>
            <a:ext cx="7086600" cy="914400"/>
          </a:xfrm>
        </p:spPr>
        <p:txBody>
          <a:bodyPr/>
          <a:lstStyle/>
          <a:p>
            <a:pPr algn="l" eaLnBrk="1" hangingPunct="1"/>
            <a:r>
              <a:rPr lang="en-US">
                <a:latin typeface="Times New Roman" charset="0"/>
                <a:ea typeface="ＭＳ Ｐゴシック" charset="0"/>
                <a:cs typeface="ＭＳ Ｐゴシック" charset="0"/>
              </a:rPr>
              <a:t>clustal</a:t>
            </a:r>
          </a:p>
        </p:txBody>
      </p:sp>
      <p:sp>
        <p:nvSpPr>
          <p:cNvPr id="62466" name="Rectangle 3"/>
          <p:cNvSpPr>
            <a:spLocks noChangeArrowheads="1"/>
          </p:cNvSpPr>
          <p:nvPr/>
        </p:nvSpPr>
        <p:spPr bwMode="auto">
          <a:xfrm>
            <a:off x="2362200" y="381000"/>
            <a:ext cx="7162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br>
              <a:rPr lang="en-US" sz="2000" b="0"/>
            </a:br>
            <a:r>
              <a:rPr lang="en-US" sz="2000" b="0">
                <a:hlinkClick r:id="rId3"/>
              </a:rPr>
              <a:t>Sample output file </a:t>
            </a:r>
            <a:endParaRPr lang="en-US" sz="2000" b="0"/>
          </a:p>
        </p:txBody>
      </p:sp>
      <p:pic>
        <p:nvPicPr>
          <p:cNvPr id="6246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8675" y="1143000"/>
            <a:ext cx="6492875" cy="560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152400" y="330200"/>
            <a:ext cx="8458200" cy="593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0">
                <a:latin typeface="Verdana" charset="0"/>
              </a:rPr>
              <a:t>            also reads aligned sequences.  If you input aligned sequences you can go directly to the tree section. </a:t>
            </a:r>
            <a:br>
              <a:rPr lang="en-US" b="0">
                <a:latin typeface="Verdana" charset="0"/>
              </a:rPr>
            </a:br>
            <a:r>
              <a:rPr lang="en-US" b="0">
                <a:solidFill>
                  <a:schemeClr val="hlink"/>
                </a:solidFill>
                <a:latin typeface="Arial" charset="0"/>
                <a:cs typeface="Arial" charset="0"/>
              </a:rPr>
              <a:t>!! </a:t>
            </a:r>
            <a:r>
              <a:rPr lang="en-US" b="0">
                <a:solidFill>
                  <a:srgbClr val="FF9900"/>
                </a:solidFill>
                <a:latin typeface="Arial" charset="0"/>
                <a:cs typeface="Arial" charset="0"/>
              </a:rPr>
              <a:t>Be careful if you make a mistake, and the sequences are not aligned, your tree will look strange!! </a:t>
            </a:r>
            <a:br>
              <a:rPr lang="en-US" b="0">
                <a:solidFill>
                  <a:srgbClr val="FF9900"/>
                </a:solidFill>
                <a:latin typeface="Arial" charset="0"/>
                <a:cs typeface="Arial" charset="0"/>
              </a:rPr>
            </a:br>
            <a:r>
              <a:rPr lang="en-US" b="0">
                <a:solidFill>
                  <a:schemeClr val="hlink"/>
                </a:solidFill>
                <a:latin typeface="Arial" charset="0"/>
                <a:cs typeface="Arial" charset="0"/>
              </a:rPr>
              <a:t>!!! </a:t>
            </a:r>
            <a:r>
              <a:rPr lang="en-US" b="0">
                <a:solidFill>
                  <a:srgbClr val="FF9900"/>
                </a:solidFill>
                <a:latin typeface="Arial" charset="0"/>
                <a:cs typeface="Arial" charset="0"/>
              </a:rPr>
              <a:t>ALWAYS CHECK YOUR ALIGNMENT!!!</a:t>
            </a:r>
            <a:endParaRPr lang="en-US" b="0">
              <a:cs typeface="Arial" charset="0"/>
            </a:endParaRPr>
          </a:p>
          <a:p>
            <a:pPr eaLnBrk="0" hangingPunct="0"/>
            <a:endParaRPr lang="en-US" b="0">
              <a:solidFill>
                <a:srgbClr val="000000"/>
              </a:solidFill>
              <a:latin typeface="Verdana" charset="0"/>
              <a:cs typeface="Arial" charset="0"/>
            </a:endParaRPr>
          </a:p>
          <a:p>
            <a:pPr eaLnBrk="0" hangingPunct="0"/>
            <a:r>
              <a:rPr lang="en-US" b="0">
                <a:solidFill>
                  <a:srgbClr val="000000"/>
                </a:solidFill>
                <a:latin typeface="Verdana" charset="0"/>
                <a:cs typeface="Arial" charset="0"/>
              </a:rPr>
              <a:t>Also be careful when using the ignore positions with gaps option – there might not be many positions left.</a:t>
            </a:r>
          </a:p>
          <a:p>
            <a:pPr eaLnBrk="0" hangingPunct="0"/>
            <a:endParaRPr lang="en-US" b="0">
              <a:solidFill>
                <a:srgbClr val="000000"/>
              </a:solidFill>
              <a:latin typeface="Verdana" charset="0"/>
              <a:cs typeface="Arial" charset="0"/>
            </a:endParaRPr>
          </a:p>
          <a:p>
            <a:pPr eaLnBrk="0" hangingPunct="0"/>
            <a:r>
              <a:rPr lang="en-US" b="0">
                <a:solidFill>
                  <a:srgbClr val="000000"/>
                </a:solidFill>
                <a:latin typeface="Verdana" charset="0"/>
                <a:cs typeface="Arial" charset="0"/>
              </a:rPr>
              <a:t>Clustal is much better than its reputation. It is doing a great job in handling gaps, especially terminal gaps, and it makes good use of different substitution matrices, and the empirical correction for multiple substitutions is better than many other programs.</a:t>
            </a:r>
            <a:endParaRPr lang="en-US" b="0">
              <a:cs typeface="Arial" charset="0"/>
            </a:endParaRPr>
          </a:p>
          <a:p>
            <a:pPr eaLnBrk="0" hangingPunct="0"/>
            <a:endParaRPr lang="en-US" b="0">
              <a:cs typeface="Arial" charset="0"/>
            </a:endParaRPr>
          </a:p>
        </p:txBody>
      </p:sp>
      <p:sp>
        <p:nvSpPr>
          <p:cNvPr id="64514" name="Rectangle 4"/>
          <p:cNvSpPr>
            <a:spLocks noGrp="1" noChangeArrowheads="1"/>
          </p:cNvSpPr>
          <p:nvPr>
            <p:ph type="title" idx="4294967295"/>
          </p:nvPr>
        </p:nvSpPr>
        <p:spPr>
          <a:xfrm>
            <a:off x="-381000" y="304800"/>
            <a:ext cx="2209800" cy="381000"/>
          </a:xfrm>
        </p:spPr>
        <p:txBody>
          <a:bodyPr/>
          <a:lstStyle/>
          <a:p>
            <a:pPr eaLnBrk="1" hangingPunct="1"/>
            <a:r>
              <a:rPr lang="en-US" sz="2400">
                <a:solidFill>
                  <a:schemeClr val="tx1"/>
                </a:solidFill>
                <a:latin typeface="Verdana" charset="0"/>
                <a:ea typeface="ＭＳ Ｐゴシック" charset="0"/>
                <a:cs typeface="ＭＳ Ｐゴシック" charset="0"/>
              </a:rPr>
              <a:t>Clustal</a:t>
            </a:r>
            <a:endParaRPr lang="en-US">
              <a:latin typeface="Times New Roman" charset="0"/>
              <a:ea typeface="ＭＳ Ｐゴシック" charset="0"/>
              <a:cs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52400" y="228600"/>
            <a:ext cx="2819400" cy="685800"/>
          </a:xfrm>
        </p:spPr>
        <p:txBody>
          <a:bodyPr/>
          <a:lstStyle/>
          <a:p>
            <a:pPr eaLnBrk="1" hangingPunct="1"/>
            <a:r>
              <a:rPr lang="en-US">
                <a:latin typeface="Times New Roman" charset="0"/>
                <a:ea typeface="ＭＳ Ｐゴシック" charset="0"/>
                <a:cs typeface="ＭＳ Ｐゴシック" charset="0"/>
              </a:rPr>
              <a:t>tcoffee</a:t>
            </a:r>
          </a:p>
        </p:txBody>
      </p:sp>
      <p:sp>
        <p:nvSpPr>
          <p:cNvPr id="66562" name="Rectangle 3"/>
          <p:cNvSpPr>
            <a:spLocks noChangeArrowheads="1"/>
          </p:cNvSpPr>
          <p:nvPr/>
        </p:nvSpPr>
        <p:spPr bwMode="auto">
          <a:xfrm>
            <a:off x="381000" y="1143000"/>
            <a:ext cx="8382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latin typeface="Arial" charset="0"/>
              </a:rPr>
              <a:t>TCOFFEE </a:t>
            </a:r>
            <a:r>
              <a:rPr lang="en-US" sz="2000" b="0" dirty="0">
                <a:latin typeface="Arial" charset="0"/>
              </a:rPr>
              <a:t>extracts reliably aligned positions from several multiple or pairwise sequence alignments. It requires more thought and attention from the user than </a:t>
            </a:r>
            <a:r>
              <a:rPr lang="en-US" sz="2000" b="0" dirty="0" err="1">
                <a:latin typeface="Arial" charset="0"/>
              </a:rPr>
              <a:t>clustalw</a:t>
            </a:r>
            <a:r>
              <a:rPr lang="en-US" sz="2000" b="0" dirty="0">
                <a:latin typeface="Arial" charset="0"/>
              </a:rPr>
              <a:t>, but it helps to focus further analyses on those sites that are reliably aligned. A web interface is </a:t>
            </a:r>
            <a:r>
              <a:rPr lang="en-US" sz="2000" b="0" dirty="0">
                <a:latin typeface="Arial" charset="0"/>
                <a:hlinkClick r:id="rId3"/>
              </a:rPr>
              <a:t>here</a:t>
            </a:r>
            <a:r>
              <a:rPr lang="en-US" sz="2000" b="0" dirty="0">
                <a:latin typeface="Arial" charset="0"/>
              </a:rPr>
              <a:t>.</a:t>
            </a:r>
            <a:endParaRPr lang="en-US" sz="2000" b="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304800" y="304800"/>
            <a:ext cx="2133600" cy="533400"/>
          </a:xfrm>
        </p:spPr>
        <p:txBody>
          <a:bodyPr/>
          <a:lstStyle/>
          <a:p>
            <a:pPr eaLnBrk="1" hangingPunct="1"/>
            <a:r>
              <a:rPr lang="en-US">
                <a:latin typeface="Times New Roman" charset="0"/>
                <a:ea typeface="ＭＳ Ｐゴシック" charset="0"/>
                <a:cs typeface="ＭＳ Ｐゴシック" charset="0"/>
              </a:rPr>
              <a:t>muscle</a:t>
            </a:r>
          </a:p>
        </p:txBody>
      </p:sp>
      <p:sp>
        <p:nvSpPr>
          <p:cNvPr id="68610" name="Text Box 3"/>
          <p:cNvSpPr txBox="1">
            <a:spLocks noChangeArrowheads="1"/>
          </p:cNvSpPr>
          <p:nvPr/>
        </p:nvSpPr>
        <p:spPr bwMode="auto">
          <a:xfrm>
            <a:off x="304800" y="990600"/>
            <a:ext cx="88392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If you have very large datasets muscle is the way to go. It is fast, takes fasta formatted sequences as input file, and has a refinement option, that does an excellent job cleaning up around gaps.  </a:t>
            </a:r>
          </a:p>
          <a:p>
            <a:pPr eaLnBrk="1" hangingPunct="1"/>
            <a:endParaRPr lang="en-US"/>
          </a:p>
          <a:p>
            <a:pPr eaLnBrk="1" hangingPunct="1"/>
            <a:r>
              <a:rPr lang="en-US"/>
              <a:t>The muscle home page is </a:t>
            </a:r>
            <a:r>
              <a:rPr lang="en-US">
                <a:hlinkClick r:id="rId3"/>
              </a:rPr>
              <a:t>here</a:t>
            </a:r>
            <a:r>
              <a:rPr lang="en-US"/>
              <a:t> , the manual is </a:t>
            </a:r>
            <a:r>
              <a:rPr lang="en-US">
                <a:hlinkClick r:id="rId4"/>
              </a:rPr>
              <a:t>here</a:t>
            </a:r>
            <a:endParaRPr lang="en-US"/>
          </a:p>
          <a:p>
            <a:pPr eaLnBrk="1" hangingPunct="1"/>
            <a:r>
              <a:rPr lang="en-US"/>
              <a:t>Muscle allows also allows profile alignments.</a:t>
            </a:r>
          </a:p>
          <a:p>
            <a:pPr eaLnBrk="1" hangingPunct="1"/>
            <a:r>
              <a:rPr lang="en-US">
                <a:latin typeface="Courier New" charset="0"/>
              </a:rPr>
              <a:t>muscle -in VatpA.fa -out VatpA.afa  </a:t>
            </a:r>
          </a:p>
          <a:p>
            <a:pPr eaLnBrk="1" hangingPunct="1"/>
            <a:r>
              <a:rPr lang="en-US">
                <a:latin typeface="Courier New" charset="0"/>
              </a:rPr>
              <a:t>muscle -in VatpA.afa -out VatpA.rafa –refine</a:t>
            </a:r>
          </a:p>
          <a:p>
            <a:pPr eaLnBrk="1" hangingPunct="1"/>
            <a:r>
              <a:rPr lang="en-US">
                <a:latin typeface="Courier New" charset="0"/>
              </a:rPr>
              <a:t>muscle -in beta.fa -out beta.afa</a:t>
            </a:r>
          </a:p>
          <a:p>
            <a:pPr eaLnBrk="1" hangingPunct="1"/>
            <a:r>
              <a:rPr lang="en-US">
                <a:latin typeface="Courier New" charset="0"/>
              </a:rPr>
              <a:t>muscle -in beta.afa -out beta.rafa -refine</a:t>
            </a:r>
          </a:p>
          <a:p>
            <a:pPr eaLnBrk="1" hangingPunct="1"/>
            <a:r>
              <a:rPr lang="en-US">
                <a:latin typeface="Courier New" charset="0"/>
              </a:rPr>
              <a:t>muscle -profile -in1 beta.rafa -in2 </a:t>
            </a:r>
          </a:p>
          <a:p>
            <a:pPr eaLnBrk="1" hangingPunct="1"/>
            <a:r>
              <a:rPr lang="en-US">
                <a:latin typeface="Courier New" charset="0"/>
              </a:rPr>
              <a:t>VatpA.rafa -out Abeta.afa</a:t>
            </a:r>
          </a:p>
          <a:p>
            <a:pPr eaLnBrk="1" hangingPunct="1"/>
            <a:r>
              <a:rPr lang="en-US">
                <a:latin typeface="Courier New" charset="0"/>
              </a:rPr>
              <a:t>muscle –refine –in Abeta.afa –out Abeta.rafa</a:t>
            </a:r>
          </a:p>
          <a:p>
            <a:pPr eaLnBrk="1" hangingPunct="1"/>
            <a:r>
              <a:rPr lang="en-US"/>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52400" y="152400"/>
            <a:ext cx="6477000" cy="457200"/>
          </a:xfrm>
        </p:spPr>
        <p:txBody>
          <a:bodyPr/>
          <a:lstStyle/>
          <a:p>
            <a:pPr algn="l" eaLnBrk="1" hangingPunct="1"/>
            <a:r>
              <a:rPr lang="en-US">
                <a:latin typeface="Times New Roman" charset="0"/>
                <a:ea typeface="ＭＳ Ｐゴシック" charset="0"/>
                <a:cs typeface="ＭＳ Ｐゴシック" charset="0"/>
              </a:rPr>
              <a:t>muscle alignment</a:t>
            </a:r>
          </a:p>
        </p:txBody>
      </p:sp>
      <p:graphicFrame>
        <p:nvGraphicFramePr>
          <p:cNvPr id="70658" name="Object 2"/>
          <p:cNvGraphicFramePr>
            <a:graphicFrameLocks noChangeAspect="1"/>
          </p:cNvGraphicFramePr>
          <p:nvPr/>
        </p:nvGraphicFramePr>
        <p:xfrm>
          <a:off x="457200" y="876300"/>
          <a:ext cx="7924800" cy="5981700"/>
        </p:xfrm>
        <a:graphic>
          <a:graphicData uri="http://schemas.openxmlformats.org/presentationml/2006/ole">
            <mc:AlternateContent xmlns:mc="http://schemas.openxmlformats.org/markup-compatibility/2006">
              <mc:Choice xmlns:v="urn:schemas-microsoft-com:vml" Requires="v">
                <p:oleObj spid="_x0000_s70665" name="Photo Editor Photo" r:id="rId4" imgW="6896698" imgH="5204911" progId="MSPhotoEd.3">
                  <p:embed/>
                </p:oleObj>
              </mc:Choice>
              <mc:Fallback>
                <p:oleObj name="Photo Editor Photo" r:id="rId4" imgW="6896698" imgH="520491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76300"/>
                        <a:ext cx="7924800" cy="598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85800" y="0"/>
            <a:ext cx="7772400" cy="1143000"/>
          </a:xfrm>
        </p:spPr>
        <p:txBody>
          <a:bodyPr/>
          <a:lstStyle/>
          <a:p>
            <a:pPr eaLnBrk="1" hangingPunct="1"/>
            <a:r>
              <a:rPr lang="en-US">
                <a:latin typeface="Times New Roman" charset="0"/>
                <a:ea typeface="ＭＳ Ｐゴシック" charset="0"/>
                <a:cs typeface="ＭＳ Ｐゴシック" charset="0"/>
              </a:rPr>
              <a:t>muscle </a:t>
            </a:r>
            <a:r>
              <a:rPr lang="en-US" i="1">
                <a:latin typeface="Times New Roman" charset="0"/>
                <a:ea typeface="ＭＳ Ｐゴシック" charset="0"/>
                <a:cs typeface="ＭＳ Ｐゴシック" charset="0"/>
              </a:rPr>
              <a:t>vs</a:t>
            </a:r>
            <a:r>
              <a:rPr lang="en-US">
                <a:latin typeface="Times New Roman" charset="0"/>
                <a:ea typeface="ＭＳ Ｐゴシック" charset="0"/>
                <a:cs typeface="ＭＳ Ｐゴシック" charset="0"/>
              </a:rPr>
              <a:t> clustal </a:t>
            </a:r>
          </a:p>
        </p:txBody>
      </p:sp>
      <p:graphicFrame>
        <p:nvGraphicFramePr>
          <p:cNvPr id="72706" name="Object 2"/>
          <p:cNvGraphicFramePr>
            <a:graphicFrameLocks noChangeAspect="1"/>
          </p:cNvGraphicFramePr>
          <p:nvPr/>
        </p:nvGraphicFramePr>
        <p:xfrm>
          <a:off x="1524000" y="990600"/>
          <a:ext cx="2620963" cy="3970338"/>
        </p:xfrm>
        <a:graphic>
          <a:graphicData uri="http://schemas.openxmlformats.org/presentationml/2006/ole">
            <mc:AlternateContent xmlns:mc="http://schemas.openxmlformats.org/markup-compatibility/2006">
              <mc:Choice xmlns:v="urn:schemas-microsoft-com:vml" Requires="v">
                <p:oleObj spid="_x0000_s72723" name="Photo Editor Photo" r:id="rId4" imgW="2620952" imgH="3970364" progId="MSPhotoEd.3">
                  <p:embed/>
                </p:oleObj>
              </mc:Choice>
              <mc:Fallback>
                <p:oleObj name="Photo Editor Photo" r:id="rId4" imgW="2620952" imgH="3970364"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90600"/>
                        <a:ext cx="2620963" cy="3970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5181600" y="1295400"/>
          <a:ext cx="2979738" cy="4335463"/>
        </p:xfrm>
        <a:graphic>
          <a:graphicData uri="http://schemas.openxmlformats.org/presentationml/2006/ole">
            <mc:AlternateContent xmlns:mc="http://schemas.openxmlformats.org/markup-compatibility/2006">
              <mc:Choice xmlns:v="urn:schemas-microsoft-com:vml" Requires="v">
                <p:oleObj spid="_x0000_s72724" name="Photo Editor Photo" r:id="rId6" imgW="2979048" imgH="4336156" progId="MSPhotoEd.3">
                  <p:embed/>
                </p:oleObj>
              </mc:Choice>
              <mc:Fallback>
                <p:oleObj name="Photo Editor Photo" r:id="rId6" imgW="2979048" imgH="4336156" progId="MSPhotoEd.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295400"/>
                        <a:ext cx="2979738" cy="4335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2708" name="Text Box 6"/>
          <p:cNvSpPr txBox="1">
            <a:spLocks noChangeArrowheads="1"/>
          </p:cNvSpPr>
          <p:nvPr/>
        </p:nvSpPr>
        <p:spPr bwMode="auto">
          <a:xfrm>
            <a:off x="593725" y="6061075"/>
            <a:ext cx="7905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more on alignment programs (</a:t>
            </a:r>
            <a:r>
              <a:rPr lang="en-US" dirty="0" err="1"/>
              <a:t>statalign</a:t>
            </a:r>
            <a:r>
              <a:rPr lang="en-US" dirty="0"/>
              <a:t>, pileup, SAM) </a:t>
            </a:r>
            <a:r>
              <a:rPr lang="en-US" dirty="0">
                <a:hlinkClick r:id="rId8"/>
              </a:rPr>
              <a:t>here </a:t>
            </a:r>
            <a:endParaRPr lang="en-US" dirty="0"/>
          </a:p>
        </p:txBody>
      </p:sp>
      <p:sp>
        <p:nvSpPr>
          <p:cNvPr id="72709" name="Oval 9"/>
          <p:cNvSpPr>
            <a:spLocks noChangeArrowheads="1"/>
          </p:cNvSpPr>
          <p:nvPr/>
        </p:nvSpPr>
        <p:spPr bwMode="auto">
          <a:xfrm>
            <a:off x="6096000" y="2590800"/>
            <a:ext cx="119063" cy="685800"/>
          </a:xfrm>
          <a:prstGeom prst="ellipse">
            <a:avLst/>
          </a:prstGeom>
          <a:noFill/>
          <a:ln w="381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2710" name="Oval 10"/>
          <p:cNvSpPr>
            <a:spLocks noChangeArrowheads="1"/>
          </p:cNvSpPr>
          <p:nvPr/>
        </p:nvSpPr>
        <p:spPr bwMode="auto">
          <a:xfrm>
            <a:off x="6934200" y="1447800"/>
            <a:ext cx="195263" cy="1143000"/>
          </a:xfrm>
          <a:prstGeom prst="ellipse">
            <a:avLst/>
          </a:prstGeom>
          <a:noFill/>
          <a:ln w="381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2711" name="Oval 11"/>
          <p:cNvSpPr>
            <a:spLocks noChangeArrowheads="1"/>
          </p:cNvSpPr>
          <p:nvPr/>
        </p:nvSpPr>
        <p:spPr bwMode="auto">
          <a:xfrm>
            <a:off x="6858000" y="3124200"/>
            <a:ext cx="185738" cy="544513"/>
          </a:xfrm>
          <a:prstGeom prst="ellipse">
            <a:avLst/>
          </a:prstGeom>
          <a:noFill/>
          <a:ln w="381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152400"/>
            <a:ext cx="8458200" cy="533400"/>
          </a:xfrm>
        </p:spPr>
        <p:txBody>
          <a:bodyPr/>
          <a:lstStyle/>
          <a:p>
            <a:pPr algn="l" eaLnBrk="1" hangingPunct="1"/>
            <a:r>
              <a:rPr lang="en-US" sz="2000">
                <a:latin typeface="Times New Roman" charset="0"/>
                <a:ea typeface="ＭＳ Ｐゴシック" charset="0"/>
                <a:cs typeface="ＭＳ Ｐゴシック" charset="0"/>
              </a:rPr>
              <a:t>the same region using tcoffee with default settings</a:t>
            </a:r>
            <a:r>
              <a:rPr lang="en-US">
                <a:latin typeface="Times New Roman" charset="0"/>
                <a:ea typeface="ＭＳ Ｐゴシック" charset="0"/>
                <a:cs typeface="ＭＳ Ｐゴシック" charset="0"/>
              </a:rPr>
              <a:t> </a:t>
            </a:r>
          </a:p>
        </p:txBody>
      </p:sp>
      <p:graphicFrame>
        <p:nvGraphicFramePr>
          <p:cNvPr id="74754" name="Object 2"/>
          <p:cNvGraphicFramePr>
            <a:graphicFrameLocks noChangeAspect="1"/>
          </p:cNvGraphicFramePr>
          <p:nvPr/>
        </p:nvGraphicFramePr>
        <p:xfrm>
          <a:off x="1905000" y="990600"/>
          <a:ext cx="5761038" cy="4805363"/>
        </p:xfrm>
        <a:graphic>
          <a:graphicData uri="http://schemas.openxmlformats.org/presentationml/2006/ole">
            <mc:AlternateContent xmlns:mc="http://schemas.openxmlformats.org/markup-compatibility/2006">
              <mc:Choice xmlns:v="urn:schemas-microsoft-com:vml" Requires="v">
                <p:oleObj spid="_x0000_s74763" name="Photo Editor Photo" r:id="rId4" imgW="4922947" imgH="4107536" progId="MSPhotoEd.3">
                  <p:embed/>
                </p:oleObj>
              </mc:Choice>
              <mc:Fallback>
                <p:oleObj name="Photo Editor Photo" r:id="rId4" imgW="4922947" imgH="4107536"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90600"/>
                        <a:ext cx="5761038" cy="480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4755" name="Text Box 4"/>
          <p:cNvSpPr txBox="1">
            <a:spLocks noChangeArrowheads="1"/>
          </p:cNvSpPr>
          <p:nvPr/>
        </p:nvSpPr>
        <p:spPr bwMode="auto">
          <a:xfrm>
            <a:off x="619125" y="5638800"/>
            <a:ext cx="782188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more on alignment programs (</a:t>
            </a:r>
            <a:r>
              <a:rPr lang="en-US" dirty="0" err="1"/>
              <a:t>statalign</a:t>
            </a:r>
            <a:r>
              <a:rPr lang="en-US" dirty="0"/>
              <a:t>, SAM, </a:t>
            </a:r>
            <a:r>
              <a:rPr lang="en-US" dirty="0" err="1"/>
              <a:t>SATè</a:t>
            </a:r>
            <a:r>
              <a:rPr lang="en-US" dirty="0"/>
              <a:t>) </a:t>
            </a:r>
            <a:r>
              <a:rPr lang="en-US" dirty="0">
                <a:hlinkClick r:id="rId6"/>
              </a:rPr>
              <a:t>here</a:t>
            </a:r>
            <a:r>
              <a:rPr lang="en-US" dirty="0">
                <a:hlinkClick r:id="rId7"/>
              </a:rPr>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0" y="0"/>
            <a:ext cx="7772400" cy="1143000"/>
          </a:xfrm>
        </p:spPr>
        <p:txBody>
          <a:bodyPr/>
          <a:lstStyle/>
          <a:p>
            <a:pPr algn="l" eaLnBrk="1" hangingPunct="1"/>
            <a:r>
              <a:rPr lang="en-US" sz="2400">
                <a:latin typeface="Times New Roman" charset="0"/>
                <a:ea typeface="ＭＳ Ｐゴシック" charset="0"/>
                <a:cs typeface="ＭＳ Ｐゴシック" charset="0"/>
              </a:rPr>
              <a:t>  Sequence editors and viewers</a:t>
            </a:r>
          </a:p>
        </p:txBody>
      </p:sp>
      <p:sp>
        <p:nvSpPr>
          <p:cNvPr id="76802" name="Rectangle 3"/>
          <p:cNvSpPr>
            <a:spLocks noChangeArrowheads="1"/>
          </p:cNvSpPr>
          <p:nvPr/>
        </p:nvSpPr>
        <p:spPr bwMode="auto">
          <a:xfrm>
            <a:off x="419100" y="990600"/>
            <a:ext cx="8305800" cy="489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0" dirty="0" err="1"/>
              <a:t>Jalview</a:t>
            </a:r>
            <a:r>
              <a:rPr lang="en-US" b="0" dirty="0"/>
              <a:t> </a:t>
            </a:r>
            <a:r>
              <a:rPr lang="en-US" b="0" dirty="0">
                <a:hlinkClick r:id="rId3"/>
              </a:rPr>
              <a:t>Homepage</a:t>
            </a:r>
            <a:r>
              <a:rPr lang="en-US" b="0" dirty="0"/>
              <a:t>, </a:t>
            </a:r>
            <a:r>
              <a:rPr lang="en-US" b="0" dirty="0">
                <a:hlinkClick r:id="rId4"/>
              </a:rPr>
              <a:t>Description </a:t>
            </a:r>
            <a:endParaRPr lang="en-US" b="0" dirty="0"/>
          </a:p>
          <a:p>
            <a:br>
              <a:rPr lang="en-US" b="0" dirty="0"/>
            </a:br>
            <a:endParaRPr lang="en-US" b="0" dirty="0"/>
          </a:p>
          <a:p>
            <a:r>
              <a:rPr lang="en-US" b="0" dirty="0" err="1"/>
              <a:t>Jalview</a:t>
            </a:r>
            <a:r>
              <a:rPr lang="en-US" b="0" dirty="0"/>
              <a:t> is easy to install and run.  </a:t>
            </a:r>
            <a:br>
              <a:rPr lang="en-US" b="0" dirty="0"/>
            </a:br>
            <a:r>
              <a:rPr lang="en-US" b="0" dirty="0"/>
              <a:t>Test file is </a:t>
            </a:r>
            <a:r>
              <a:rPr lang="en-US" b="0" dirty="0">
                <a:hlinkClick r:id="rId5"/>
              </a:rPr>
              <a:t>here </a:t>
            </a:r>
            <a:r>
              <a:rPr lang="en-US" b="0" dirty="0"/>
              <a:t>(ATPase subunits)</a:t>
            </a:r>
          </a:p>
          <a:p>
            <a:r>
              <a:rPr lang="en-US" b="0" dirty="0"/>
              <a:t>(Intro to </a:t>
            </a:r>
            <a:r>
              <a:rPr lang="en-US" b="0" dirty="0" err="1"/>
              <a:t>ATPases</a:t>
            </a:r>
            <a:r>
              <a:rPr lang="en-US" b="0" dirty="0"/>
              <a:t>: 1bmf in </a:t>
            </a:r>
            <a:r>
              <a:rPr lang="en-US" b="0" dirty="0" err="1"/>
              <a:t>spdbv</a:t>
            </a:r>
            <a:r>
              <a:rPr lang="en-US" b="0" dirty="0"/>
              <a:t>)</a:t>
            </a:r>
            <a:br>
              <a:rPr lang="en-US" b="0" dirty="0"/>
            </a:br>
            <a:r>
              <a:rPr lang="en-US" b="0" dirty="0"/>
              <a:t>(gif of rotation </a:t>
            </a:r>
            <a:r>
              <a:rPr lang="en-US" b="0" dirty="0">
                <a:hlinkClick r:id="rId6"/>
              </a:rPr>
              <a:t>here</a:t>
            </a:r>
            <a:r>
              <a:rPr lang="en-US" b="0" dirty="0"/>
              <a:t>) </a:t>
            </a:r>
          </a:p>
          <a:p>
            <a:r>
              <a:rPr lang="en-US" b="0" dirty="0"/>
              <a:t>(Load </a:t>
            </a:r>
            <a:r>
              <a:rPr lang="en-US" b="0" dirty="0" err="1"/>
              <a:t>all.txt</a:t>
            </a:r>
            <a:r>
              <a:rPr lang="en-US" b="0" dirty="0"/>
              <a:t> into </a:t>
            </a:r>
            <a:r>
              <a:rPr lang="en-US" b="0" dirty="0" err="1"/>
              <a:t>Jalview</a:t>
            </a:r>
            <a:r>
              <a:rPr lang="en-US" b="0" dirty="0"/>
              <a:t>, </a:t>
            </a:r>
            <a:br>
              <a:rPr lang="en-US" b="0" dirty="0"/>
            </a:br>
            <a:r>
              <a:rPr lang="en-US" b="0" dirty="0"/>
              <a:t>	</a:t>
            </a:r>
            <a:r>
              <a:rPr lang="en-US" b="0" dirty="0" err="1"/>
              <a:t>colo</a:t>
            </a:r>
            <a:r>
              <a:rPr lang="en-US" dirty="0" err="1"/>
              <a:t>u</a:t>
            </a:r>
            <a:r>
              <a:rPr lang="en-US" b="0" dirty="0" err="1"/>
              <a:t>r</a:t>
            </a:r>
            <a:r>
              <a:rPr lang="en-US" b="0" dirty="0"/>
              <a:t> options, </a:t>
            </a:r>
            <a:br>
              <a:rPr lang="en-US" b="0" dirty="0"/>
            </a:br>
            <a:r>
              <a:rPr lang="en-US" b="0" dirty="0"/>
              <a:t>	mouse use, </a:t>
            </a:r>
          </a:p>
          <a:p>
            <a:r>
              <a:rPr lang="en-US" b="0" dirty="0"/>
              <a:t>	PID tree,</a:t>
            </a:r>
          </a:p>
          <a:p>
            <a:r>
              <a:rPr lang="en-US" b="0" dirty="0"/>
              <a:t>	Principle component analysis -&gt; sequence space)</a:t>
            </a:r>
          </a:p>
          <a:p>
            <a:r>
              <a:rPr lang="en-US" b="0" dirty="0"/>
              <a:t>	More on sequence space </a:t>
            </a:r>
            <a:r>
              <a:rPr lang="en-US" b="0" dirty="0">
                <a:hlinkClick r:id="rId7"/>
              </a:rPr>
              <a:t>here</a:t>
            </a:r>
            <a:endParaRPr lang="en-US" b="0" dirty="0"/>
          </a:p>
        </p:txBody>
      </p:sp>
      <p:sp>
        <p:nvSpPr>
          <p:cNvPr id="76803" name="Rectangle 4"/>
          <p:cNvSpPr>
            <a:spLocks noChangeArrowheads="1"/>
          </p:cNvSpPr>
          <p:nvPr/>
        </p:nvSpPr>
        <p:spPr bwMode="auto">
          <a:xfrm>
            <a:off x="0" y="34290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F9275-B8B3-6543-B516-9653C79B2E2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89AD745-8EC3-A040-895A-89B917274CAB}"/>
              </a:ext>
            </a:extLst>
          </p:cNvPr>
          <p:cNvPicPr>
            <a:picLocks noChangeAspect="1"/>
          </p:cNvPicPr>
          <p:nvPr/>
        </p:nvPicPr>
        <p:blipFill>
          <a:blip r:embed="rId3"/>
          <a:stretch>
            <a:fillRect/>
          </a:stretch>
        </p:blipFill>
        <p:spPr>
          <a:xfrm>
            <a:off x="1143000" y="762000"/>
            <a:ext cx="6451600" cy="3276600"/>
          </a:xfrm>
          <a:prstGeom prst="rect">
            <a:avLst/>
          </a:prstGeom>
        </p:spPr>
      </p:pic>
    </p:spTree>
    <p:extLst>
      <p:ext uri="{BB962C8B-B14F-4D97-AF65-F5344CB8AC3E}">
        <p14:creationId xmlns:p14="http://schemas.microsoft.com/office/powerpoint/2010/main" val="3164276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52400" y="0"/>
            <a:ext cx="8229600" cy="762000"/>
          </a:xfrm>
        </p:spPr>
        <p:txBody>
          <a:bodyPr/>
          <a:lstStyle/>
          <a:p>
            <a:pPr algn="l" eaLnBrk="1" hangingPunct="1"/>
            <a:r>
              <a:rPr lang="en-US">
                <a:latin typeface="Times New Roman" charset="0"/>
                <a:ea typeface="ＭＳ Ｐゴシック" charset="0"/>
                <a:cs typeface="ＭＳ Ｐゴシック" charset="0"/>
              </a:rPr>
              <a:t>seaview – phylo_win</a:t>
            </a:r>
          </a:p>
        </p:txBody>
      </p:sp>
      <p:sp>
        <p:nvSpPr>
          <p:cNvPr id="78850" name="Rectangle 3"/>
          <p:cNvSpPr>
            <a:spLocks noChangeArrowheads="1"/>
          </p:cNvSpPr>
          <p:nvPr/>
        </p:nvSpPr>
        <p:spPr bwMode="auto">
          <a:xfrm>
            <a:off x="342900" y="762000"/>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b="0">
                <a:latin typeface="Verdana" charset="0"/>
              </a:rPr>
              <a:t>Another useful multiple alignment editor is </a:t>
            </a:r>
            <a:r>
              <a:rPr lang="en-US" sz="1400">
                <a:latin typeface="Verdana" charset="0"/>
                <a:hlinkClick r:id="rId3"/>
              </a:rPr>
              <a:t>seaview</a:t>
            </a:r>
            <a:r>
              <a:rPr lang="en-US" sz="1400" b="0">
                <a:latin typeface="Verdana" charset="0"/>
              </a:rPr>
              <a:t>, it runs on most platforms, uses either</a:t>
            </a:r>
            <a:r>
              <a:rPr lang="en-US" sz="1400">
                <a:latin typeface="Verdana" charset="0"/>
              </a:rPr>
              <a:t> clustal </a:t>
            </a:r>
            <a:r>
              <a:rPr lang="en-US" sz="1400" b="0">
                <a:latin typeface="Verdana" charset="0"/>
              </a:rPr>
              <a:t>or</a:t>
            </a:r>
            <a:r>
              <a:rPr lang="en-US" sz="1400">
                <a:latin typeface="Verdana" charset="0"/>
              </a:rPr>
              <a:t> muscle </a:t>
            </a:r>
            <a:r>
              <a:rPr lang="en-US" sz="1400" b="0">
                <a:latin typeface="Verdana" charset="0"/>
              </a:rPr>
              <a:t>alignments, andhas simple parsimony, distance and ml programs. </a:t>
            </a:r>
            <a:endParaRPr lang="en-US" b="0"/>
          </a:p>
        </p:txBody>
      </p:sp>
      <p:pic>
        <p:nvPicPr>
          <p:cNvPr id="788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8686800" cy="489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51000"/>
            <a:ext cx="8305800"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0-#ppt_w/2"/>
                                          </p:val>
                                        </p:tav>
                                        <p:tav tm="100000">
                                          <p:val>
                                            <p:strVal val="#ppt_x"/>
                                          </p:val>
                                        </p:tav>
                                      </p:tavLst>
                                    </p:anim>
                                    <p:anim calcmode="lin" valueType="num">
                                      <p:cBhvr additive="base">
                                        <p:cTn id="8" dur="500" fill="hold"/>
                                        <p:tgtEl>
                                          <p:spTgt spid="181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21" y="127585"/>
            <a:ext cx="8229600" cy="500730"/>
          </a:xfrm>
        </p:spPr>
        <p:txBody>
          <a:bodyPr/>
          <a:lstStyle/>
          <a:p>
            <a:pPr algn="l"/>
            <a:r>
              <a:rPr lang="en-US" sz="3200" dirty="0"/>
              <a:t>Codon based alignments in </a:t>
            </a:r>
            <a:r>
              <a:rPr lang="en-US" sz="3200" dirty="0" err="1"/>
              <a:t>Seaview</a:t>
            </a:r>
            <a:endParaRPr lang="en-US" sz="3200" dirty="0"/>
          </a:p>
        </p:txBody>
      </p:sp>
      <p:sp>
        <p:nvSpPr>
          <p:cNvPr id="3" name="TextBox 2"/>
          <p:cNvSpPr txBox="1"/>
          <p:nvPr/>
        </p:nvSpPr>
        <p:spPr>
          <a:xfrm>
            <a:off x="401052" y="695159"/>
            <a:ext cx="8649369" cy="646331"/>
          </a:xfrm>
          <a:prstGeom prst="rect">
            <a:avLst/>
          </a:prstGeom>
          <a:noFill/>
        </p:spPr>
        <p:txBody>
          <a:bodyPr wrap="square" rtlCol="0">
            <a:spAutoFit/>
          </a:bodyPr>
          <a:lstStyle/>
          <a:p>
            <a:r>
              <a:rPr lang="en-US" sz="1800" dirty="0">
                <a:solidFill>
                  <a:prstClr val="black"/>
                </a:solidFill>
              </a:rPr>
              <a:t>Load nucleotide sequences (</a:t>
            </a:r>
            <a:r>
              <a:rPr lang="en-US" sz="1800" b="1" dirty="0">
                <a:solidFill>
                  <a:prstClr val="black"/>
                </a:solidFill>
              </a:rPr>
              <a:t>no gaps in sequences, sequence starts with nucleotide corresponding to 1</a:t>
            </a:r>
            <a:r>
              <a:rPr lang="en-US" sz="1800" b="1" baseline="30000" dirty="0">
                <a:solidFill>
                  <a:prstClr val="black"/>
                </a:solidFill>
              </a:rPr>
              <a:t>st</a:t>
            </a:r>
            <a:r>
              <a:rPr lang="en-US" sz="1800" b="1" dirty="0">
                <a:solidFill>
                  <a:prstClr val="black"/>
                </a:solidFill>
              </a:rPr>
              <a:t> codon position</a:t>
            </a:r>
            <a:r>
              <a:rPr lang="en-US" sz="1800" dirty="0">
                <a:solidFill>
                  <a:prstClr val="black"/>
                </a:solidFill>
              </a:rPr>
              <a:t>)</a:t>
            </a:r>
          </a:p>
        </p:txBody>
      </p:sp>
      <p:sp>
        <p:nvSpPr>
          <p:cNvPr id="4" name="TextBox 3"/>
          <p:cNvSpPr txBox="1"/>
          <p:nvPr/>
        </p:nvSpPr>
        <p:spPr>
          <a:xfrm>
            <a:off x="307473" y="3836728"/>
            <a:ext cx="2579778" cy="369332"/>
          </a:xfrm>
          <a:prstGeom prst="rect">
            <a:avLst/>
          </a:prstGeom>
          <a:noFill/>
        </p:spPr>
        <p:txBody>
          <a:bodyPr wrap="none" rtlCol="0">
            <a:spAutoFit/>
          </a:bodyPr>
          <a:lstStyle/>
          <a:p>
            <a:r>
              <a:rPr lang="en-US" sz="1800" dirty="0">
                <a:solidFill>
                  <a:prstClr val="black"/>
                </a:solidFill>
              </a:rPr>
              <a:t>Select view as proteins </a:t>
            </a:r>
          </a:p>
        </p:txBody>
      </p:sp>
      <p:pic>
        <p:nvPicPr>
          <p:cNvPr id="5" name="Picture 4"/>
          <p:cNvPicPr>
            <a:picLocks noChangeAspect="1"/>
          </p:cNvPicPr>
          <p:nvPr/>
        </p:nvPicPr>
        <p:blipFill>
          <a:blip r:embed="rId2"/>
          <a:stretch>
            <a:fillRect/>
          </a:stretch>
        </p:blipFill>
        <p:spPr>
          <a:xfrm>
            <a:off x="131698" y="1314458"/>
            <a:ext cx="8702330" cy="2347495"/>
          </a:xfrm>
          <a:prstGeom prst="rect">
            <a:avLst/>
          </a:prstGeom>
        </p:spPr>
      </p:pic>
      <p:pic>
        <p:nvPicPr>
          <p:cNvPr id="6" name="Picture 5"/>
          <p:cNvPicPr>
            <a:picLocks noChangeAspect="1"/>
          </p:cNvPicPr>
          <p:nvPr/>
        </p:nvPicPr>
        <p:blipFill>
          <a:blip r:embed="rId3"/>
          <a:stretch>
            <a:fillRect/>
          </a:stretch>
        </p:blipFill>
        <p:spPr>
          <a:xfrm>
            <a:off x="-1" y="4352089"/>
            <a:ext cx="9621933" cy="2158332"/>
          </a:xfrm>
          <a:prstGeom prst="rect">
            <a:avLst/>
          </a:prstGeom>
        </p:spPr>
      </p:pic>
      <p:cxnSp>
        <p:nvCxnSpPr>
          <p:cNvPr id="8" name="Straight Arrow Connector 7"/>
          <p:cNvCxnSpPr/>
          <p:nvPr/>
        </p:nvCxnSpPr>
        <p:spPr>
          <a:xfrm flipV="1">
            <a:off x="866960" y="1656691"/>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33662" y="4965031"/>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468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0421" y="4021890"/>
            <a:ext cx="9144000" cy="2701636"/>
          </a:xfrm>
          <a:prstGeom prst="rect">
            <a:avLst/>
          </a:prstGeom>
        </p:spPr>
      </p:pic>
      <p:sp>
        <p:nvSpPr>
          <p:cNvPr id="2" name="Title 1"/>
          <p:cNvSpPr>
            <a:spLocks noGrp="1"/>
          </p:cNvSpPr>
          <p:nvPr>
            <p:ph type="title"/>
          </p:nvPr>
        </p:nvSpPr>
        <p:spPr>
          <a:xfrm>
            <a:off x="363621" y="127585"/>
            <a:ext cx="8229600" cy="500730"/>
          </a:xfrm>
        </p:spPr>
        <p:txBody>
          <a:bodyPr/>
          <a:lstStyle/>
          <a:p>
            <a:pPr algn="l"/>
            <a:r>
              <a:rPr lang="en-US" sz="3200" dirty="0"/>
              <a:t>Codon based alignments in </a:t>
            </a:r>
            <a:r>
              <a:rPr lang="en-US" sz="3200" dirty="0" err="1"/>
              <a:t>Seaview</a:t>
            </a:r>
            <a:endParaRPr lang="en-US" sz="3200" dirty="0"/>
          </a:p>
        </p:txBody>
      </p:sp>
      <p:sp>
        <p:nvSpPr>
          <p:cNvPr id="3" name="TextBox 2"/>
          <p:cNvSpPr txBox="1"/>
          <p:nvPr/>
        </p:nvSpPr>
        <p:spPr>
          <a:xfrm>
            <a:off x="401052" y="695159"/>
            <a:ext cx="8649369" cy="369332"/>
          </a:xfrm>
          <a:prstGeom prst="rect">
            <a:avLst/>
          </a:prstGeom>
          <a:noFill/>
        </p:spPr>
        <p:txBody>
          <a:bodyPr wrap="square" rtlCol="0">
            <a:spAutoFit/>
          </a:bodyPr>
          <a:lstStyle/>
          <a:p>
            <a:r>
              <a:rPr lang="en-US" sz="1800" dirty="0">
                <a:solidFill>
                  <a:prstClr val="black"/>
                </a:solidFill>
              </a:rPr>
              <a:t>With the protein sequences displayed, align sequences</a:t>
            </a:r>
          </a:p>
        </p:txBody>
      </p:sp>
      <p:sp>
        <p:nvSpPr>
          <p:cNvPr id="4" name="TextBox 3"/>
          <p:cNvSpPr txBox="1"/>
          <p:nvPr/>
        </p:nvSpPr>
        <p:spPr>
          <a:xfrm>
            <a:off x="374315" y="3676307"/>
            <a:ext cx="2891988" cy="369332"/>
          </a:xfrm>
          <a:prstGeom prst="rect">
            <a:avLst/>
          </a:prstGeom>
          <a:noFill/>
        </p:spPr>
        <p:txBody>
          <a:bodyPr wrap="none" rtlCol="0">
            <a:spAutoFit/>
          </a:bodyPr>
          <a:lstStyle/>
          <a:p>
            <a:r>
              <a:rPr lang="en-US" sz="1800" dirty="0">
                <a:solidFill>
                  <a:prstClr val="black"/>
                </a:solidFill>
              </a:rPr>
              <a:t>Select view as nucleotides</a:t>
            </a:r>
          </a:p>
        </p:txBody>
      </p:sp>
      <p:cxnSp>
        <p:nvCxnSpPr>
          <p:cNvPr id="9" name="Straight Arrow Connector 8"/>
          <p:cNvCxnSpPr/>
          <p:nvPr/>
        </p:nvCxnSpPr>
        <p:spPr>
          <a:xfrm flipV="1">
            <a:off x="1066998" y="4409994"/>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0" y="1110248"/>
            <a:ext cx="9144000" cy="2297804"/>
          </a:xfrm>
          <a:prstGeom prst="rect">
            <a:avLst/>
          </a:prstGeom>
        </p:spPr>
      </p:pic>
      <p:cxnSp>
        <p:nvCxnSpPr>
          <p:cNvPr id="8" name="Straight Arrow Connector 7"/>
          <p:cNvCxnSpPr/>
          <p:nvPr/>
        </p:nvCxnSpPr>
        <p:spPr>
          <a:xfrm flipH="1" flipV="1">
            <a:off x="915737" y="1604210"/>
            <a:ext cx="621631" cy="5882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886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31750" y="152400"/>
            <a:ext cx="8959850" cy="990600"/>
          </a:xfrm>
        </p:spPr>
        <p:txBody>
          <a:bodyPr/>
          <a:lstStyle/>
          <a:p>
            <a:pPr algn="l"/>
            <a:r>
              <a:rPr lang="en-US">
                <a:latin typeface="Times New Roman" charset="0"/>
                <a:ea typeface="ＭＳ Ｐゴシック" charset="0"/>
                <a:cs typeface="ＭＳ Ｐゴシック" charset="0"/>
              </a:rPr>
              <a:t>Clustalw </a:t>
            </a:r>
            <a:r>
              <a:rPr lang="en-US" sz="2800">
                <a:latin typeface="Times New Roman" charset="0"/>
                <a:ea typeface="ＭＳ Ｐゴシック" charset="0"/>
                <a:cs typeface="ＭＳ Ｐゴシック" charset="0"/>
              </a:rPr>
              <a:t>(and other progressive alignment programs)</a:t>
            </a:r>
            <a:r>
              <a:rPr lang="en-US">
                <a:latin typeface="Times New Roman" charset="0"/>
                <a:ea typeface="ＭＳ Ｐゴシック" charset="0"/>
                <a:cs typeface="ＭＳ Ｐゴシック" charset="0"/>
              </a:rPr>
              <a:t>:</a:t>
            </a:r>
          </a:p>
        </p:txBody>
      </p:sp>
      <p:sp>
        <p:nvSpPr>
          <p:cNvPr id="3" name="TextBox 2"/>
          <p:cNvSpPr txBox="1"/>
          <p:nvPr/>
        </p:nvSpPr>
        <p:spPr>
          <a:xfrm>
            <a:off x="381000" y="1371600"/>
            <a:ext cx="8305800" cy="4894263"/>
          </a:xfrm>
          <a:prstGeom prst="rect">
            <a:avLst/>
          </a:prstGeom>
          <a:noFill/>
        </p:spPr>
        <p:txBody>
          <a:bodyPr>
            <a:spAutoFit/>
          </a:bodyPr>
          <a:lstStyle/>
          <a:p>
            <a:pPr>
              <a:defRPr/>
            </a:pPr>
            <a:r>
              <a:rPr lang="en-US" dirty="0"/>
              <a:t>Good alignment programs, alignments match regions that have same structures.</a:t>
            </a:r>
          </a:p>
          <a:p>
            <a:pPr>
              <a:defRPr/>
            </a:pPr>
            <a:endParaRPr lang="en-US" dirty="0"/>
          </a:p>
          <a:p>
            <a:pPr>
              <a:defRPr/>
            </a:pPr>
            <a:r>
              <a:rPr lang="en-US" dirty="0"/>
              <a:t>Not very useful for phylogenetic reconstruction:  Alignment is strongly biased towards guide tree.  Also, quality of alignment presumably depends on guide tree.</a:t>
            </a:r>
          </a:p>
          <a:p>
            <a:pPr>
              <a:defRPr/>
            </a:pPr>
            <a:endParaRPr lang="en-US" dirty="0"/>
          </a:p>
          <a:p>
            <a:pPr>
              <a:defRPr/>
            </a:pPr>
            <a:r>
              <a:rPr lang="en-US" dirty="0"/>
              <a:t>Solutions:</a:t>
            </a:r>
          </a:p>
          <a:p>
            <a:pPr marL="342900" indent="-342900">
              <a:buFont typeface="Arial"/>
              <a:buChar char="•"/>
              <a:defRPr/>
            </a:pPr>
            <a:r>
              <a:rPr lang="en-US" dirty="0"/>
              <a:t>Use different guide trees, especially if you want to test different phylogenetic hypotheses</a:t>
            </a:r>
          </a:p>
          <a:p>
            <a:pPr marL="342900" indent="-342900">
              <a:buFont typeface="Arial"/>
              <a:buChar char="•"/>
              <a:defRPr/>
            </a:pPr>
            <a:r>
              <a:rPr lang="en-US" dirty="0"/>
              <a:t>Use an alignment program that creates less bias (muscle)</a:t>
            </a:r>
          </a:p>
          <a:p>
            <a:pPr marL="342900" indent="-342900">
              <a:buFont typeface="Arial"/>
              <a:buChar char="•"/>
              <a:defRPr/>
            </a:pPr>
            <a:r>
              <a:rPr lang="en-US" dirty="0"/>
              <a:t>Use a program that optimizes tree and alignment simultaneously.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Times New Roman" charset="0"/>
                <a:ea typeface="ＭＳ Ｐゴシック" charset="0"/>
                <a:cs typeface="ＭＳ Ｐゴシック" charset="0"/>
              </a:rPr>
              <a:t>SATé</a:t>
            </a:r>
            <a:br>
              <a:rPr lang="en-US">
                <a:latin typeface="Times New Roman" charset="0"/>
                <a:ea typeface="ＭＳ Ｐゴシック" charset="0"/>
                <a:cs typeface="ＭＳ Ｐゴシック" charset="0"/>
              </a:rPr>
            </a:br>
            <a:r>
              <a:rPr lang="en-US" sz="2800" b="1" u="sng">
                <a:latin typeface="Times New Roman" charset="0"/>
                <a:ea typeface="ＭＳ Ｐゴシック" charset="0"/>
                <a:cs typeface="ＭＳ Ｐゴシック" charset="0"/>
              </a:rPr>
              <a:t>S</a:t>
            </a:r>
            <a:r>
              <a:rPr lang="en-US" sz="2800" b="1">
                <a:latin typeface="Times New Roman" charset="0"/>
                <a:ea typeface="ＭＳ Ｐゴシック" charset="0"/>
                <a:cs typeface="ＭＳ Ｐゴシック" charset="0"/>
              </a:rPr>
              <a:t>imultaneous </a:t>
            </a:r>
            <a:r>
              <a:rPr lang="en-US" sz="2800" b="1" u="sng">
                <a:latin typeface="Times New Roman" charset="0"/>
                <a:ea typeface="ＭＳ Ｐゴシック" charset="0"/>
                <a:cs typeface="ＭＳ Ｐゴシック" charset="0"/>
              </a:rPr>
              <a:t>A</a:t>
            </a:r>
            <a:r>
              <a:rPr lang="en-US" sz="2800" b="1">
                <a:latin typeface="Times New Roman" charset="0"/>
                <a:ea typeface="ＭＳ Ｐゴシック" charset="0"/>
                <a:cs typeface="ＭＳ Ｐゴシック" charset="0"/>
              </a:rPr>
              <a:t>lignment and </a:t>
            </a:r>
            <a:r>
              <a:rPr lang="en-US" sz="2800" b="1" u="sng">
                <a:latin typeface="Times New Roman" charset="0"/>
                <a:ea typeface="ＭＳ Ｐゴシック" charset="0"/>
                <a:cs typeface="ＭＳ Ｐゴシック" charset="0"/>
              </a:rPr>
              <a:t>T</a:t>
            </a:r>
            <a:r>
              <a:rPr lang="en-US" sz="2800" b="1">
                <a:latin typeface="Times New Roman" charset="0"/>
                <a:ea typeface="ＭＳ Ｐゴシック" charset="0"/>
                <a:cs typeface="ＭＳ Ｐゴシック" charset="0"/>
              </a:rPr>
              <a:t>ree </a:t>
            </a:r>
            <a:r>
              <a:rPr lang="en-US" sz="2800" b="1" u="sng">
                <a:latin typeface="Times New Roman" charset="0"/>
                <a:ea typeface="ＭＳ Ｐゴシック" charset="0"/>
                <a:cs typeface="ＭＳ Ｐゴシック" charset="0"/>
              </a:rPr>
              <a:t>E</a:t>
            </a:r>
            <a:r>
              <a:rPr lang="en-US" sz="2800" b="1">
                <a:latin typeface="Times New Roman" charset="0"/>
                <a:ea typeface="ＭＳ Ｐゴシック" charset="0"/>
                <a:cs typeface="ＭＳ Ｐゴシック" charset="0"/>
              </a:rPr>
              <a:t>stimation</a:t>
            </a:r>
            <a:br>
              <a:rPr lang="en-US" b="1">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93186" name="Rectangle 2"/>
          <p:cNvSpPr>
            <a:spLocks noChangeArrowheads="1"/>
          </p:cNvSpPr>
          <p:nvPr/>
        </p:nvSpPr>
        <p:spPr bwMode="auto">
          <a:xfrm>
            <a:off x="228600" y="1524000"/>
            <a:ext cx="876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http://phylo.bio.ku.edu/software/sate/sate.html</a:t>
            </a: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686050"/>
            <a:ext cx="39243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8" name="TextBox 5"/>
          <p:cNvSpPr txBox="1">
            <a:spLocks noChangeArrowheads="1"/>
          </p:cNvSpPr>
          <p:nvPr/>
        </p:nvSpPr>
        <p:spPr bwMode="auto">
          <a:xfrm>
            <a:off x="304800" y="4286250"/>
            <a:ext cx="4038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GUI works well on iMacs, but uses only local processors.  </a:t>
            </a:r>
          </a:p>
        </p:txBody>
      </p:sp>
      <p:pic>
        <p:nvPicPr>
          <p:cNvPr id="931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2209800"/>
            <a:ext cx="4894262"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228600" y="0"/>
            <a:ext cx="7772400" cy="1143000"/>
          </a:xfrm>
        </p:spPr>
        <p:txBody>
          <a:bodyPr/>
          <a:lstStyle/>
          <a:p>
            <a:pPr algn="l" eaLnBrk="1" hangingPunct="1"/>
            <a:r>
              <a:rPr lang="en-US" sz="2400" b="1">
                <a:solidFill>
                  <a:schemeClr val="tx1"/>
                </a:solidFill>
                <a:latin typeface="Times New Roman" charset="0"/>
                <a:ea typeface="ＭＳ Ｐゴシック" charset="0"/>
                <a:cs typeface="ＭＳ Ｐゴシック" charset="0"/>
              </a:rPr>
              <a:t>more alignment programs:  statalign</a:t>
            </a:r>
          </a:p>
        </p:txBody>
      </p:sp>
      <p:sp>
        <p:nvSpPr>
          <p:cNvPr id="87042" name="Text Box 3"/>
          <p:cNvSpPr txBox="1">
            <a:spLocks noChangeArrowheads="1"/>
          </p:cNvSpPr>
          <p:nvPr/>
        </p:nvSpPr>
        <p:spPr bwMode="auto">
          <a:xfrm>
            <a:off x="228600" y="5638800"/>
            <a:ext cx="8686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800" b="0" i="1"/>
              <a:t>statalign is available in several software archives (e.g. </a:t>
            </a:r>
            <a:r>
              <a:rPr lang="en-US" sz="1800" b="0" i="1">
                <a:hlinkClick r:id="rId3"/>
              </a:rPr>
              <a:t>here</a:t>
            </a:r>
            <a:r>
              <a:rPr lang="en-US" sz="1800" b="0" i="1"/>
              <a:t>), the readme file has plenty of information.</a:t>
            </a:r>
          </a:p>
        </p:txBody>
      </p:sp>
      <p:sp>
        <p:nvSpPr>
          <p:cNvPr id="87043" name="Rectangle 4"/>
          <p:cNvSpPr>
            <a:spLocks noChangeArrowheads="1"/>
          </p:cNvSpPr>
          <p:nvPr/>
        </p:nvSpPr>
        <p:spPr bwMode="auto">
          <a:xfrm>
            <a:off x="304800" y="1143000"/>
            <a:ext cx="8305800" cy="366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800" u="sng">
                <a:latin typeface="Arial" charset="0"/>
              </a:rPr>
              <a:t>statalign</a:t>
            </a:r>
            <a:r>
              <a:rPr lang="en-US" sz="1800" b="0">
                <a:latin typeface="Arial" charset="0"/>
              </a:rPr>
              <a:t> from Jeff Thorne deserves more attention than it receives.  Especially for divergent sequences the initial pairwise alignment usually determines the ultimate result of the phylogenetic reconstruction.  </a:t>
            </a:r>
          </a:p>
          <a:p>
            <a:endParaRPr lang="en-US" sz="1800" b="0">
              <a:latin typeface="Arial" charset="0"/>
            </a:endParaRPr>
          </a:p>
          <a:p>
            <a:r>
              <a:rPr lang="en-US" sz="1800" b="0">
                <a:latin typeface="Arial" charset="0"/>
              </a:rPr>
              <a:t>Statalign solves this problem by not calculating a multiple sequence alignment, rather it spends a lot of computational power to calculate pairwise alignments and it extract distances (and their potential error) from these pairwise alignments and then uses these in a distance pased reconstruction.  The errors from the individual distances are used to generate bootstrap samples for the distance matrices.  </a:t>
            </a:r>
          </a:p>
          <a:p>
            <a:endParaRPr lang="en-US" sz="1800" b="0">
              <a:latin typeface="Arial" charset="0"/>
            </a:endParaRPr>
          </a:p>
          <a:p>
            <a:r>
              <a:rPr lang="en-US" sz="1800" b="0">
                <a:latin typeface="Arial" charset="0"/>
              </a:rPr>
              <a:t>More at </a:t>
            </a:r>
            <a:r>
              <a:rPr lang="en-US" sz="1800" b="0" i="1">
                <a:latin typeface="Arial" charset="0"/>
              </a:rPr>
              <a:t>Thorne JL, Kishino H (1992) Freeing phylogenies from artifacts of alignment. Mol Bio Evol 9:1148-1162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0"/>
            <a:ext cx="7772400" cy="1143000"/>
          </a:xfrm>
        </p:spPr>
        <p:txBody>
          <a:bodyPr/>
          <a:lstStyle/>
          <a:p>
            <a:pPr algn="l" eaLnBrk="1" hangingPunct="1"/>
            <a:r>
              <a:rPr lang="en-US" sz="2400" b="1">
                <a:solidFill>
                  <a:schemeClr val="tx1"/>
                </a:solidFill>
                <a:latin typeface="Times New Roman" charset="0"/>
                <a:ea typeface="ＭＳ Ｐゴシック" charset="0"/>
                <a:cs typeface="ＭＳ Ｐゴシック" charset="0"/>
              </a:rPr>
              <a:t>more alignment programs:  SAM</a:t>
            </a:r>
          </a:p>
        </p:txBody>
      </p:sp>
      <p:sp>
        <p:nvSpPr>
          <p:cNvPr id="89090" name="Rectangle 3"/>
          <p:cNvSpPr>
            <a:spLocks noChangeArrowheads="1"/>
          </p:cNvSpPr>
          <p:nvPr/>
        </p:nvSpPr>
        <p:spPr bwMode="auto">
          <a:xfrm>
            <a:off x="304800" y="1066800"/>
            <a:ext cx="8534400"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u="sng">
                <a:latin typeface="Arial" charset="0"/>
                <a:cs typeface="Arial" charset="0"/>
              </a:rPr>
              <a:t>SAM</a:t>
            </a:r>
            <a:r>
              <a:rPr lang="en-US" sz="2000">
                <a:latin typeface="Arial" charset="0"/>
                <a:cs typeface="Arial" charset="0"/>
              </a:rPr>
              <a:t> (sequence alignment and modeling system) by Richard Hughey, Anders Krogh, Christian Barrett, &amp; Leslie Grate at UCSC. </a:t>
            </a:r>
          </a:p>
          <a:p>
            <a:r>
              <a:rPr lang="en-US" sz="1400" b="0">
                <a:latin typeface="Arial" charset="0"/>
                <a:cs typeface="Arial" charset="0"/>
                <a:hlinkClick r:id="rId3"/>
              </a:rPr>
              <a:t>http://www.cse.ucsc.edu/research/compbio/sam.html</a:t>
            </a:r>
            <a:endParaRPr lang="en-US" sz="1400" b="0">
              <a:latin typeface="Arial" charset="0"/>
              <a:cs typeface="Arial" charset="0"/>
            </a:endParaRPr>
          </a:p>
          <a:p>
            <a:endParaRPr lang="en-US" sz="2000">
              <a:latin typeface="Arial" charset="0"/>
              <a:cs typeface="Arial" charset="0"/>
            </a:endParaRPr>
          </a:p>
          <a:p>
            <a:r>
              <a:rPr lang="en-US" sz="1400">
                <a:latin typeface="Arial" charset="0"/>
                <a:cs typeface="Arial" charset="0"/>
              </a:rPr>
              <a:t>The input consists of a multiple sequence file (aligned or not aligned) in FASTA format. The program uses secondary structure predictions, neighboring sites, etc. to place gaps. The program can be accessed through the www  and run at UCSC</a:t>
            </a:r>
            <a:r>
              <a:rPr lang="en-US" sz="900" b="0">
                <a:cs typeface="Arial" charset="0"/>
              </a:rPr>
              <a:t> </a:t>
            </a:r>
          </a:p>
        </p:txBody>
      </p:sp>
      <p:pic>
        <p:nvPicPr>
          <p:cNvPr id="890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3144838"/>
            <a:ext cx="6362700" cy="157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2" name="Rectangle 5"/>
          <p:cNvSpPr>
            <a:spLocks noChangeArrowheads="1"/>
          </p:cNvSpPr>
          <p:nvPr/>
        </p:nvSpPr>
        <p:spPr bwMode="auto">
          <a:xfrm>
            <a:off x="0" y="5029200"/>
            <a:ext cx="91440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0"/>
              <a:t>A linear hidden Markov model is a sequence of nodes, each corresponding to a column in a multiple alignment. In our HMMs, each node has a match state (square), insert state (diamond) and delete state (circle). Each sequence uses a series of these states to traverse the model from start to end. Using a match state indicates that the sequence has a character in that column, while using a delete state indicates that the sequence does not. Insert states allow sequences to have additional characters </a:t>
            </a:r>
            <a:r>
              <a:rPr lang="en-US" sz="1600" b="0" i="1"/>
              <a:t>between</a:t>
            </a:r>
            <a:r>
              <a:rPr lang="en-US" sz="1600" b="0"/>
              <a:t> columns. In many ways, these models correspond to profiles.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27035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Rectangle 5"/>
          <p:cNvSpPr>
            <a:spLocks noChangeArrowheads="1"/>
          </p:cNvSpPr>
          <p:nvPr/>
        </p:nvSpPr>
        <p:spPr bwMode="auto">
          <a:xfrm>
            <a:off x="304800" y="1295400"/>
            <a:ext cx="5181600" cy="393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b="0">
                <a:solidFill>
                  <a:srgbClr val="000000"/>
                </a:solidFill>
                <a:latin typeface="Times" charset="0"/>
              </a:rPr>
              <a:t>Phylogenetic analysis is an inference of evolutionary relationships between organisms.  </a:t>
            </a:r>
          </a:p>
          <a:p>
            <a:r>
              <a:rPr lang="en-US" sz="2000" b="0">
                <a:solidFill>
                  <a:srgbClr val="000000"/>
                </a:solidFill>
                <a:latin typeface="Times" charset="0"/>
              </a:rPr>
              <a:t>Phylogenetics tries to answer the question </a:t>
            </a:r>
            <a:br>
              <a:rPr lang="en-US" sz="2000" b="0">
                <a:solidFill>
                  <a:srgbClr val="000000"/>
                </a:solidFill>
                <a:latin typeface="Times" charset="0"/>
              </a:rPr>
            </a:br>
            <a:r>
              <a:rPr lang="ja-JP" altLang="en-US" sz="2000" b="0">
                <a:solidFill>
                  <a:srgbClr val="000000"/>
                </a:solidFill>
                <a:latin typeface="Times" charset="0"/>
              </a:rPr>
              <a:t>“</a:t>
            </a:r>
            <a:r>
              <a:rPr lang="en-US" altLang="ja-JP" sz="2000" b="0">
                <a:solidFill>
                  <a:srgbClr val="000000"/>
                </a:solidFill>
                <a:latin typeface="Times" charset="0"/>
              </a:rPr>
              <a:t>How did groups of organisms come into existence?</a:t>
            </a:r>
            <a:r>
              <a:rPr lang="ja-JP" altLang="en-US" sz="2000" b="0">
                <a:solidFill>
                  <a:srgbClr val="000000"/>
                </a:solidFill>
                <a:latin typeface="Times" charset="0"/>
              </a:rPr>
              <a:t>”</a:t>
            </a:r>
            <a:endParaRPr lang="en-US" altLang="ja-JP" sz="2000" b="0">
              <a:solidFill>
                <a:srgbClr val="000000"/>
              </a:solidFill>
              <a:latin typeface="Times" charset="0"/>
            </a:endParaRPr>
          </a:p>
          <a:p>
            <a:endParaRPr lang="en-US" sz="2000" b="0">
              <a:solidFill>
                <a:srgbClr val="000000"/>
              </a:solidFill>
              <a:latin typeface="Times" charset="0"/>
            </a:endParaRPr>
          </a:p>
          <a:p>
            <a:r>
              <a:rPr lang="en-US" sz="2000" b="0">
                <a:solidFill>
                  <a:srgbClr val="000000"/>
                </a:solidFill>
                <a:latin typeface="Times" charset="0"/>
              </a:rPr>
              <a:t>Those relationships are usually represented by tree-like diagrams. </a:t>
            </a:r>
          </a:p>
          <a:p>
            <a:endParaRPr lang="en-US" sz="2000" b="0">
              <a:solidFill>
                <a:srgbClr val="000000"/>
              </a:solidFill>
              <a:latin typeface="Times" charset="0"/>
            </a:endParaRPr>
          </a:p>
          <a:p>
            <a:r>
              <a:rPr lang="en-US" sz="2000" b="0">
                <a:solidFill>
                  <a:srgbClr val="000000"/>
                </a:solidFill>
                <a:latin typeface="Times" charset="0"/>
              </a:rPr>
              <a:t>Note: the assumption of a tree-like process of evolution is controversial!  </a:t>
            </a:r>
          </a:p>
          <a:p>
            <a:endParaRPr lang="en-US" sz="1600" b="0">
              <a:solidFill>
                <a:srgbClr val="000000"/>
              </a:solidFill>
            </a:endParaRPr>
          </a:p>
          <a:p>
            <a:endParaRPr lang="en-US" sz="1600" b="0">
              <a:solidFill>
                <a:srgbClr val="000000"/>
              </a:solidFill>
            </a:endParaRPr>
          </a:p>
        </p:txBody>
      </p:sp>
      <p:sp>
        <p:nvSpPr>
          <p:cNvPr id="80899" name="Rectangle 6"/>
          <p:cNvSpPr>
            <a:spLocks noChangeArrowheads="1"/>
          </p:cNvSpPr>
          <p:nvPr/>
        </p:nvSpPr>
        <p:spPr bwMode="auto">
          <a:xfrm>
            <a:off x="609600" y="354013"/>
            <a:ext cx="2524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sz="1600" b="0">
              <a:solidFill>
                <a:srgbClr val="000000"/>
              </a:solidFill>
            </a:endParaRPr>
          </a:p>
        </p:txBody>
      </p:sp>
      <p:sp>
        <p:nvSpPr>
          <p:cNvPr id="80900" name="Rectangle 7"/>
          <p:cNvSpPr>
            <a:spLocks noGrp="1" noChangeArrowheads="1"/>
          </p:cNvSpPr>
          <p:nvPr>
            <p:ph type="title"/>
          </p:nvPr>
        </p:nvSpPr>
        <p:spPr>
          <a:xfrm>
            <a:off x="0" y="228600"/>
            <a:ext cx="7772400" cy="457200"/>
          </a:xfrm>
        </p:spPr>
        <p:txBody>
          <a:bodyPr/>
          <a:lstStyle/>
          <a:p>
            <a:pPr algn="l" eaLnBrk="1" hangingPunct="1"/>
            <a:r>
              <a:rPr lang="en-US" sz="2800">
                <a:solidFill>
                  <a:srgbClr val="000000"/>
                </a:solidFill>
                <a:latin typeface="Times New Roman" charset="0"/>
                <a:ea typeface="ＭＳ Ｐゴシック" charset="0"/>
                <a:cs typeface="ＭＳ Ｐゴシック" charset="0"/>
              </a:rPr>
              <a:t>Steps of the phylogenetic analysis</a:t>
            </a:r>
            <a:endParaRPr lang="en-US">
              <a:latin typeface="Times New Roman" charset="0"/>
              <a:ea typeface="ＭＳ Ｐゴシック" charset="0"/>
              <a:cs typeface="ＭＳ Ｐゴシック"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0" y="0"/>
            <a:ext cx="8229600" cy="685800"/>
          </a:xfrm>
        </p:spPr>
        <p:txBody>
          <a:bodyPr/>
          <a:lstStyle/>
          <a:p>
            <a:pPr algn="l" eaLnBrk="1" hangingPunct="1"/>
            <a:r>
              <a:rPr lang="en-US" sz="3200">
                <a:latin typeface="Times New Roman" charset="0"/>
                <a:ea typeface="ＭＳ Ｐゴシック" charset="0"/>
                <a:cs typeface="ＭＳ Ｐゴシック" charset="0"/>
              </a:rPr>
              <a:t>Phylogenetic reconstruction - </a:t>
            </a:r>
            <a:r>
              <a:rPr lang="en-US" sz="3200" b="1">
                <a:solidFill>
                  <a:srgbClr val="FF0066"/>
                </a:solidFill>
                <a:latin typeface="Times New Roman" charset="0"/>
                <a:ea typeface="ＭＳ Ｐゴシック" charset="0"/>
                <a:cs typeface="ＭＳ Ｐゴシック" charset="0"/>
              </a:rPr>
              <a:t>How</a:t>
            </a:r>
            <a:endParaRPr lang="en-US">
              <a:latin typeface="Times New Roman" charset="0"/>
              <a:ea typeface="ＭＳ Ｐゴシック" charset="0"/>
              <a:cs typeface="ＭＳ Ｐゴシック" charset="0"/>
            </a:endParaRPr>
          </a:p>
        </p:txBody>
      </p:sp>
      <p:sp>
        <p:nvSpPr>
          <p:cNvPr id="82946" name="Rectangle 4"/>
          <p:cNvSpPr>
            <a:spLocks noChangeArrowheads="1"/>
          </p:cNvSpPr>
          <p:nvPr/>
        </p:nvSpPr>
        <p:spPr bwMode="auto">
          <a:xfrm>
            <a:off x="0" y="762000"/>
            <a:ext cx="9144000" cy="483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Distance analyses</a:t>
            </a:r>
            <a:endParaRPr lang="en-US" b="0"/>
          </a:p>
          <a:p>
            <a:pPr lvl="1"/>
            <a:r>
              <a:rPr lang="en-US" b="0"/>
              <a:t>calculate pairwise distances </a:t>
            </a:r>
          </a:p>
          <a:p>
            <a:pPr lvl="1"/>
            <a:r>
              <a:rPr lang="en-US" b="0"/>
              <a:t>(different distance measures, correction for multiple hits, correction for codon bias) </a:t>
            </a:r>
          </a:p>
          <a:p>
            <a:pPr lvl="1"/>
            <a:endParaRPr lang="en-US" b="0"/>
          </a:p>
          <a:p>
            <a:pPr lvl="1"/>
            <a:r>
              <a:rPr lang="en-US" b="0"/>
              <a:t>make distance matrix (table of pairwise corrected distances)</a:t>
            </a:r>
          </a:p>
          <a:p>
            <a:pPr lvl="1"/>
            <a:endParaRPr lang="en-US" b="0"/>
          </a:p>
          <a:p>
            <a:pPr lvl="1"/>
            <a:r>
              <a:rPr lang="en-US" b="0"/>
              <a:t>calculate tree from distance matrix</a:t>
            </a:r>
          </a:p>
          <a:p>
            <a:endParaRPr lang="en-US" b="0"/>
          </a:p>
          <a:p>
            <a:pPr lvl="2"/>
            <a:r>
              <a:rPr lang="en-US" b="0"/>
              <a:t>i) using optimality criterion </a:t>
            </a:r>
          </a:p>
          <a:p>
            <a:pPr lvl="2"/>
            <a:r>
              <a:rPr lang="en-US" b="0"/>
              <a:t>(e.g.: smallest error between distance matrix </a:t>
            </a:r>
          </a:p>
          <a:p>
            <a:pPr lvl="2"/>
            <a:r>
              <a:rPr lang="en-US" b="0"/>
              <a:t>and distances in tree, or use </a:t>
            </a:r>
          </a:p>
          <a:p>
            <a:pPr lvl="2"/>
            <a:r>
              <a:rPr lang="en-US" b="0"/>
              <a:t>ii) algorithmic approaches (UPGMA or neighbor joining) 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ctrTitle"/>
          </p:nvPr>
        </p:nvSpPr>
        <p:spPr>
          <a:xfrm>
            <a:off x="0" y="0"/>
            <a:ext cx="8229600" cy="685800"/>
          </a:xfrm>
        </p:spPr>
        <p:txBody>
          <a:bodyPr/>
          <a:lstStyle/>
          <a:p>
            <a:pPr algn="l" eaLnBrk="1" hangingPunct="1"/>
            <a:r>
              <a:rPr lang="en-US" sz="3200">
                <a:latin typeface="Times New Roman" charset="0"/>
                <a:ea typeface="ＭＳ Ｐゴシック" charset="0"/>
                <a:cs typeface="ＭＳ Ｐゴシック" charset="0"/>
              </a:rPr>
              <a:t>Phylogenetic reconstruction - </a:t>
            </a:r>
            <a:r>
              <a:rPr lang="en-US" sz="3200" b="1">
                <a:solidFill>
                  <a:srgbClr val="FF0066"/>
                </a:solidFill>
                <a:latin typeface="Times New Roman" charset="0"/>
                <a:ea typeface="ＭＳ Ｐゴシック" charset="0"/>
                <a:cs typeface="ＭＳ Ｐゴシック" charset="0"/>
              </a:rPr>
              <a:t>How</a:t>
            </a:r>
            <a:endParaRPr lang="en-US">
              <a:latin typeface="Times New Roman" charset="0"/>
              <a:ea typeface="ＭＳ Ｐゴシック" charset="0"/>
              <a:cs typeface="ＭＳ Ｐゴシック" charset="0"/>
            </a:endParaRPr>
          </a:p>
        </p:txBody>
      </p:sp>
      <p:sp>
        <p:nvSpPr>
          <p:cNvPr id="84994" name="Rectangle 3"/>
          <p:cNvSpPr>
            <a:spLocks noChangeArrowheads="1"/>
          </p:cNvSpPr>
          <p:nvPr/>
        </p:nvSpPr>
        <p:spPr bwMode="auto">
          <a:xfrm>
            <a:off x="0" y="762000"/>
            <a:ext cx="9144000" cy="593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t>Parsimony analyses</a:t>
            </a:r>
            <a:endParaRPr lang="en-US" b="0"/>
          </a:p>
          <a:p>
            <a:pPr lvl="1"/>
            <a:r>
              <a:rPr lang="en-US" b="0"/>
              <a:t>find that tree that explains sequence data with minimum number of substitutions</a:t>
            </a:r>
          </a:p>
          <a:p>
            <a:pPr lvl="1"/>
            <a:r>
              <a:rPr lang="en-US" b="0"/>
              <a:t>(tree includes hypothesis of sequence at each of the nodes)</a:t>
            </a:r>
          </a:p>
          <a:p>
            <a:endParaRPr lang="en-US" b="0"/>
          </a:p>
          <a:p>
            <a:r>
              <a:rPr lang="en-US"/>
              <a:t>Maximum Likelihood analyses</a:t>
            </a:r>
            <a:endParaRPr lang="en-US" b="0"/>
          </a:p>
          <a:p>
            <a:pPr lvl="1"/>
            <a:r>
              <a:rPr lang="en-US" b="0"/>
              <a:t>given a model for sequence evolution, find the tree that has the highest probability under this model.</a:t>
            </a:r>
          </a:p>
          <a:p>
            <a:pPr lvl="1"/>
            <a:r>
              <a:rPr lang="en-US" b="0"/>
              <a:t>This approach can also be used to successively refine the model. </a:t>
            </a:r>
          </a:p>
          <a:p>
            <a:endParaRPr lang="en-US" b="0"/>
          </a:p>
          <a:p>
            <a:r>
              <a:rPr lang="en-US"/>
              <a:t>Bayesian statistics</a:t>
            </a:r>
            <a:r>
              <a:rPr lang="en-US" b="0"/>
              <a:t> use ML analyses to calculate posterior probabilities for trees, clades and evolutionary parameters. Especially MCMC approaches have become very popular in the last year, because they allow to estimate evolutionary parameters (e.g., which site in a virus protein is under positive selection), without assuming that one actually knows the "true" phylogeny.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782" y="0"/>
            <a:ext cx="5369322" cy="6948534"/>
          </a:xfrm>
        </p:spPr>
      </p:pic>
    </p:spTree>
    <p:extLst>
      <p:ext uri="{BB962C8B-B14F-4D97-AF65-F5344CB8AC3E}">
        <p14:creationId xmlns:p14="http://schemas.microsoft.com/office/powerpoint/2010/main" val="151026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B42A-7761-AA47-992F-15E3FFF746C2}"/>
              </a:ext>
            </a:extLst>
          </p:cNvPr>
          <p:cNvSpPr>
            <a:spLocks noGrp="1"/>
          </p:cNvSpPr>
          <p:nvPr>
            <p:ph type="title"/>
          </p:nvPr>
        </p:nvSpPr>
        <p:spPr>
          <a:xfrm>
            <a:off x="381000" y="152400"/>
            <a:ext cx="7772400" cy="762000"/>
          </a:xfrm>
        </p:spPr>
        <p:txBody>
          <a:bodyPr/>
          <a:lstStyle/>
          <a:p>
            <a:r>
              <a:rPr lang="en-US" sz="2400" dirty="0"/>
              <a:t>After keeping only the to scoring hit.  </a:t>
            </a:r>
          </a:p>
        </p:txBody>
      </p:sp>
      <p:sp>
        <p:nvSpPr>
          <p:cNvPr id="3" name="Content Placeholder 2">
            <a:extLst>
              <a:ext uri="{FF2B5EF4-FFF2-40B4-BE49-F238E27FC236}">
                <a16:creationId xmlns:a16="http://schemas.microsoft.com/office/drawing/2014/main" id="{49FEF5B9-6D55-024F-9B23-A3BB4D43FA4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F57DD1-F90D-0D41-A336-C28010892C67}"/>
              </a:ext>
            </a:extLst>
          </p:cNvPr>
          <p:cNvPicPr>
            <a:picLocks noChangeAspect="1"/>
          </p:cNvPicPr>
          <p:nvPr/>
        </p:nvPicPr>
        <p:blipFill>
          <a:blip r:embed="rId2"/>
          <a:stretch>
            <a:fillRect/>
          </a:stretch>
        </p:blipFill>
        <p:spPr>
          <a:xfrm>
            <a:off x="27709" y="990600"/>
            <a:ext cx="9144000" cy="5501268"/>
          </a:xfrm>
          <a:prstGeom prst="rect">
            <a:avLst/>
          </a:prstGeom>
        </p:spPr>
      </p:pic>
    </p:spTree>
    <p:extLst>
      <p:ext uri="{BB962C8B-B14F-4D97-AF65-F5344CB8AC3E}">
        <p14:creationId xmlns:p14="http://schemas.microsoft.com/office/powerpoint/2010/main" val="423523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0163" y="1828800"/>
            <a:ext cx="7772400" cy="1143000"/>
          </a:xfrm>
        </p:spPr>
        <p:txBody>
          <a:bodyPr/>
          <a:lstStyle/>
          <a:p>
            <a:pPr algn="l"/>
            <a:r>
              <a:rPr lang="en-US">
                <a:latin typeface="Times New Roman" charset="0"/>
                <a:ea typeface="ＭＳ Ｐゴシック" charset="0"/>
                <a:cs typeface="ＭＳ Ｐゴシック" charset="0"/>
              </a:rPr>
              <a:t>Geneplot</a:t>
            </a:r>
          </a:p>
        </p:txBody>
      </p:sp>
      <p:sp>
        <p:nvSpPr>
          <p:cNvPr id="17410" name="Rectangle 3"/>
          <p:cNvSpPr>
            <a:spLocks noGrp="1" noChangeArrowheads="1"/>
          </p:cNvSpPr>
          <p:nvPr>
            <p:ph type="body" idx="1"/>
          </p:nvPr>
        </p:nvSpPr>
        <p:spPr>
          <a:xfrm>
            <a:off x="228600" y="2819400"/>
            <a:ext cx="8153400" cy="3276600"/>
          </a:xfrm>
        </p:spPr>
        <p:txBody>
          <a:bodyPr/>
          <a:lstStyle/>
          <a:p>
            <a:pPr>
              <a:buFontTx/>
              <a:buNone/>
            </a:pPr>
            <a:r>
              <a:rPr lang="en-US">
                <a:latin typeface="Times New Roman" charset="0"/>
                <a:ea typeface="ＭＳ Ｐゴシック" charset="0"/>
                <a:cs typeface="ＭＳ Ｐゴシック" charset="0"/>
              </a:rPr>
              <a:t>	In a perfect world you do not want to plot gi numbers but positions in a genome.  The script addnumnuc.pl adds the nucleotide position of the ORF (the central one) to the beginning of the annotation line. </a:t>
            </a:r>
          </a:p>
        </p:txBody>
      </p:sp>
      <p:sp>
        <p:nvSpPr>
          <p:cNvPr id="17411" name="TextBox 1"/>
          <p:cNvSpPr txBox="1">
            <a:spLocks noChangeArrowheads="1"/>
          </p:cNvSpPr>
          <p:nvPr/>
        </p:nvSpPr>
        <p:spPr bwMode="auto">
          <a:xfrm>
            <a:off x="720725" y="987425"/>
            <a:ext cx="3736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Asignments from last week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0272"/>
            <a:ext cx="9144000" cy="7065819"/>
          </a:xfrm>
        </p:spPr>
      </p:pic>
      <p:sp>
        <p:nvSpPr>
          <p:cNvPr id="2" name="TextBox 1">
            <a:extLst>
              <a:ext uri="{FF2B5EF4-FFF2-40B4-BE49-F238E27FC236}">
                <a16:creationId xmlns:a16="http://schemas.microsoft.com/office/drawing/2014/main" id="{F53B7FBF-2908-0A4C-84EB-71A410C2B58A}"/>
              </a:ext>
            </a:extLst>
          </p:cNvPr>
          <p:cNvSpPr txBox="1"/>
          <p:nvPr/>
        </p:nvSpPr>
        <p:spPr>
          <a:xfrm>
            <a:off x="3443844" y="148442"/>
            <a:ext cx="2075248" cy="461665"/>
          </a:xfrm>
          <a:prstGeom prst="rect">
            <a:avLst/>
          </a:prstGeom>
          <a:noFill/>
        </p:spPr>
        <p:txBody>
          <a:bodyPr wrap="none" rtlCol="0">
            <a:spAutoFit/>
          </a:bodyPr>
          <a:lstStyle/>
          <a:p>
            <a:r>
              <a:rPr lang="en-US" dirty="0"/>
              <a:t>Feature Table </a:t>
            </a:r>
          </a:p>
        </p:txBody>
      </p:sp>
    </p:spTree>
    <p:extLst>
      <p:ext uri="{BB962C8B-B14F-4D97-AF65-F5344CB8AC3E}">
        <p14:creationId xmlns:p14="http://schemas.microsoft.com/office/powerpoint/2010/main" val="187724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3B7FBF-2908-0A4C-84EB-71A410C2B58A}"/>
              </a:ext>
            </a:extLst>
          </p:cNvPr>
          <p:cNvSpPr txBox="1"/>
          <p:nvPr/>
        </p:nvSpPr>
        <p:spPr>
          <a:xfrm>
            <a:off x="3429000" y="152400"/>
            <a:ext cx="4233723" cy="461665"/>
          </a:xfrm>
          <a:prstGeom prst="rect">
            <a:avLst/>
          </a:prstGeom>
          <a:noFill/>
        </p:spPr>
        <p:txBody>
          <a:bodyPr wrap="none" rtlCol="0">
            <a:spAutoFit/>
          </a:bodyPr>
          <a:lstStyle/>
          <a:p>
            <a:r>
              <a:rPr lang="en-US" dirty="0"/>
              <a:t>Feature Table as Spread Sheet </a:t>
            </a:r>
          </a:p>
        </p:txBody>
      </p:sp>
      <p:pic>
        <p:nvPicPr>
          <p:cNvPr id="6" name="Picture 5">
            <a:extLst>
              <a:ext uri="{FF2B5EF4-FFF2-40B4-BE49-F238E27FC236}">
                <a16:creationId xmlns:a16="http://schemas.microsoft.com/office/drawing/2014/main" id="{8F5242D6-9844-8C45-8557-19D1473D2089}"/>
              </a:ext>
            </a:extLst>
          </p:cNvPr>
          <p:cNvPicPr>
            <a:picLocks noChangeAspect="1"/>
          </p:cNvPicPr>
          <p:nvPr/>
        </p:nvPicPr>
        <p:blipFill>
          <a:blip r:embed="rId2"/>
          <a:stretch>
            <a:fillRect/>
          </a:stretch>
        </p:blipFill>
        <p:spPr>
          <a:xfrm>
            <a:off x="0" y="1526185"/>
            <a:ext cx="9144000" cy="3805629"/>
          </a:xfrm>
          <a:prstGeom prst="rect">
            <a:avLst/>
          </a:prstGeom>
        </p:spPr>
      </p:pic>
    </p:spTree>
    <p:extLst>
      <p:ext uri="{BB962C8B-B14F-4D97-AF65-F5344CB8AC3E}">
        <p14:creationId xmlns:p14="http://schemas.microsoft.com/office/powerpoint/2010/main" val="2301519424"/>
      </p:ext>
    </p:extLst>
  </p:cSld>
  <p:clrMapOvr>
    <a:masterClrMapping/>
  </p:clrMapOvr>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5468</TotalTime>
  <Words>2039</Words>
  <Application>Microsoft Macintosh PowerPoint</Application>
  <PresentationFormat>On-screen Show (4:3)</PresentationFormat>
  <Paragraphs>255</Paragraphs>
  <Slides>49</Slides>
  <Notes>32</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2" baseType="lpstr">
      <vt:lpstr>Arial Unicode MS</vt:lpstr>
      <vt:lpstr>ＭＳ Ｐゴシック</vt:lpstr>
      <vt:lpstr>Arial</vt:lpstr>
      <vt:lpstr>Calibri</vt:lpstr>
      <vt:lpstr>Courier</vt:lpstr>
      <vt:lpstr>Courier New</vt:lpstr>
      <vt:lpstr>Lucida Grande</vt:lpstr>
      <vt:lpstr>Times</vt:lpstr>
      <vt:lpstr>Times New Roman</vt:lpstr>
      <vt:lpstr>Verdana</vt:lpstr>
      <vt:lpstr>Wingdings</vt:lpstr>
      <vt:lpstr>Default Design</vt:lpstr>
      <vt:lpstr>Photo Editor Photo</vt:lpstr>
      <vt:lpstr>MCB 5472</vt:lpstr>
      <vt:lpstr>Typical multiple sequence fasta file </vt:lpstr>
      <vt:lpstr>PowerPoint Presentation</vt:lpstr>
      <vt:lpstr>PowerPoint Presentation</vt:lpstr>
      <vt:lpstr>PowerPoint Presentation</vt:lpstr>
      <vt:lpstr>After keeping only the to scoring hit.  </vt:lpstr>
      <vt:lpstr>Geneplot</vt:lpstr>
      <vt:lpstr>PowerPoint Presentation</vt:lpstr>
      <vt:lpstr>PowerPoint Presentation</vt:lpstr>
      <vt:lpstr>PowerPoint Presentation</vt:lpstr>
      <vt:lpstr>Multiple sequence fasta file with start position instead on accession #</vt:lpstr>
      <vt:lpstr>PowerPoint Presentation</vt:lpstr>
      <vt:lpstr>Geneplot using EXCEL  part 2</vt:lpstr>
      <vt:lpstr>Geneplot using EXCEL  part 3</vt:lpstr>
      <vt:lpstr>Geneplot using EXCEL  part 4</vt:lpstr>
      <vt:lpstr>PowerPoint Presentation</vt:lpstr>
      <vt:lpstr>PowerPoint Presentation</vt:lpstr>
      <vt:lpstr>PowerPoint Presentation</vt:lpstr>
      <vt:lpstr>PowerPoint Presentation</vt:lpstr>
      <vt:lpstr>PowerPoint Presentation</vt:lpstr>
      <vt:lpstr>True or False?</vt:lpstr>
      <vt:lpstr>NEW ASSIGNMENTS  </vt:lpstr>
      <vt:lpstr>assignments continued (use class05.pl as sample)  </vt:lpstr>
      <vt:lpstr>challenge:</vt:lpstr>
      <vt:lpstr>global vs local</vt:lpstr>
      <vt:lpstr>dotlet </vt:lpstr>
      <vt:lpstr>The Needlemann Wunsch Algorithm  </vt:lpstr>
      <vt:lpstr>Caution </vt:lpstr>
      <vt:lpstr>clustalw</vt:lpstr>
      <vt:lpstr>clustal</vt:lpstr>
      <vt:lpstr>clustal</vt:lpstr>
      <vt:lpstr>clustal</vt:lpstr>
      <vt:lpstr>Clustal</vt:lpstr>
      <vt:lpstr>tcoffee</vt:lpstr>
      <vt:lpstr>muscle</vt:lpstr>
      <vt:lpstr>muscle alignment</vt:lpstr>
      <vt:lpstr>muscle vs clustal </vt:lpstr>
      <vt:lpstr>the same region using tcoffee with default settings </vt:lpstr>
      <vt:lpstr>  Sequence editors and viewers</vt:lpstr>
      <vt:lpstr>seaview – phylo_win</vt:lpstr>
      <vt:lpstr>Codon based alignments in Seaview</vt:lpstr>
      <vt:lpstr>Codon based alignments in Seaview</vt:lpstr>
      <vt:lpstr>Clustalw (and other progressive alignment programs):</vt:lpstr>
      <vt:lpstr>SATé Simultaneous Alignment and Tree Estimation </vt:lpstr>
      <vt:lpstr>more alignment programs:  statalign</vt:lpstr>
      <vt:lpstr>more alignment programs:  SAM</vt:lpstr>
      <vt:lpstr>Steps of the phylogenetic analysis</vt:lpstr>
      <vt:lpstr>Phylogenetic reconstruction - How</vt:lpstr>
      <vt:lpstr>Phylogenetic reconstruction - How</vt:lpstr>
    </vt:vector>
  </TitlesOfParts>
  <Manager/>
  <Company> UConn</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MCB 5472</dc:title>
  <dc:subject/>
  <dc:creator>J Peter Gogarten</dc:creator>
  <cp:keywords/>
  <dc:description/>
  <cp:lastModifiedBy>Gogarten, J. Peter</cp:lastModifiedBy>
  <cp:revision>79</cp:revision>
  <cp:lastPrinted>2008-02-25T17:37:10Z</cp:lastPrinted>
  <dcterms:created xsi:type="dcterms:W3CDTF">2010-02-22T13:39:47Z</dcterms:created>
  <dcterms:modified xsi:type="dcterms:W3CDTF">2018-02-09T22:57:21Z</dcterms:modified>
  <cp:category/>
</cp:coreProperties>
</file>