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5" r:id="rId1"/>
    <p:sldMasterId id="2147483983" r:id="rId2"/>
    <p:sldMasterId id="2147484023" r:id="rId3"/>
    <p:sldMasterId id="2147484035" r:id="rId4"/>
    <p:sldMasterId id="2147484038" r:id="rId5"/>
    <p:sldMasterId id="2147484050" r:id="rId6"/>
    <p:sldMasterId id="2147484062" r:id="rId7"/>
    <p:sldMasterId id="2147484076" r:id="rId8"/>
  </p:sldMasterIdLst>
  <p:notesMasterIdLst>
    <p:notesMasterId r:id="rId141"/>
  </p:notesMasterIdLst>
  <p:handoutMasterIdLst>
    <p:handoutMasterId r:id="rId142"/>
  </p:handoutMasterIdLst>
  <p:sldIdLst>
    <p:sldId id="758" r:id="rId9"/>
    <p:sldId id="804" r:id="rId10"/>
    <p:sldId id="805" r:id="rId11"/>
    <p:sldId id="820" r:id="rId12"/>
    <p:sldId id="806" r:id="rId13"/>
    <p:sldId id="834" r:id="rId14"/>
    <p:sldId id="835" r:id="rId15"/>
    <p:sldId id="837" r:id="rId16"/>
    <p:sldId id="836" r:id="rId17"/>
    <p:sldId id="831" r:id="rId18"/>
    <p:sldId id="832" r:id="rId19"/>
    <p:sldId id="770" r:id="rId20"/>
    <p:sldId id="932" r:id="rId21"/>
    <p:sldId id="933" r:id="rId22"/>
    <p:sldId id="934" r:id="rId23"/>
    <p:sldId id="935" r:id="rId24"/>
    <p:sldId id="772" r:id="rId25"/>
    <p:sldId id="936" r:id="rId26"/>
    <p:sldId id="937" r:id="rId27"/>
    <p:sldId id="938" r:id="rId28"/>
    <p:sldId id="939" r:id="rId29"/>
    <p:sldId id="940" r:id="rId30"/>
    <p:sldId id="771" r:id="rId31"/>
    <p:sldId id="833" r:id="rId32"/>
    <p:sldId id="827" r:id="rId33"/>
    <p:sldId id="826" r:id="rId34"/>
    <p:sldId id="828" r:id="rId35"/>
    <p:sldId id="829" r:id="rId36"/>
    <p:sldId id="774" r:id="rId37"/>
    <p:sldId id="807" r:id="rId38"/>
    <p:sldId id="808" r:id="rId39"/>
    <p:sldId id="809" r:id="rId40"/>
    <p:sldId id="810" r:id="rId41"/>
    <p:sldId id="811" r:id="rId42"/>
    <p:sldId id="812" r:id="rId43"/>
    <p:sldId id="813" r:id="rId44"/>
    <p:sldId id="814" r:id="rId45"/>
    <p:sldId id="815" r:id="rId46"/>
    <p:sldId id="838" r:id="rId47"/>
    <p:sldId id="839" r:id="rId48"/>
    <p:sldId id="840" r:id="rId49"/>
    <p:sldId id="841" r:id="rId50"/>
    <p:sldId id="842" r:id="rId51"/>
    <p:sldId id="843" r:id="rId52"/>
    <p:sldId id="844" r:id="rId53"/>
    <p:sldId id="845" r:id="rId54"/>
    <p:sldId id="846" r:id="rId55"/>
    <p:sldId id="847" r:id="rId56"/>
    <p:sldId id="848" r:id="rId57"/>
    <p:sldId id="849" r:id="rId58"/>
    <p:sldId id="850" r:id="rId59"/>
    <p:sldId id="851" r:id="rId60"/>
    <p:sldId id="852" r:id="rId61"/>
    <p:sldId id="853" r:id="rId62"/>
    <p:sldId id="854" r:id="rId63"/>
    <p:sldId id="855" r:id="rId64"/>
    <p:sldId id="856" r:id="rId65"/>
    <p:sldId id="857" r:id="rId66"/>
    <p:sldId id="858" r:id="rId67"/>
    <p:sldId id="859" r:id="rId68"/>
    <p:sldId id="860" r:id="rId69"/>
    <p:sldId id="861" r:id="rId70"/>
    <p:sldId id="862" r:id="rId71"/>
    <p:sldId id="863" r:id="rId72"/>
    <p:sldId id="864" r:id="rId73"/>
    <p:sldId id="941" r:id="rId74"/>
    <p:sldId id="865" r:id="rId75"/>
    <p:sldId id="866" r:id="rId76"/>
    <p:sldId id="867" r:id="rId77"/>
    <p:sldId id="868" r:id="rId78"/>
    <p:sldId id="869" r:id="rId79"/>
    <p:sldId id="870" r:id="rId80"/>
    <p:sldId id="871" r:id="rId81"/>
    <p:sldId id="872" r:id="rId82"/>
    <p:sldId id="873" r:id="rId83"/>
    <p:sldId id="874" r:id="rId84"/>
    <p:sldId id="875" r:id="rId85"/>
    <p:sldId id="876" r:id="rId86"/>
    <p:sldId id="877" r:id="rId87"/>
    <p:sldId id="878" r:id="rId88"/>
    <p:sldId id="879" r:id="rId89"/>
    <p:sldId id="881" r:id="rId90"/>
    <p:sldId id="882" r:id="rId91"/>
    <p:sldId id="883" r:id="rId92"/>
    <p:sldId id="884" r:id="rId93"/>
    <p:sldId id="885" r:id="rId94"/>
    <p:sldId id="886" r:id="rId95"/>
    <p:sldId id="887" r:id="rId96"/>
    <p:sldId id="888" r:id="rId97"/>
    <p:sldId id="889" r:id="rId98"/>
    <p:sldId id="890" r:id="rId99"/>
    <p:sldId id="891" r:id="rId100"/>
    <p:sldId id="892" r:id="rId101"/>
    <p:sldId id="893" r:id="rId102"/>
    <p:sldId id="894" r:id="rId103"/>
    <p:sldId id="895" r:id="rId104"/>
    <p:sldId id="896" r:id="rId105"/>
    <p:sldId id="897" r:id="rId106"/>
    <p:sldId id="898" r:id="rId107"/>
    <p:sldId id="899" r:id="rId108"/>
    <p:sldId id="900" r:id="rId109"/>
    <p:sldId id="901" r:id="rId110"/>
    <p:sldId id="902" r:id="rId111"/>
    <p:sldId id="903" r:id="rId112"/>
    <p:sldId id="904" r:id="rId113"/>
    <p:sldId id="905" r:id="rId114"/>
    <p:sldId id="906" r:id="rId115"/>
    <p:sldId id="907" r:id="rId116"/>
    <p:sldId id="908" r:id="rId117"/>
    <p:sldId id="909" r:id="rId118"/>
    <p:sldId id="910" r:id="rId119"/>
    <p:sldId id="911" r:id="rId120"/>
    <p:sldId id="912" r:id="rId121"/>
    <p:sldId id="913" r:id="rId122"/>
    <p:sldId id="914" r:id="rId123"/>
    <p:sldId id="915" r:id="rId124"/>
    <p:sldId id="916" r:id="rId125"/>
    <p:sldId id="917" r:id="rId126"/>
    <p:sldId id="918" r:id="rId127"/>
    <p:sldId id="919" r:id="rId128"/>
    <p:sldId id="920" r:id="rId129"/>
    <p:sldId id="921" r:id="rId130"/>
    <p:sldId id="922" r:id="rId131"/>
    <p:sldId id="923" r:id="rId132"/>
    <p:sldId id="924" r:id="rId133"/>
    <p:sldId id="925" r:id="rId134"/>
    <p:sldId id="926" r:id="rId135"/>
    <p:sldId id="927" r:id="rId136"/>
    <p:sldId id="928" r:id="rId137"/>
    <p:sldId id="929" r:id="rId138"/>
    <p:sldId id="930" r:id="rId139"/>
    <p:sldId id="931" r:id="rId140"/>
  </p:sldIdLst>
  <p:sldSz cx="9144000" cy="6858000" type="screen4x3"/>
  <p:notesSz cx="9296400" cy="6881813"/>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4025" indent="1588"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1225" indent="1588"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68425" indent="1588"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5625" indent="1588"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76">
          <p15:clr>
            <a:srgbClr val="A4A3A4"/>
          </p15:clr>
        </p15:guide>
        <p15:guide id="2" pos="1719">
          <p15:clr>
            <a:srgbClr val="A4A3A4"/>
          </p15:clr>
        </p15:guide>
      </p15:sldGuideLst>
    </p:ext>
    <p:ext uri="{2D200454-40CA-4A62-9FC3-DE9A4176ACB9}">
      <p15:notesGuideLst xmlns:p15="http://schemas.microsoft.com/office/powerpoint/2012/main">
        <p15:guide id="1" orient="horz" pos="216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23"/>
  </p:normalViewPr>
  <p:slideViewPr>
    <p:cSldViewPr snapToGrid="0">
      <p:cViewPr varScale="1">
        <p:scale>
          <a:sx n="93" d="100"/>
          <a:sy n="93" d="100"/>
        </p:scale>
        <p:origin x="1664" y="208"/>
      </p:cViewPr>
      <p:guideLst>
        <p:guide orient="horz" pos="76"/>
        <p:guide pos="171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5" d="100"/>
        <a:sy n="155" d="100"/>
      </p:scale>
      <p:origin x="0" y="0"/>
    </p:cViewPr>
  </p:sorterViewPr>
  <p:notesViewPr>
    <p:cSldViewPr snapToGrid="0">
      <p:cViewPr varScale="1">
        <p:scale>
          <a:sx n="55" d="100"/>
          <a:sy n="55" d="100"/>
        </p:scale>
        <p:origin x="-792" y="-72"/>
      </p:cViewPr>
      <p:guideLst>
        <p:guide orient="horz" pos="2168"/>
        <p:guide pos="292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number of different nucleotides/amino acids per MSA column (X)</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Calculate number of nucleotides/amino acids substitutions (X-1)</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Calculate number of synonymous changes</a:t>
          </a:r>
        </a:p>
        <a:p>
          <a:r>
            <a:rPr lang="en-US" sz="1200" b="1" dirty="0"/>
            <a:t>S=(N-1)</a:t>
          </a:r>
          <a:r>
            <a:rPr lang="en-US" sz="1200" b="1" dirty="0" err="1">
              <a:solidFill>
                <a:srgbClr val="FF0000"/>
              </a:solidFill>
            </a:rPr>
            <a:t>nc</a:t>
          </a:r>
          <a:r>
            <a:rPr lang="en-US" sz="1200" b="1" dirty="0"/>
            <a:t>-N</a:t>
          </a:r>
        </a:p>
        <a:p>
          <a:r>
            <a:rPr lang="en-US" sz="1200" b="1" dirty="0"/>
            <a:t>assuming N=(N-1)</a:t>
          </a:r>
          <a:r>
            <a:rPr lang="en-US" sz="1200" b="1" dirty="0" err="1">
              <a:solidFill>
                <a:srgbClr val="FF0000"/>
              </a:solidFill>
            </a:rPr>
            <a:t>aa</a:t>
          </a:r>
          <a:endParaRPr lang="en-US" sz="1200" b="1" dirty="0">
            <a:solidFill>
              <a:srgbClr val="FF0000"/>
            </a:solidFill>
          </a:endParaRP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D0312D1E-36DF-DF48-BDC6-72A65000B4B9}" type="presOf" srcId="{EF5AE252-950C-4E14-A77D-9A200DB12D8C}" destId="{40EEE4EE-1519-45BA-AAF2-131E126C2F96}" srcOrd="1" destOrd="0" presId="urn:microsoft.com/office/officeart/2005/8/layout/process2"/>
    <dgm:cxn modelId="{67C0381E-7202-3447-9149-71742F528B46}" type="presOf" srcId="{803B44DB-3287-4565-B8CC-7CD489466C52}" destId="{277608D4-B72A-46D8-B78A-1C8158D4DC6B}" srcOrd="0" destOrd="0" presId="urn:microsoft.com/office/officeart/2005/8/layout/process2"/>
    <dgm:cxn modelId="{2D21E438-5B89-544D-81FC-6C967535FD0B}" type="presOf" srcId="{2981A67D-019C-430B-9192-B8A3CC002D33}" destId="{BC9680E4-384E-4570-8F5A-7A74D17836F6}"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BB219281-B35F-8D42-AAD7-051DBBAD2135}" type="presOf" srcId="{E5135470-A219-4CDC-A7D2-B5A4F288EAFB}" destId="{BD3BB03C-78B8-49DD-A0A3-95865AD97865}" srcOrd="1" destOrd="0" presId="urn:microsoft.com/office/officeart/2005/8/layout/process2"/>
    <dgm:cxn modelId="{7840B1B3-E163-3242-9AA3-4A1FF67436C0}" type="presOf" srcId="{E5135470-A219-4CDC-A7D2-B5A4F288EAFB}" destId="{84F40F81-F106-43A1-92CE-C2A4D65ECC5F}" srcOrd="0" destOrd="0" presId="urn:microsoft.com/office/officeart/2005/8/layout/process2"/>
    <dgm:cxn modelId="{12B19FB6-A634-324B-B0A0-623A5B21E522}" type="presOf" srcId="{0585EBDC-C1FC-409B-B794-F9F5733E9CB9}" destId="{B9EDE46B-0221-4076-9877-8C3B07B02C7B}" srcOrd="0" destOrd="0" presId="urn:microsoft.com/office/officeart/2005/8/layout/process2"/>
    <dgm:cxn modelId="{0F5C80C8-E3EC-6C41-AF07-F09DA3803F83}" type="presOf" srcId="{EF5AE252-950C-4E14-A77D-9A200DB12D8C}" destId="{34AF6A92-265C-4442-9F0D-8E0B8C66ABA7}" srcOrd="0"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56DDA0DF-017E-6346-87DD-A13B9751E892}" type="presOf" srcId="{302276FD-F21E-4337-8801-0811C84F0F5A}" destId="{B3730A30-3591-47CA-8723-1FC29892F036}" srcOrd="0" destOrd="0" presId="urn:microsoft.com/office/officeart/2005/8/layout/process2"/>
    <dgm:cxn modelId="{B81EB052-2527-044F-8275-B46999E59540}" type="presParOf" srcId="{BC9680E4-384E-4570-8F5A-7A74D17836F6}" destId="{B3730A30-3591-47CA-8723-1FC29892F036}" srcOrd="0" destOrd="0" presId="urn:microsoft.com/office/officeart/2005/8/layout/process2"/>
    <dgm:cxn modelId="{32266FF8-08D4-4343-84F7-BD43C518D54C}" type="presParOf" srcId="{BC9680E4-384E-4570-8F5A-7A74D17836F6}" destId="{84F40F81-F106-43A1-92CE-C2A4D65ECC5F}" srcOrd="1" destOrd="0" presId="urn:microsoft.com/office/officeart/2005/8/layout/process2"/>
    <dgm:cxn modelId="{FC6AFCE7-B41F-9D44-9E8B-D4AFDB2F5A62}" type="presParOf" srcId="{84F40F81-F106-43A1-92CE-C2A4D65ECC5F}" destId="{BD3BB03C-78B8-49DD-A0A3-95865AD97865}" srcOrd="0" destOrd="0" presId="urn:microsoft.com/office/officeart/2005/8/layout/process2"/>
    <dgm:cxn modelId="{B2E82D4A-8B91-CB4D-877E-53E922EA3AD7}" type="presParOf" srcId="{BC9680E4-384E-4570-8F5A-7A74D17836F6}" destId="{B9EDE46B-0221-4076-9877-8C3B07B02C7B}" srcOrd="2" destOrd="0" presId="urn:microsoft.com/office/officeart/2005/8/layout/process2"/>
    <dgm:cxn modelId="{F9F1EC73-49A6-CF47-9596-5DB1D1D57939}" type="presParOf" srcId="{BC9680E4-384E-4570-8F5A-7A74D17836F6}" destId="{34AF6A92-265C-4442-9F0D-8E0B8C66ABA7}" srcOrd="3" destOrd="0" presId="urn:microsoft.com/office/officeart/2005/8/layout/process2"/>
    <dgm:cxn modelId="{2D6C1CA2-EA92-CE42-813E-6B82CEAB15EC}" type="presParOf" srcId="{34AF6A92-265C-4442-9F0D-8E0B8C66ABA7}" destId="{40EEE4EE-1519-45BA-AAF2-131E126C2F96}" srcOrd="0" destOrd="0" presId="urn:microsoft.com/office/officeart/2005/8/layout/process2"/>
    <dgm:cxn modelId="{8E59F576-38A5-D54F-9404-BAE7AFC2C332}"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MSA nucleotide frequencies (%A,%T,%G,%C)</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Introduce a given number of random substitutions ( at any position) based on inferred base frequencies</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Compare translated mutated codon with the initial translated codon and count synonymous and non-synonymous substitutions</a:t>
          </a: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B4836443-21A0-7C4E-8875-9ACF30BE6DE4}" type="presOf" srcId="{803B44DB-3287-4565-B8CC-7CD489466C52}" destId="{277608D4-B72A-46D8-B78A-1C8158D4DC6B}"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07D6E26D-FE42-754B-B8C9-E1B4A058F9F3}" type="presOf" srcId="{302276FD-F21E-4337-8801-0811C84F0F5A}" destId="{B3730A30-3591-47CA-8723-1FC29892F036}" srcOrd="0" destOrd="0" presId="urn:microsoft.com/office/officeart/2005/8/layout/process2"/>
    <dgm:cxn modelId="{3B41F49C-74D6-E845-942B-2582457DFE89}" type="presOf" srcId="{E5135470-A219-4CDC-A7D2-B5A4F288EAFB}" destId="{84F40F81-F106-43A1-92CE-C2A4D65ECC5F}" srcOrd="0" destOrd="0" presId="urn:microsoft.com/office/officeart/2005/8/layout/process2"/>
    <dgm:cxn modelId="{0A9A98C5-3BEA-F943-8AA2-B1688B5CE204}" type="presOf" srcId="{EF5AE252-950C-4E14-A77D-9A200DB12D8C}" destId="{40EEE4EE-1519-45BA-AAF2-131E126C2F96}" srcOrd="1"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F1B631D5-CB6C-FC48-AF7C-D0D263F12752}" type="presOf" srcId="{EF5AE252-950C-4E14-A77D-9A200DB12D8C}" destId="{34AF6A92-265C-4442-9F0D-8E0B8C66ABA7}" srcOrd="0" destOrd="0" presId="urn:microsoft.com/office/officeart/2005/8/layout/process2"/>
    <dgm:cxn modelId="{11327DD8-7EC5-1E43-B585-CF34121BEB72}" type="presOf" srcId="{0585EBDC-C1FC-409B-B794-F9F5733E9CB9}" destId="{B9EDE46B-0221-4076-9877-8C3B07B02C7B}" srcOrd="0" destOrd="0" presId="urn:microsoft.com/office/officeart/2005/8/layout/process2"/>
    <dgm:cxn modelId="{0E02F7E2-3AD2-2B4A-9855-04744EB8AD7F}" type="presOf" srcId="{2981A67D-019C-430B-9192-B8A3CC002D33}" destId="{BC9680E4-384E-4570-8F5A-7A74D17836F6}" srcOrd="0" destOrd="0" presId="urn:microsoft.com/office/officeart/2005/8/layout/process2"/>
    <dgm:cxn modelId="{564E26E5-3716-6F47-A7D1-FF309238FB07}" type="presOf" srcId="{E5135470-A219-4CDC-A7D2-B5A4F288EAFB}" destId="{BD3BB03C-78B8-49DD-A0A3-95865AD97865}" srcOrd="1" destOrd="0" presId="urn:microsoft.com/office/officeart/2005/8/layout/process2"/>
    <dgm:cxn modelId="{F328E4F4-9424-6844-B181-48F1F72B6BFA}" type="presParOf" srcId="{BC9680E4-384E-4570-8F5A-7A74D17836F6}" destId="{B3730A30-3591-47CA-8723-1FC29892F036}" srcOrd="0" destOrd="0" presId="urn:microsoft.com/office/officeart/2005/8/layout/process2"/>
    <dgm:cxn modelId="{226C29B6-1AAE-F940-AC38-ECFB6903F929}" type="presParOf" srcId="{BC9680E4-384E-4570-8F5A-7A74D17836F6}" destId="{84F40F81-F106-43A1-92CE-C2A4D65ECC5F}" srcOrd="1" destOrd="0" presId="urn:microsoft.com/office/officeart/2005/8/layout/process2"/>
    <dgm:cxn modelId="{B1262757-F44C-2040-B9DB-259D1AEE57D4}" type="presParOf" srcId="{84F40F81-F106-43A1-92CE-C2A4D65ECC5F}" destId="{BD3BB03C-78B8-49DD-A0A3-95865AD97865}" srcOrd="0" destOrd="0" presId="urn:microsoft.com/office/officeart/2005/8/layout/process2"/>
    <dgm:cxn modelId="{BA7BC0BD-1474-0C41-BFC1-2F7EA12D037D}" type="presParOf" srcId="{BC9680E4-384E-4570-8F5A-7A74D17836F6}" destId="{B9EDE46B-0221-4076-9877-8C3B07B02C7B}" srcOrd="2" destOrd="0" presId="urn:microsoft.com/office/officeart/2005/8/layout/process2"/>
    <dgm:cxn modelId="{428B9CDB-3784-5849-BF6B-18B223BA98F4}" type="presParOf" srcId="{BC9680E4-384E-4570-8F5A-7A74D17836F6}" destId="{34AF6A92-265C-4442-9F0D-8E0B8C66ABA7}" srcOrd="3" destOrd="0" presId="urn:microsoft.com/office/officeart/2005/8/layout/process2"/>
    <dgm:cxn modelId="{83A79AE4-77E2-A14F-AA6E-6DD3129E7DFA}" type="presParOf" srcId="{34AF6A92-265C-4442-9F0D-8E0B8C66ABA7}" destId="{40EEE4EE-1519-45BA-AAF2-131E126C2F96}" srcOrd="0" destOrd="0" presId="urn:microsoft.com/office/officeart/2005/8/layout/process2"/>
    <dgm:cxn modelId="{3018DD18-EC4A-C54B-AC21-FE594AC6AEEA}"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different nucleotides/amino acids per MSA column (X)</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nucleotides/amino acids substitutions (X-1)</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synonymous changes</a:t>
          </a:r>
        </a:p>
        <a:p>
          <a:pPr marL="0" lvl="0" indent="0" algn="ctr" defTabSz="533400">
            <a:lnSpc>
              <a:spcPct val="90000"/>
            </a:lnSpc>
            <a:spcBef>
              <a:spcPct val="0"/>
            </a:spcBef>
            <a:spcAft>
              <a:spcPct val="35000"/>
            </a:spcAft>
            <a:buNone/>
          </a:pPr>
          <a:r>
            <a:rPr lang="en-US" sz="1200" b="1" kern="1200" dirty="0"/>
            <a:t>S=(N-1)</a:t>
          </a:r>
          <a:r>
            <a:rPr lang="en-US" sz="1200" b="1" kern="1200" dirty="0" err="1">
              <a:solidFill>
                <a:srgbClr val="FF0000"/>
              </a:solidFill>
            </a:rPr>
            <a:t>nc</a:t>
          </a:r>
          <a:r>
            <a:rPr lang="en-US" sz="1200" b="1" kern="1200" dirty="0"/>
            <a:t>-N</a:t>
          </a:r>
        </a:p>
        <a:p>
          <a:pPr marL="0" lvl="0" indent="0" algn="ctr" defTabSz="533400">
            <a:lnSpc>
              <a:spcPct val="90000"/>
            </a:lnSpc>
            <a:spcBef>
              <a:spcPct val="0"/>
            </a:spcBef>
            <a:spcAft>
              <a:spcPct val="35000"/>
            </a:spcAft>
            <a:buNone/>
          </a:pPr>
          <a:r>
            <a:rPr lang="en-US" sz="1200" b="1" kern="1200" dirty="0"/>
            <a:t>assuming N=(N-1)</a:t>
          </a:r>
          <a:r>
            <a:rPr lang="en-US" sz="1200" b="1" kern="1200" dirty="0" err="1">
              <a:solidFill>
                <a:srgbClr val="FF0000"/>
              </a:solidFill>
            </a:rPr>
            <a:t>aa</a:t>
          </a:r>
          <a:endParaRPr lang="en-US" sz="1200" b="1" kern="1200" dirty="0">
            <a:solidFill>
              <a:srgbClr val="FF0000"/>
            </a:solidFill>
          </a:endParaRPr>
        </a:p>
      </dsp:txBody>
      <dsp:txXfrm>
        <a:off x="146136" y="3889944"/>
        <a:ext cx="2236180" cy="1208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MSA nucleotide frequencies (%A,%T,%G,%C)</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Introduce a given number of random substitutions ( at any position) based on inferred base frequencies</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Compare translated mutated codon with the initial translated codon and count synonymous and non-synonymous substitutions</a:t>
          </a:r>
        </a:p>
      </dsp:txBody>
      <dsp:txXfrm>
        <a:off x="146136" y="3889944"/>
        <a:ext cx="2236180" cy="12088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66EAFC35-60A9-C548-A7AD-AC89D60F80B0}"/>
              </a:ext>
            </a:extLst>
          </p:cNvPr>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1" hangingPunct="1">
              <a:defRPr sz="1200" smtClean="0">
                <a:latin typeface="Arial" charset="0"/>
                <a:ea typeface="ＭＳ Ｐゴシック" charset="-128"/>
              </a:defRPr>
            </a:lvl1pPr>
          </a:lstStyle>
          <a:p>
            <a:pPr>
              <a:defRPr/>
            </a:pPr>
            <a:endParaRPr lang="en-US" altLang="en-US"/>
          </a:p>
        </p:txBody>
      </p:sp>
      <p:sp>
        <p:nvSpPr>
          <p:cNvPr id="69635" name="Rectangle 3">
            <a:extLst>
              <a:ext uri="{FF2B5EF4-FFF2-40B4-BE49-F238E27FC236}">
                <a16:creationId xmlns:a16="http://schemas.microsoft.com/office/drawing/2014/main" id="{1096B064-9ED3-0D4D-956F-B0983B5A3E8C}"/>
              </a:ext>
            </a:extLst>
          </p:cNvPr>
          <p:cNvSpPr>
            <a:spLocks noGrp="1" noChangeArrowheads="1"/>
          </p:cNvSpPr>
          <p:nvPr>
            <p:ph type="dt" sz="quarter"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1" hangingPunct="1">
              <a:defRPr sz="1200" smtClean="0">
                <a:latin typeface="Arial" charset="0"/>
                <a:ea typeface="ＭＳ Ｐゴシック" charset="-128"/>
              </a:defRPr>
            </a:lvl1pPr>
          </a:lstStyle>
          <a:p>
            <a:pPr>
              <a:defRPr/>
            </a:pPr>
            <a:endParaRPr lang="en-US" altLang="en-US"/>
          </a:p>
        </p:txBody>
      </p:sp>
      <p:sp>
        <p:nvSpPr>
          <p:cNvPr id="69636" name="Rectangle 4">
            <a:extLst>
              <a:ext uri="{FF2B5EF4-FFF2-40B4-BE49-F238E27FC236}">
                <a16:creationId xmlns:a16="http://schemas.microsoft.com/office/drawing/2014/main" id="{87FECDDB-451F-2B43-BF02-0E9F475C0FEF}"/>
              </a:ext>
            </a:extLst>
          </p:cNvPr>
          <p:cNvSpPr>
            <a:spLocks noGrp="1" noChangeArrowheads="1"/>
          </p:cNvSpPr>
          <p:nvPr>
            <p:ph type="ftr" sz="quarter" idx="2"/>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1" hangingPunct="1">
              <a:defRPr sz="1200" smtClean="0">
                <a:latin typeface="Arial" charset="0"/>
                <a:ea typeface="ＭＳ Ｐゴシック" charset="-128"/>
              </a:defRPr>
            </a:lvl1pPr>
          </a:lstStyle>
          <a:p>
            <a:pPr>
              <a:defRPr/>
            </a:pPr>
            <a:endParaRPr lang="en-US" altLang="en-US"/>
          </a:p>
        </p:txBody>
      </p:sp>
      <p:sp>
        <p:nvSpPr>
          <p:cNvPr id="69637" name="Rectangle 5">
            <a:extLst>
              <a:ext uri="{FF2B5EF4-FFF2-40B4-BE49-F238E27FC236}">
                <a16:creationId xmlns:a16="http://schemas.microsoft.com/office/drawing/2014/main" id="{AB2E8EA8-7043-5940-9C31-93992ABC8F61}"/>
              </a:ext>
            </a:extLst>
          </p:cNvPr>
          <p:cNvSpPr>
            <a:spLocks noGrp="1" noChangeArrowheads="1"/>
          </p:cNvSpPr>
          <p:nvPr>
            <p:ph type="sldNum" sz="quarter" idx="3"/>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1" hangingPunct="1">
              <a:defRPr sz="1200" smtClean="0">
                <a:latin typeface="Arial" charset="0"/>
                <a:ea typeface="ＭＳ Ｐゴシック" charset="-128"/>
              </a:defRPr>
            </a:lvl1pPr>
          </a:lstStyle>
          <a:p>
            <a:pPr>
              <a:defRPr/>
            </a:pPr>
            <a:fld id="{CA839B8E-95CA-1C4B-AE96-A8642DE7E8E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8BADB30-D4CA-744E-A1A2-3A52C2205593}"/>
              </a:ext>
            </a:extLst>
          </p:cNvPr>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1" hangingPunct="1">
              <a:defRPr sz="1200" smtClean="0">
                <a:latin typeface="Arial" charset="0"/>
                <a:ea typeface="ＭＳ Ｐゴシック" charset="-128"/>
              </a:defRPr>
            </a:lvl1pPr>
          </a:lstStyle>
          <a:p>
            <a:pPr>
              <a:defRPr/>
            </a:pPr>
            <a:endParaRPr lang="en-US" altLang="en-US"/>
          </a:p>
        </p:txBody>
      </p:sp>
      <p:sp>
        <p:nvSpPr>
          <p:cNvPr id="74755" name="Rectangle 3">
            <a:extLst>
              <a:ext uri="{FF2B5EF4-FFF2-40B4-BE49-F238E27FC236}">
                <a16:creationId xmlns:a16="http://schemas.microsoft.com/office/drawing/2014/main" id="{582CBE19-4511-0548-A56E-AC8E40C053E3}"/>
              </a:ext>
            </a:extLst>
          </p:cNvPr>
          <p:cNvSpPr>
            <a:spLocks noGrp="1" noChangeArrowheads="1"/>
          </p:cNvSpPr>
          <p:nvPr>
            <p:ph type="dt"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1" hangingPunct="1">
              <a:defRPr sz="1200" smtClean="0">
                <a:latin typeface="Arial" charset="0"/>
                <a:ea typeface="ＭＳ Ｐゴシック" charset="-128"/>
              </a:defRPr>
            </a:lvl1pPr>
          </a:lstStyle>
          <a:p>
            <a:pPr>
              <a:defRPr/>
            </a:pPr>
            <a:endParaRPr lang="en-US" altLang="en-US"/>
          </a:p>
        </p:txBody>
      </p:sp>
      <p:sp>
        <p:nvSpPr>
          <p:cNvPr id="7172" name="Rectangle 4">
            <a:extLst>
              <a:ext uri="{FF2B5EF4-FFF2-40B4-BE49-F238E27FC236}">
                <a16:creationId xmlns:a16="http://schemas.microsoft.com/office/drawing/2014/main" id="{95C81804-D303-ED48-ADAB-48922849CAD7}"/>
              </a:ext>
            </a:extLst>
          </p:cNvPr>
          <p:cNvSpPr>
            <a:spLocks noGrp="1" noRot="1" noChangeAspect="1" noChangeArrowheads="1" noTextEdit="1"/>
          </p:cNvSpPr>
          <p:nvPr>
            <p:ph type="sldImg" idx="2"/>
          </p:nvPr>
        </p:nvSpPr>
        <p:spPr bwMode="auto">
          <a:xfrm>
            <a:off x="2927350" y="515938"/>
            <a:ext cx="3441700" cy="2581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7" name="Rectangle 5">
            <a:extLst>
              <a:ext uri="{FF2B5EF4-FFF2-40B4-BE49-F238E27FC236}">
                <a16:creationId xmlns:a16="http://schemas.microsoft.com/office/drawing/2014/main" id="{00789ABB-713D-6544-89E8-A476719A51AA}"/>
              </a:ext>
            </a:extLst>
          </p:cNvPr>
          <p:cNvSpPr>
            <a:spLocks noGrp="1" noChangeArrowheads="1"/>
          </p:cNvSpPr>
          <p:nvPr>
            <p:ph type="body" sz="quarter" idx="3"/>
          </p:nvPr>
        </p:nvSpPr>
        <p:spPr bwMode="auto">
          <a:xfrm>
            <a:off x="1239838" y="3268663"/>
            <a:ext cx="6816725" cy="3097212"/>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4758" name="Rectangle 6">
            <a:extLst>
              <a:ext uri="{FF2B5EF4-FFF2-40B4-BE49-F238E27FC236}">
                <a16:creationId xmlns:a16="http://schemas.microsoft.com/office/drawing/2014/main" id="{CEDF10E2-59C1-E841-A7A3-E80C710C6F93}"/>
              </a:ext>
            </a:extLst>
          </p:cNvPr>
          <p:cNvSpPr>
            <a:spLocks noGrp="1" noChangeArrowheads="1"/>
          </p:cNvSpPr>
          <p:nvPr>
            <p:ph type="ftr" sz="quarter" idx="4"/>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1" hangingPunct="1">
              <a:defRPr sz="1200" smtClean="0">
                <a:latin typeface="Arial" charset="0"/>
                <a:ea typeface="ＭＳ Ｐゴシック" charset="-128"/>
              </a:defRPr>
            </a:lvl1pPr>
          </a:lstStyle>
          <a:p>
            <a:pPr>
              <a:defRPr/>
            </a:pPr>
            <a:endParaRPr lang="en-US" altLang="en-US"/>
          </a:p>
        </p:txBody>
      </p:sp>
      <p:sp>
        <p:nvSpPr>
          <p:cNvPr id="74759" name="Rectangle 7">
            <a:extLst>
              <a:ext uri="{FF2B5EF4-FFF2-40B4-BE49-F238E27FC236}">
                <a16:creationId xmlns:a16="http://schemas.microsoft.com/office/drawing/2014/main" id="{47EBA1D5-EB13-F848-97C3-9FDA29711FC7}"/>
              </a:ext>
            </a:extLst>
          </p:cNvPr>
          <p:cNvSpPr>
            <a:spLocks noGrp="1" noChangeArrowheads="1"/>
          </p:cNvSpPr>
          <p:nvPr>
            <p:ph type="sldNum" sz="quarter" idx="5"/>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1" hangingPunct="1">
              <a:defRPr sz="1200" smtClean="0">
                <a:latin typeface="Arial" charset="0"/>
                <a:ea typeface="ＭＳ Ｐゴシック" charset="-128"/>
              </a:defRPr>
            </a:lvl1pPr>
          </a:lstStyle>
          <a:p>
            <a:pPr>
              <a:defRPr/>
            </a:pPr>
            <a:fld id="{48D754E9-4F71-3249-B66C-373DBDA1AA6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4" charset="0"/>
        <a:ea typeface="ＭＳ Ｐゴシック" pitchFamily="-128" charset="-128"/>
        <a:cs typeface="ＭＳ Ｐゴシック" pitchFamily="-128" charset="-128"/>
      </a:defRPr>
    </a:lvl1pPr>
    <a:lvl2pPr marL="454025"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2pPr>
    <a:lvl3pPr marL="911225"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3pPr>
    <a:lvl4pPr marL="1368425"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4pPr>
    <a:lvl5pPr marL="1825625"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5pPr>
    <a:lvl6pPr marL="2284131" algn="l" defTabSz="456827" rtl="0" eaLnBrk="1" latinLnBrk="0" hangingPunct="1">
      <a:defRPr sz="1200" kern="1200">
        <a:solidFill>
          <a:schemeClr val="tx1"/>
        </a:solidFill>
        <a:latin typeface="+mn-lt"/>
        <a:ea typeface="+mn-ea"/>
        <a:cs typeface="+mn-cs"/>
      </a:defRPr>
    </a:lvl6pPr>
    <a:lvl7pPr marL="2740955" algn="l" defTabSz="456827" rtl="0" eaLnBrk="1" latinLnBrk="0" hangingPunct="1">
      <a:defRPr sz="1200" kern="1200">
        <a:solidFill>
          <a:schemeClr val="tx1"/>
        </a:solidFill>
        <a:latin typeface="+mn-lt"/>
        <a:ea typeface="+mn-ea"/>
        <a:cs typeface="+mn-cs"/>
      </a:defRPr>
    </a:lvl7pPr>
    <a:lvl8pPr marL="3197782" algn="l" defTabSz="456827" rtl="0" eaLnBrk="1" latinLnBrk="0" hangingPunct="1">
      <a:defRPr sz="1200" kern="1200">
        <a:solidFill>
          <a:schemeClr val="tx1"/>
        </a:solidFill>
        <a:latin typeface="+mn-lt"/>
        <a:ea typeface="+mn-ea"/>
        <a:cs typeface="+mn-cs"/>
      </a:defRPr>
    </a:lvl8pPr>
    <a:lvl9pPr marL="3654606" algn="l" defTabSz="4568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B60EAF9B-B3DE-5A4E-9579-0CD5AAB51800}" type="slidenum">
              <a:rPr lang="en-US"/>
              <a:pPr/>
              <a:t>1</a:t>
            </a:fld>
            <a:endParaRPr lang="en-US"/>
          </a:p>
        </p:txBody>
      </p:sp>
      <p:sp>
        <p:nvSpPr>
          <p:cNvPr id="16387" name="Rectangle 2"/>
          <p:cNvSpPr>
            <a:spLocks noGrp="1" noRot="1" noChangeAspect="1" noChangeArrowheads="1" noTextEdit="1"/>
          </p:cNvSpPr>
          <p:nvPr>
            <p:ph type="sldImg"/>
          </p:nvPr>
        </p:nvSpPr>
        <p:spPr>
          <a:xfrm>
            <a:off x="2943225" y="522288"/>
            <a:ext cx="3716338" cy="2787650"/>
          </a:xfrm>
          <a:ln/>
        </p:spPr>
      </p:sp>
      <p:sp>
        <p:nvSpPr>
          <p:cNvPr id="16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58640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45CEC2-F89A-9B4F-AB05-AFB8F28A45E9}" type="slidenum">
              <a:rPr lang="en-US"/>
              <a:pPr/>
              <a:t>22</a:t>
            </a:fld>
            <a:endParaRPr lang="en-US"/>
          </a:p>
        </p:txBody>
      </p:sp>
      <p:sp>
        <p:nvSpPr>
          <p:cNvPr id="352258" name="Rectangle 2"/>
          <p:cNvSpPr>
            <a:spLocks noGrp="1" noRot="1" noChangeAspect="1" noChangeArrowheads="1" noTextEdit="1"/>
          </p:cNvSpPr>
          <p:nvPr>
            <p:ph type="sldImg"/>
          </p:nvPr>
        </p:nvSpPr>
        <p:spPr>
          <a:xfrm>
            <a:off x="2943225" y="522288"/>
            <a:ext cx="3716338" cy="2787650"/>
          </a:xfrm>
          <a:ln/>
        </p:spPr>
      </p:sp>
      <p:sp>
        <p:nvSpPr>
          <p:cNvPr id="352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20682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65CB5F-DB99-D442-95A6-B8BE7D31C08F}" type="slidenum">
              <a:rPr lang="en-US"/>
              <a:pPr/>
              <a:t>23</a:t>
            </a:fld>
            <a:endParaRPr lang="en-US"/>
          </a:p>
        </p:txBody>
      </p:sp>
      <p:sp>
        <p:nvSpPr>
          <p:cNvPr id="351234" name="Rectangle 2"/>
          <p:cNvSpPr>
            <a:spLocks noGrp="1" noRot="1" noChangeAspect="1" noChangeArrowheads="1" noTextEdit="1"/>
          </p:cNvSpPr>
          <p:nvPr>
            <p:ph type="sldImg"/>
          </p:nvPr>
        </p:nvSpPr>
        <p:spPr>
          <a:xfrm>
            <a:off x="2943225" y="522288"/>
            <a:ext cx="3716338" cy="2787650"/>
          </a:xfrm>
          <a:ln/>
        </p:spPr>
      </p:sp>
      <p:sp>
        <p:nvSpPr>
          <p:cNvPr id="351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4870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AC3D65-5EC8-2C41-9B23-DD962F4B0F9F}"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6018" name="Rectangle 2"/>
          <p:cNvSpPr>
            <a:spLocks noGrp="1" noRot="1" noChangeAspect="1" noChangeArrowheads="1"/>
          </p:cNvSpPr>
          <p:nvPr>
            <p:ph type="sldImg"/>
          </p:nvPr>
        </p:nvSpPr>
        <p:spPr>
          <a:xfrm>
            <a:off x="1106488" y="652463"/>
            <a:ext cx="4645025" cy="3484562"/>
          </a:xfrm>
          <a:solidFill>
            <a:srgbClr val="FFFFFF"/>
          </a:solidFill>
          <a:ln/>
        </p:spPr>
      </p:sp>
      <p:sp>
        <p:nvSpPr>
          <p:cNvPr id="86019"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4100005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DE1971-6DC8-FB41-8146-13457683B735}"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3970" name="Rectangle 2"/>
          <p:cNvSpPr>
            <a:spLocks noGrp="1" noRot="1" noChangeAspect="1" noChangeArrowheads="1"/>
          </p:cNvSpPr>
          <p:nvPr>
            <p:ph type="sldImg"/>
          </p:nvPr>
        </p:nvSpPr>
        <p:spPr>
          <a:xfrm>
            <a:off x="1106488" y="652463"/>
            <a:ext cx="4645025" cy="3484562"/>
          </a:xfrm>
          <a:solidFill>
            <a:srgbClr val="FFFFFF"/>
          </a:solidFill>
          <a:ln/>
        </p:spPr>
      </p:sp>
      <p:sp>
        <p:nvSpPr>
          <p:cNvPr id="83971"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2754693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64CD9F-AF09-D24C-9CCD-AC78D2399952}"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8066" name="Rectangle 2"/>
          <p:cNvSpPr>
            <a:spLocks noGrp="1" noRot="1" noChangeAspect="1" noChangeArrowheads="1"/>
          </p:cNvSpPr>
          <p:nvPr>
            <p:ph type="sldImg"/>
          </p:nvPr>
        </p:nvSpPr>
        <p:spPr>
          <a:xfrm>
            <a:off x="1106488" y="652463"/>
            <a:ext cx="4645025" cy="3484562"/>
          </a:xfrm>
          <a:solidFill>
            <a:srgbClr val="FFFFFF"/>
          </a:solidFill>
          <a:ln/>
        </p:spPr>
      </p:sp>
      <p:sp>
        <p:nvSpPr>
          <p:cNvPr id="88067"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448512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D3F342-BA9A-A041-A09B-1CA419FA7217}"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0114" name="Rectangle 2"/>
          <p:cNvSpPr>
            <a:spLocks noGrp="1" noRot="1" noChangeAspect="1" noChangeArrowheads="1"/>
          </p:cNvSpPr>
          <p:nvPr>
            <p:ph type="sldImg"/>
          </p:nvPr>
        </p:nvSpPr>
        <p:spPr>
          <a:xfrm>
            <a:off x="1106488" y="652463"/>
            <a:ext cx="4645025" cy="3484562"/>
          </a:xfrm>
          <a:solidFill>
            <a:srgbClr val="FFFFFF"/>
          </a:solidFill>
          <a:ln/>
        </p:spPr>
      </p:sp>
      <p:sp>
        <p:nvSpPr>
          <p:cNvPr id="90115"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569649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CCF4CF-CA64-7348-9898-28D11F8A030C}" type="slidenum">
              <a:rPr lang="en-US"/>
              <a:pPr/>
              <a:t>29</a:t>
            </a:fld>
            <a:endParaRPr lang="en-US"/>
          </a:p>
        </p:txBody>
      </p:sp>
      <p:sp>
        <p:nvSpPr>
          <p:cNvPr id="346114" name="Rectangle 2"/>
          <p:cNvSpPr>
            <a:spLocks noGrp="1" noRot="1" noChangeAspect="1" noChangeArrowheads="1" noTextEdit="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46115"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583861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306084-15A6-DE4F-8051-86C71BCEE594}" type="slidenum">
              <a:rPr kumimoji="0" lang="en-US" sz="1200" b="1"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81602" name="Rectangle 2"/>
          <p:cNvSpPr>
            <a:spLocks noGrp="1" noRot="1" noChangeAspect="1" noChangeArrowheads="1" noTextEdit="1"/>
          </p:cNvSpPr>
          <p:nvPr>
            <p:ph type="sldImg"/>
          </p:nvPr>
        </p:nvSpPr>
        <p:spPr>
          <a:xfrm>
            <a:off x="2943225" y="522288"/>
            <a:ext cx="3716338" cy="2787650"/>
          </a:xfrm>
          <a:ln/>
        </p:spPr>
      </p:sp>
      <p:sp>
        <p:nvSpPr>
          <p:cNvPr id="2816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8077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3B9BAC-16AB-F344-8D75-57CA24922C30}" type="slidenum">
              <a:rPr kumimoji="0" lang="en-US" sz="1200" b="1"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82626" name="Rectangle 2"/>
          <p:cNvSpPr>
            <a:spLocks noGrp="1" noRot="1" noChangeAspect="1" noChangeArrowheads="1" noTextEdit="1"/>
          </p:cNvSpPr>
          <p:nvPr>
            <p:ph type="sldImg"/>
          </p:nvPr>
        </p:nvSpPr>
        <p:spPr>
          <a:xfrm>
            <a:off x="2943225" y="522288"/>
            <a:ext cx="3716338" cy="2787650"/>
          </a:xfrm>
          <a:ln/>
        </p:spPr>
      </p:sp>
      <p:sp>
        <p:nvSpPr>
          <p:cNvPr id="282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72628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105890-181F-734D-BD87-10ECC0D8C4BA}" type="slidenum">
              <a:rPr kumimoji="0" lang="en-US" sz="1200" b="1"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83650" name="Rectangle 2"/>
          <p:cNvSpPr>
            <a:spLocks noGrp="1" noRot="1" noChangeAspect="1" noChangeArrowheads="1" noTextEdit="1"/>
          </p:cNvSpPr>
          <p:nvPr>
            <p:ph type="sldImg"/>
          </p:nvPr>
        </p:nvSpPr>
        <p:spPr>
          <a:xfrm>
            <a:off x="2943225" y="522288"/>
            <a:ext cx="3716338" cy="2787650"/>
          </a:xfrm>
          <a:ln/>
        </p:spPr>
      </p:sp>
      <p:sp>
        <p:nvSpPr>
          <p:cNvPr id="283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1382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4A27F47-0863-C947-99B6-76CA4D1A4DCA}" type="slidenum">
              <a:rPr lang="en-US"/>
              <a:pPr/>
              <a:t>2</a:t>
            </a:fld>
            <a:endParaRPr lang="en-US"/>
          </a:p>
        </p:txBody>
      </p:sp>
      <p:sp>
        <p:nvSpPr>
          <p:cNvPr id="55299" name="Rectangle 2"/>
          <p:cNvSpPr>
            <a:spLocks noGrp="1" noRot="1" noChangeAspect="1" noChangeArrowheads="1" noTextEdit="1"/>
          </p:cNvSpPr>
          <p:nvPr>
            <p:ph type="sldImg"/>
          </p:nvPr>
        </p:nvSpPr>
        <p:spPr>
          <a:xfrm>
            <a:off x="2943225" y="522288"/>
            <a:ext cx="3716338" cy="2787650"/>
          </a:xfrm>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34695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C4E53A-01D1-6B43-8FD4-AEA2B281CCDD}" type="slidenum">
              <a:rPr kumimoji="0" lang="en-US" sz="1200" b="1"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84674" name="Rectangle 2"/>
          <p:cNvSpPr>
            <a:spLocks noGrp="1" noRot="1" noChangeAspect="1" noChangeArrowheads="1" noTextEdit="1"/>
          </p:cNvSpPr>
          <p:nvPr>
            <p:ph type="sldImg"/>
          </p:nvPr>
        </p:nvSpPr>
        <p:spPr>
          <a:xfrm>
            <a:off x="2943225" y="522288"/>
            <a:ext cx="3716338" cy="2787650"/>
          </a:xfrm>
          <a:ln/>
        </p:spPr>
      </p:sp>
      <p:sp>
        <p:nvSpPr>
          <p:cNvPr id="284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648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97D26C-7EF6-A840-AEB3-C195F0B0173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noTextEdit="1"/>
          </p:cNvSpPr>
          <p:nvPr>
            <p:ph type="sldImg"/>
          </p:nvPr>
        </p:nvSpPr>
        <p:spPr>
          <a:xfrm>
            <a:off x="1549084" y="521970"/>
            <a:ext cx="6503035" cy="2787650"/>
          </a:xfrm>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636592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25CE28-F5EA-0D44-B64C-271C7445B83F}" type="slidenum">
              <a:rPr kumimoji="0" lang="en-US" sz="1200" b="1"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85698" name="Rectangle 2"/>
          <p:cNvSpPr>
            <a:spLocks noGrp="1" noRot="1" noChangeAspect="1" noChangeArrowheads="1" noTextEdit="1"/>
          </p:cNvSpPr>
          <p:nvPr>
            <p:ph type="sldImg"/>
          </p:nvPr>
        </p:nvSpPr>
        <p:spPr>
          <a:xfrm>
            <a:off x="2943225" y="522288"/>
            <a:ext cx="3716338" cy="2787650"/>
          </a:xfrm>
          <a:ln/>
        </p:spPr>
      </p:sp>
      <p:sp>
        <p:nvSpPr>
          <p:cNvPr id="285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39463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14EE89-6960-224C-AD44-C245C1106C70}" type="slidenum">
              <a:rPr kumimoji="0" lang="en-US" sz="1200" b="1"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86722" name="Rectangle 2"/>
          <p:cNvSpPr>
            <a:spLocks noGrp="1" noRot="1" noChangeAspect="1" noChangeArrowheads="1" noTextEdit="1"/>
          </p:cNvSpPr>
          <p:nvPr>
            <p:ph type="sldImg"/>
          </p:nvPr>
        </p:nvSpPr>
        <p:spPr>
          <a:xfrm>
            <a:off x="2943225" y="522288"/>
            <a:ext cx="3716338" cy="2787650"/>
          </a:xfrm>
          <a:ln/>
        </p:spPr>
      </p:sp>
      <p:sp>
        <p:nvSpPr>
          <p:cNvPr id="286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51779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B0FE73-6EEA-EA46-82EB-EDD64DAE2E18}" type="slidenum">
              <a:rPr kumimoji="0" lang="en-US" sz="1200" b="1"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87746" name="Rectangle 2"/>
          <p:cNvSpPr>
            <a:spLocks noGrp="1" noRot="1" noChangeAspect="1" noChangeArrowheads="1" noTextEdit="1"/>
          </p:cNvSpPr>
          <p:nvPr>
            <p:ph type="sldImg"/>
          </p:nvPr>
        </p:nvSpPr>
        <p:spPr>
          <a:xfrm>
            <a:off x="2943225" y="522288"/>
            <a:ext cx="3716338" cy="2787650"/>
          </a:xfrm>
          <a:ln/>
        </p:spPr>
      </p:sp>
      <p:sp>
        <p:nvSpPr>
          <p:cNvPr id="287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5599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FBF031-1F4C-9E47-A0A7-EEB006617AD7}" type="slidenum">
              <a:rPr kumimoji="0" lang="en-US" sz="1200" b="1"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90818" name="Rectangle 2"/>
          <p:cNvSpPr>
            <a:spLocks noGrp="1" noRot="1" noChangeAspect="1" noChangeArrowheads="1" noTextEdit="1"/>
          </p:cNvSpPr>
          <p:nvPr>
            <p:ph type="sldImg"/>
          </p:nvPr>
        </p:nvSpPr>
        <p:spPr>
          <a:xfrm>
            <a:off x="2943225" y="522288"/>
            <a:ext cx="3716338" cy="2787650"/>
          </a:xfrm>
          <a:ln/>
        </p:spPr>
      </p:sp>
      <p:sp>
        <p:nvSpPr>
          <p:cNvPr id="290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3534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205E98-878E-5345-A891-DE99FBDB46F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9952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3F6477-2EC2-9B43-A3E9-0CD966B7FCFF}" type="slidenum">
              <a:rPr lang="en-US" sz="1200" b="1">
                <a:solidFill>
                  <a:srgbClr val="000000"/>
                </a:solidFill>
                <a:latin typeface="Times New Roman" charset="0"/>
              </a:rPr>
              <a:pPr eaLnBrk="1" hangingPunct="1"/>
              <a:t>45</a:t>
            </a:fld>
            <a:endParaRPr lang="en-US" sz="1200" b="1">
              <a:solidFill>
                <a:srgbClr val="000000"/>
              </a:solidFill>
              <a:latin typeface="Times New Roman"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6374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2CFDD1FC-85FF-0C40-A4ED-66DE2AE9E2B2}" type="slidenum">
              <a:rPr lang="en-US" altLang="en-US" sz="1200">
                <a:solidFill>
                  <a:srgbClr val="000000"/>
                </a:solidFill>
              </a:rPr>
              <a:pPr eaLnBrk="1" hangingPunct="1"/>
              <a:t>46</a:t>
            </a:fld>
            <a:endParaRPr lang="en-US" altLang="en-US" sz="1200">
              <a:solidFill>
                <a:srgbClr val="000000"/>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660257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403B94-B660-5C4C-8046-85B38CDE13BC}" type="slidenum">
              <a:rPr lang="en-US" sz="1200" b="1">
                <a:solidFill>
                  <a:srgbClr val="000000"/>
                </a:solidFill>
                <a:latin typeface="Times New Roman" charset="0"/>
              </a:rPr>
              <a:pPr eaLnBrk="1" hangingPunct="1"/>
              <a:t>54</a:t>
            </a:fld>
            <a:endParaRPr lang="en-US" sz="1200" b="1">
              <a:solidFill>
                <a:srgbClr val="000000"/>
              </a:solidFill>
              <a:latin typeface="Times New Roman"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1673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EF542D7-F649-9745-88AF-89131628EA2F}" type="slidenum">
              <a:rPr lang="en-US"/>
              <a:pPr/>
              <a:t>3</a:t>
            </a:fld>
            <a:endParaRPr lang="en-US"/>
          </a:p>
        </p:txBody>
      </p:sp>
      <p:sp>
        <p:nvSpPr>
          <p:cNvPr id="57347" name="Rectangle 2"/>
          <p:cNvSpPr>
            <a:spLocks noGrp="1" noRot="1" noChangeAspect="1" noChangeArrowheads="1" noTextEdit="1"/>
          </p:cNvSpPr>
          <p:nvPr>
            <p:ph type="sldImg"/>
          </p:nvPr>
        </p:nvSpPr>
        <p:spPr>
          <a:xfrm>
            <a:off x="2943225" y="522288"/>
            <a:ext cx="3716338" cy="2787650"/>
          </a:xfrm>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63331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090B1F-20F9-A843-BAAA-8DA9E96697EE}" type="slidenum">
              <a:rPr lang="en-US" sz="1200" b="1">
                <a:solidFill>
                  <a:srgbClr val="000000"/>
                </a:solidFill>
                <a:latin typeface="Times New Roman" charset="0"/>
              </a:rPr>
              <a:pPr eaLnBrk="1" hangingPunct="1"/>
              <a:t>55</a:t>
            </a:fld>
            <a:endParaRPr lang="en-US" sz="1200" b="1">
              <a:solidFill>
                <a:srgbClr val="000000"/>
              </a:solidFill>
              <a:latin typeface="Times New Roman"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59687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C1B176-0F6D-D647-A42B-CB2512D81DC3}" type="slidenum">
              <a:rPr lang="en-US" sz="1200" b="1">
                <a:solidFill>
                  <a:srgbClr val="000000"/>
                </a:solidFill>
                <a:latin typeface="Times New Roman" charset="0"/>
              </a:rPr>
              <a:pPr eaLnBrk="1" hangingPunct="1"/>
              <a:t>56</a:t>
            </a:fld>
            <a:endParaRPr lang="en-US" sz="1200" b="1">
              <a:solidFill>
                <a:srgbClr val="000000"/>
              </a:solidFill>
              <a:latin typeface="Times New Roman" charset="0"/>
            </a:endParaRPr>
          </a:p>
        </p:txBody>
      </p:sp>
      <p:sp>
        <p:nvSpPr>
          <p:cNvPr id="131074"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10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95337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202425-2686-9F44-A0C7-40B183C61FA5}" type="slidenum">
              <a:rPr lang="en-US" sz="1200" b="1">
                <a:solidFill>
                  <a:srgbClr val="000000"/>
                </a:solidFill>
                <a:latin typeface="Times New Roman" charset="0"/>
              </a:rPr>
              <a:pPr eaLnBrk="1" hangingPunct="1"/>
              <a:t>57</a:t>
            </a:fld>
            <a:endParaRPr lang="en-US" sz="1200" b="1">
              <a:solidFill>
                <a:srgbClr val="000000"/>
              </a:solidFill>
              <a:latin typeface="Times New Roman" charset="0"/>
            </a:endParaRPr>
          </a:p>
        </p:txBody>
      </p:sp>
      <p:sp>
        <p:nvSpPr>
          <p:cNvPr id="12902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1498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5CC3C4-9294-4848-B304-12395C817FFF}" type="slidenum">
              <a:rPr lang="en-US" sz="1200" b="1">
                <a:solidFill>
                  <a:srgbClr val="000000"/>
                </a:solidFill>
                <a:latin typeface="Times New Roman" charset="0"/>
              </a:rPr>
              <a:pPr eaLnBrk="1" hangingPunct="1"/>
              <a:t>61</a:t>
            </a:fld>
            <a:endParaRPr lang="en-US" sz="1200" b="1">
              <a:solidFill>
                <a:srgbClr val="000000"/>
              </a:solidFill>
              <a:latin typeface="Times New Roman"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413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BCA043-70DC-8A46-BCEB-CAD37B11510F}" type="slidenum">
              <a:rPr lang="en-US" sz="1200" b="1">
                <a:solidFill>
                  <a:srgbClr val="000000"/>
                </a:solidFill>
                <a:latin typeface="Times New Roman" charset="0"/>
              </a:rPr>
              <a:pPr eaLnBrk="1" hangingPunct="1"/>
              <a:t>62</a:t>
            </a:fld>
            <a:endParaRPr lang="en-US" sz="1200" b="1">
              <a:solidFill>
                <a:srgbClr val="000000"/>
              </a:solidFill>
              <a:latin typeface="Times New Roman"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7502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2E16A7-D57E-EB46-9CDF-7F1F8B78D7A5}" type="slidenum">
              <a:rPr lang="en-US" sz="1200" b="1">
                <a:solidFill>
                  <a:srgbClr val="000000"/>
                </a:solidFill>
                <a:latin typeface="Times New Roman" charset="0"/>
              </a:rPr>
              <a:pPr eaLnBrk="1" hangingPunct="1"/>
              <a:t>63</a:t>
            </a:fld>
            <a:endParaRPr lang="en-US" sz="1200" b="1">
              <a:solidFill>
                <a:srgbClr val="000000"/>
              </a:solidFill>
              <a:latin typeface="Times New Roman" charset="0"/>
            </a:endParaRPr>
          </a:p>
        </p:txBody>
      </p:sp>
      <p:sp>
        <p:nvSpPr>
          <p:cNvPr id="135170"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20519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4C0409-DD64-F64F-8F81-7AE6C7BA7C4C}" type="slidenum">
              <a:rPr lang="en-US" sz="1200" b="1">
                <a:solidFill>
                  <a:srgbClr val="000000"/>
                </a:solidFill>
                <a:latin typeface="Times New Roman" charset="0"/>
              </a:rPr>
              <a:pPr eaLnBrk="1" hangingPunct="1"/>
              <a:t>64</a:t>
            </a:fld>
            <a:endParaRPr lang="en-US" sz="1200" b="1">
              <a:solidFill>
                <a:srgbClr val="000000"/>
              </a:solidFill>
              <a:latin typeface="Times New Roman"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5379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DC884-9A59-0C41-AFC1-7B85695C25C7}" type="slidenum">
              <a:rPr lang="en-US" sz="1200" b="1">
                <a:solidFill>
                  <a:srgbClr val="000000"/>
                </a:solidFill>
                <a:latin typeface="Times New Roman" charset="0"/>
              </a:rPr>
              <a:pPr eaLnBrk="1" hangingPunct="1"/>
              <a:t>65</a:t>
            </a:fld>
            <a:endParaRPr lang="en-US" sz="1200" b="1">
              <a:solidFill>
                <a:srgbClr val="000000"/>
              </a:solidFill>
              <a:latin typeface="Times New Roman" charset="0"/>
            </a:endParaRPr>
          </a:p>
        </p:txBody>
      </p:sp>
      <p:sp>
        <p:nvSpPr>
          <p:cNvPr id="13926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0680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0CA629-7ED4-D441-B96F-FF2FECBB1858}" type="slidenum">
              <a:rPr lang="en-US" sz="1200" b="1">
                <a:solidFill>
                  <a:srgbClr val="000000"/>
                </a:solidFill>
                <a:latin typeface="Times New Roman" charset="0"/>
              </a:rPr>
              <a:pPr eaLnBrk="1" hangingPunct="1"/>
              <a:t>67</a:t>
            </a:fld>
            <a:endParaRPr lang="en-US" sz="1200" b="1">
              <a:solidFill>
                <a:srgbClr val="000000"/>
              </a:solidFill>
              <a:latin typeface="Times New Roman"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5572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946B30-2C95-454A-A1B3-2796883DF575}" type="slidenum">
              <a:rPr lang="en-US" sz="1200" b="1">
                <a:solidFill>
                  <a:srgbClr val="000000"/>
                </a:solidFill>
                <a:latin typeface="Times New Roman" charset="0"/>
              </a:rPr>
              <a:pPr eaLnBrk="1" hangingPunct="1"/>
              <a:t>68</a:t>
            </a:fld>
            <a:endParaRPr lang="en-US" sz="1200" b="1">
              <a:solidFill>
                <a:srgbClr val="000000"/>
              </a:solidFill>
              <a:latin typeface="Times New Roman"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9552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1900B-786C-2E40-A321-4FAF4624DD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05110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012C3F-472C-D64B-85AC-7D57BC478F59}" type="slidenum">
              <a:rPr lang="en-US" sz="1200" b="1">
                <a:solidFill>
                  <a:srgbClr val="000000"/>
                </a:solidFill>
                <a:latin typeface="Times New Roman" charset="0"/>
              </a:rPr>
              <a:pPr eaLnBrk="1" hangingPunct="1"/>
              <a:t>69</a:t>
            </a:fld>
            <a:endParaRPr lang="en-US" sz="1200" b="1">
              <a:solidFill>
                <a:srgbClr val="000000"/>
              </a:solidFill>
              <a:latin typeface="Times New Roman"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91809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39D8C8-387B-B345-849D-CABD268718F8}" type="slidenum">
              <a:rPr lang="en-US" sz="1200" b="1">
                <a:solidFill>
                  <a:srgbClr val="000000"/>
                </a:solidFill>
                <a:latin typeface="Times New Roman" charset="0"/>
              </a:rPr>
              <a:pPr eaLnBrk="1" hangingPunct="1"/>
              <a:t>70</a:t>
            </a:fld>
            <a:endParaRPr lang="en-US" sz="1200" b="1">
              <a:solidFill>
                <a:srgbClr val="000000"/>
              </a:solidFill>
              <a:latin typeface="Times New Roman"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78263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96E21C-7233-0042-B9F1-1FDF573F194D}" type="slidenum">
              <a:rPr lang="en-US" sz="1200">
                <a:solidFill>
                  <a:srgbClr val="000000"/>
                </a:solidFill>
              </a:rPr>
              <a:pPr eaLnBrk="1" hangingPunct="1"/>
              <a:t>71</a:t>
            </a:fld>
            <a:endParaRPr lang="en-US" sz="1200">
              <a:solidFill>
                <a:srgbClr val="000000"/>
              </a:solidFill>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extLst>
      <p:ext uri="{BB962C8B-B14F-4D97-AF65-F5344CB8AC3E}">
        <p14:creationId xmlns:p14="http://schemas.microsoft.com/office/powerpoint/2010/main" val="2748774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50A521-6EB2-864F-86CF-D8804044D375}" type="slidenum">
              <a:rPr lang="en-US" sz="1200" b="1">
                <a:solidFill>
                  <a:srgbClr val="000000"/>
                </a:solidFill>
                <a:latin typeface="Times New Roman" charset="0"/>
              </a:rPr>
              <a:pPr eaLnBrk="1" hangingPunct="1"/>
              <a:t>72</a:t>
            </a:fld>
            <a:endParaRPr lang="en-US" sz="1200" b="1">
              <a:solidFill>
                <a:srgbClr val="000000"/>
              </a:solidFill>
              <a:latin typeface="Times New Roman"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746552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A2B9E1-78A5-FE4C-AF67-F5518A153D85}" type="slidenum">
              <a:rPr lang="en-US" sz="1200" b="1">
                <a:solidFill>
                  <a:srgbClr val="000000"/>
                </a:solidFill>
                <a:latin typeface="Times New Roman" charset="0"/>
              </a:rPr>
              <a:pPr eaLnBrk="1" hangingPunct="1"/>
              <a:t>73</a:t>
            </a:fld>
            <a:endParaRPr lang="en-US" sz="1200" b="1">
              <a:solidFill>
                <a:srgbClr val="000000"/>
              </a:solidFill>
              <a:latin typeface="Times New Roman"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86992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The synonymous and non-synonymous rates  dN and dS are defined as the numbers of synonymous and nonsynonymous substitutions per site. The ratio of the two rates omega=dN/dS  then measures selective pressure at the protein level. If selection level has no effect on fitness, nonsynonymous mutations will be fixed at the same rate as synonymous mutations  so that dN=dS and omega=1. If nonsynonymous mutations are deleterious  purifying selection will reduce their fixation rate  so that dN&lt;dS and omega&lt;1. If nonsynonymous mutations are favored by Darwinian selection, they will be fixed  at a higher rate than synonymous mutations resulting in dN&gt;dS and omega&gt;1.</a:t>
            </a: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765215-3514-2D45-AD4D-AF6A981AE6C5}" type="slidenum">
              <a:rPr lang="de-DE" sz="1200">
                <a:solidFill>
                  <a:srgbClr val="000000"/>
                </a:solidFill>
              </a:rPr>
              <a:pPr eaLnBrk="1" hangingPunct="1"/>
              <a:t>74</a:t>
            </a:fld>
            <a:endParaRPr lang="de-DE" sz="1200">
              <a:solidFill>
                <a:srgbClr val="000000"/>
              </a:solidFill>
            </a:endParaRPr>
          </a:p>
        </p:txBody>
      </p:sp>
    </p:spTree>
    <p:extLst>
      <p:ext uri="{BB962C8B-B14F-4D97-AF65-F5344CB8AC3E}">
        <p14:creationId xmlns:p14="http://schemas.microsoft.com/office/powerpoint/2010/main" val="185673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0AA3F7-EEC1-FB4D-BA13-AA8B4E813C9F}" type="slidenum">
              <a:rPr lang="en-US" sz="1200" b="1">
                <a:solidFill>
                  <a:srgbClr val="000000"/>
                </a:solidFill>
                <a:latin typeface="Times New Roman" charset="0"/>
              </a:rPr>
              <a:pPr eaLnBrk="1" hangingPunct="1"/>
              <a:t>75</a:t>
            </a:fld>
            <a:endParaRPr lang="en-US" sz="1200" b="1">
              <a:solidFill>
                <a:srgbClr val="000000"/>
              </a:solidFill>
              <a:latin typeface="Times New Roman"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4442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9DA90B-82C4-5245-863D-D440285F00D1}" type="slidenum">
              <a:rPr lang="en-US" sz="1200" b="1">
                <a:solidFill>
                  <a:srgbClr val="000000"/>
                </a:solidFill>
                <a:latin typeface="Times New Roman" charset="0"/>
              </a:rPr>
              <a:pPr eaLnBrk="1" hangingPunct="1"/>
              <a:t>76</a:t>
            </a:fld>
            <a:endParaRPr lang="en-US" sz="1200" b="1">
              <a:solidFill>
                <a:srgbClr val="000000"/>
              </a:solidFill>
              <a:latin typeface="Times New Roman"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55984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3A33A8-0E10-844E-8BA9-B7D93815D7F4}" type="slidenum">
              <a:rPr lang="en-US" sz="1200" b="1">
                <a:solidFill>
                  <a:srgbClr val="000000"/>
                </a:solidFill>
                <a:latin typeface="Times New Roman" charset="0"/>
              </a:rPr>
              <a:pPr eaLnBrk="1" hangingPunct="1"/>
              <a:t>79</a:t>
            </a:fld>
            <a:endParaRPr lang="en-US" sz="1200" b="1">
              <a:solidFill>
                <a:srgbClr val="000000"/>
              </a:solidFill>
              <a:latin typeface="Times New Roman"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723936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41196-8D67-0240-8FC0-9E719642A0BC}" type="slidenum">
              <a:rPr lang="en-US" sz="1200" b="1">
                <a:solidFill>
                  <a:srgbClr val="000000"/>
                </a:solidFill>
                <a:latin typeface="Times New Roman" charset="0"/>
              </a:rPr>
              <a:pPr eaLnBrk="1" hangingPunct="1"/>
              <a:t>80</a:t>
            </a:fld>
            <a:endParaRPr lang="en-US" sz="1200" b="1">
              <a:solidFill>
                <a:srgbClr val="000000"/>
              </a:solidFill>
              <a:latin typeface="Times New Roman"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0558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7F128B-5C72-B04D-9119-FC0583867B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2638387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536E54-634A-2B4B-AB7C-9407BFCAB2BE}" type="slidenum">
              <a:rPr lang="en-US" sz="1200" b="1">
                <a:solidFill>
                  <a:srgbClr val="000000"/>
                </a:solidFill>
                <a:latin typeface="Times New Roman" charset="0"/>
              </a:rPr>
              <a:pPr eaLnBrk="1" hangingPunct="1"/>
              <a:t>81</a:t>
            </a:fld>
            <a:endParaRPr lang="en-US" sz="1200" b="1">
              <a:solidFill>
                <a:srgbClr val="000000"/>
              </a:solidFill>
              <a:latin typeface="Times New Roman"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35455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9641C7-900D-C349-AE67-35D494C287B0}" type="slidenum">
              <a:rPr lang="en-US" sz="1200" b="1">
                <a:solidFill>
                  <a:srgbClr val="000000"/>
                </a:solidFill>
                <a:latin typeface="Times New Roman" charset="0"/>
              </a:rPr>
              <a:pPr eaLnBrk="1" hangingPunct="1"/>
              <a:t>82</a:t>
            </a:fld>
            <a:endParaRPr lang="en-US" sz="1200" b="1">
              <a:solidFill>
                <a:srgbClr val="000000"/>
              </a:solidFill>
              <a:latin typeface="Times New Roman"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5733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C6751951-10D3-B944-BC31-631E067A61F7}" type="slidenum">
              <a:rPr lang="en-US" sz="1200">
                <a:solidFill>
                  <a:srgbClr val="000000"/>
                </a:solidFill>
              </a:rPr>
              <a:pPr eaLnBrk="1" hangingPunct="1"/>
              <a:t>84</a:t>
            </a:fld>
            <a:endParaRPr lang="en-US" sz="1200">
              <a:solidFill>
                <a:srgbClr val="000000"/>
              </a:solidFill>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631250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7FD299A9-650C-9B4A-A1C8-4A8CB852508E}" type="slidenum">
              <a:rPr lang="en-US" sz="1200">
                <a:solidFill>
                  <a:srgbClr val="000000"/>
                </a:solidFill>
              </a:rPr>
              <a:pPr eaLnBrk="1" hangingPunct="1"/>
              <a:t>87</a:t>
            </a:fld>
            <a:endParaRPr lang="en-US" sz="1200">
              <a:solidFill>
                <a:srgbClr val="000000"/>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7102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ea typeface="+mn-ea"/>
                <a:cs typeface="+mn-cs"/>
              </a:rPr>
              <a:t>The ratio of non-synonymous-to-synonymous (</a:t>
            </a:r>
            <a:r>
              <a:rPr lang="en-US" dirty="0" err="1">
                <a:ea typeface="+mn-ea"/>
                <a:cs typeface="+mn-cs"/>
              </a:rPr>
              <a:t>dN</a:t>
            </a:r>
            <a:r>
              <a:rPr lang="en-US" dirty="0">
                <a:ea typeface="+mn-ea"/>
                <a:cs typeface="+mn-cs"/>
              </a:rPr>
              <a:t>/</a:t>
            </a:r>
            <a:r>
              <a:rPr lang="en-US" dirty="0" err="1">
                <a:ea typeface="+mn-ea"/>
                <a:cs typeface="+mn-cs"/>
              </a:rPr>
              <a:t>dS</a:t>
            </a:r>
            <a:r>
              <a:rPr lang="en-US" dirty="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4EE8DA-81B8-3443-9913-6A5A87434D2E}" type="slidenum">
              <a:rPr lang="de-DE" sz="1200">
                <a:solidFill>
                  <a:srgbClr val="000000"/>
                </a:solidFill>
              </a:rPr>
              <a:pPr eaLnBrk="1" hangingPunct="1"/>
              <a:t>90</a:t>
            </a:fld>
            <a:endParaRPr lang="de-DE" sz="1200">
              <a:solidFill>
                <a:srgbClr val="000000"/>
              </a:solidFill>
            </a:endParaRPr>
          </a:p>
        </p:txBody>
      </p:sp>
    </p:spTree>
    <p:extLst>
      <p:ext uri="{BB962C8B-B14F-4D97-AF65-F5344CB8AC3E}">
        <p14:creationId xmlns:p14="http://schemas.microsoft.com/office/powerpoint/2010/main" val="21550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D27C16-7052-3348-8190-02BC9C3E63B1}" type="slidenum">
              <a:rPr lang="en-US" sz="1200" b="1">
                <a:solidFill>
                  <a:srgbClr val="000000"/>
                </a:solidFill>
                <a:latin typeface="Times New Roman" charset="0"/>
              </a:rPr>
              <a:pPr eaLnBrk="1" hangingPunct="1"/>
              <a:t>92</a:t>
            </a:fld>
            <a:endParaRPr lang="en-US" sz="1200" b="1">
              <a:solidFill>
                <a:srgbClr val="000000"/>
              </a:solidFill>
              <a:latin typeface="Times New Roman"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49835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572B66-CFD7-B440-921D-BF8F01F1B787}" type="slidenum">
              <a:rPr lang="en-US" sz="1200" b="1">
                <a:solidFill>
                  <a:srgbClr val="000000"/>
                </a:solidFill>
                <a:latin typeface="Times New Roman" charset="0"/>
              </a:rPr>
              <a:pPr eaLnBrk="1" hangingPunct="1"/>
              <a:t>93</a:t>
            </a:fld>
            <a:endParaRPr lang="en-US" sz="1200" b="1">
              <a:solidFill>
                <a:srgbClr val="000000"/>
              </a:solidFill>
              <a:latin typeface="Times New Roman"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892790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a:ln/>
        </p:spPr>
      </p:sp>
      <p:sp>
        <p:nvSpPr>
          <p:cNvPr id="289794"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E12164-98C9-B14E-AFCC-44EE22F81812}" type="slidenum">
              <a:rPr lang="de-DE" sz="1200">
                <a:solidFill>
                  <a:prstClr val="black"/>
                </a:solidFill>
              </a:rPr>
              <a:pPr eaLnBrk="1" hangingPunct="1"/>
              <a:t>100</a:t>
            </a:fld>
            <a:endParaRPr lang="de-DE" sz="1200">
              <a:solidFill>
                <a:prstClr val="black"/>
              </a:solidFill>
            </a:endParaRPr>
          </a:p>
        </p:txBody>
      </p:sp>
    </p:spTree>
    <p:extLst>
      <p:ext uri="{BB962C8B-B14F-4D97-AF65-F5344CB8AC3E}">
        <p14:creationId xmlns:p14="http://schemas.microsoft.com/office/powerpoint/2010/main" val="28789222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Geographic origin of the three populations studied. (</a:t>
            </a:r>
            <a:r>
              <a:rPr lang="en-GB" i="1" dirty="0">
                <a:latin typeface="Arial" charset="0"/>
                <a:cs typeface="msgothic" charset="0"/>
              </a:rPr>
              <a:t>A</a:t>
            </a:r>
            <a:r>
              <a:rPr lang="en-GB" dirty="0">
                <a:latin typeface="Arial" charset="0"/>
                <a:cs typeface="msgothic" charset="0"/>
              </a:rPr>
              <a:t>) European/Romanians and </a:t>
            </a:r>
            <a:r>
              <a:rPr lang="en-GB" dirty="0" err="1">
                <a:latin typeface="Arial" charset="0"/>
                <a:cs typeface="msgothic" charset="0"/>
              </a:rPr>
              <a:t>Rroma</a:t>
            </a:r>
            <a:r>
              <a:rPr lang="en-GB" dirty="0">
                <a:latin typeface="Arial" charset="0"/>
                <a:cs typeface="msgothic" charset="0"/>
              </a:rPr>
              <a:t>/Gipsy share the same location, even if the origin of the latter is in North India. (</a:t>
            </a:r>
            <a:r>
              <a:rPr lang="en-GB" i="1" dirty="0">
                <a:latin typeface="Arial" charset="0"/>
                <a:cs typeface="msgothic" charset="0"/>
              </a:rPr>
              <a:t>B</a:t>
            </a:r>
            <a:r>
              <a:rPr lang="en-GB" dirty="0">
                <a:latin typeface="Arial" charset="0"/>
                <a:cs typeface="msgothic" charset="0"/>
              </a:rPr>
              <a:t>) Plot of the populations under analysis according to the coordinates to the two main eigenvectors of </a:t>
            </a:r>
            <a:r>
              <a:rPr lang="en-GB" dirty="0" err="1">
                <a:latin typeface="Arial" charset="0"/>
                <a:cs typeface="msgothic" charset="0"/>
              </a:rPr>
              <a:t>smartpca</a:t>
            </a:r>
            <a:r>
              <a:rPr lang="en-GB" dirty="0">
                <a:latin typeface="Arial" charset="0"/>
                <a:cs typeface="msgothic" charset="0"/>
              </a:rPr>
              <a:t> (</a:t>
            </a:r>
            <a:r>
              <a:rPr lang="en-GB" dirty="0" err="1">
                <a:latin typeface="Arial" charset="0"/>
                <a:cs typeface="msgothic" charset="0"/>
              </a:rPr>
              <a:t>Eigensoft</a:t>
            </a:r>
            <a:r>
              <a:rPr lang="en-GB" dirty="0">
                <a:latin typeface="Arial" charset="0"/>
                <a:cs typeface="msgothic" charset="0"/>
              </a:rPr>
              <a:t>) analysis, in which each dot represents an individual. Individuals within the circles and the same </a:t>
            </a:r>
            <a:r>
              <a:rPr lang="en-GB" dirty="0" err="1">
                <a:latin typeface="Arial" charset="0"/>
                <a:cs typeface="msgothic" charset="0"/>
              </a:rPr>
              <a:t>color</a:t>
            </a:r>
            <a:r>
              <a:rPr lang="en-GB" dirty="0">
                <a:latin typeface="Arial" charset="0"/>
                <a:cs typeface="msgothic" charset="0"/>
              </a:rPr>
              <a:t> have been considered for the study; those of different </a:t>
            </a:r>
            <a:r>
              <a:rPr lang="en-GB" dirty="0" err="1">
                <a:latin typeface="Arial" charset="0"/>
                <a:cs typeface="msgothic" charset="0"/>
              </a:rPr>
              <a:t>colors</a:t>
            </a:r>
            <a:r>
              <a:rPr lang="en-GB" dirty="0">
                <a:latin typeface="Arial" charset="0"/>
                <a:cs typeface="msgothic" charset="0"/>
              </a:rPr>
              <a:t> represent false population allocation and those intermediate represent admixed individuals. ROM, </a:t>
            </a:r>
            <a:r>
              <a:rPr lang="en-GB" dirty="0" err="1">
                <a:latin typeface="Arial" charset="0"/>
                <a:cs typeface="msgothic" charset="0"/>
              </a:rPr>
              <a:t>nongypsy</a:t>
            </a:r>
            <a:r>
              <a:rPr lang="en-GB" dirty="0">
                <a:latin typeface="Arial" charset="0"/>
                <a:cs typeface="msgothic" charset="0"/>
              </a:rPr>
              <a:t> Romanians; INDI, individuals from North India; GYP, </a:t>
            </a:r>
            <a:r>
              <a:rPr lang="en-GB" dirty="0" err="1">
                <a:latin typeface="Arial" charset="0"/>
                <a:cs typeface="msgothic" charset="0"/>
              </a:rPr>
              <a:t>Rroma</a:t>
            </a:r>
            <a:r>
              <a:rPr lang="en-GB" dirty="0">
                <a:latin typeface="Arial" charset="0"/>
                <a:cs typeface="msgothic" charset="0"/>
              </a:rPr>
              <a:t>/Gypsies living in Romania.</a:t>
            </a:r>
          </a:p>
        </p:txBody>
      </p:sp>
    </p:spTree>
    <p:extLst>
      <p:ext uri="{BB962C8B-B14F-4D97-AF65-F5344CB8AC3E}">
        <p14:creationId xmlns:p14="http://schemas.microsoft.com/office/powerpoint/2010/main" val="1798676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Manhattan plot of results of selection tests in Rroma, Romanians, and Indians using TreeSelect statistic (</a:t>
            </a:r>
            <a:r>
              <a:rPr lang="en-GB" i="1">
                <a:latin typeface="Arial" charset="0"/>
                <a:cs typeface="msgothic" charset="0"/>
              </a:rPr>
              <a:t>A</a:t>
            </a:r>
            <a:r>
              <a:rPr lang="en-GB">
                <a:latin typeface="Arial" charset="0"/>
                <a:cs typeface="msgothic" charset="0"/>
              </a:rPr>
              <a:t>) and XP-CLR statistic (</a:t>
            </a:r>
            <a:r>
              <a:rPr lang="en-GB" i="1">
                <a:latin typeface="Arial" charset="0"/>
                <a:cs typeface="msgothic" charset="0"/>
              </a:rPr>
              <a:t>B</a:t>
            </a:r>
            <a:r>
              <a:rPr lang="en-GB">
                <a:latin typeface="Arial" charset="0"/>
                <a:cs typeface="msgothic" charset="0"/>
              </a:rPr>
              <a:t>). Chromosomes ordered from chromosome 1 to chromosome 22.</a:t>
            </a:r>
          </a:p>
        </p:txBody>
      </p:sp>
    </p:spTree>
    <p:extLst>
      <p:ext uri="{BB962C8B-B14F-4D97-AF65-F5344CB8AC3E}">
        <p14:creationId xmlns:p14="http://schemas.microsoft.com/office/powerpoint/2010/main" val="88707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10F0-B6B4-EE48-8A13-A8BA4050100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42890144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defTabSz="409575" eaLnBrk="0" hangingPunct="0">
              <a:defRPr sz="2400">
                <a:solidFill>
                  <a:schemeClr val="tx1"/>
                </a:solidFill>
                <a:latin typeface="Arial" charset="0"/>
                <a:ea typeface="ＭＳ Ｐゴシック" charset="0"/>
                <a:cs typeface="ＭＳ Ｐゴシック" charset="0"/>
              </a:defRPr>
            </a:lvl1pPr>
            <a:lvl2pPr marL="742950" indent="-285750" defTabSz="409575" eaLnBrk="0" hangingPunct="0">
              <a:defRPr sz="2400">
                <a:solidFill>
                  <a:schemeClr val="tx1"/>
                </a:solidFill>
                <a:latin typeface="Arial" charset="0"/>
                <a:ea typeface="ＭＳ Ｐゴシック" charset="0"/>
              </a:defRPr>
            </a:lvl2pPr>
            <a:lvl3pPr marL="1143000" indent="-228600" defTabSz="409575" eaLnBrk="0" hangingPunct="0">
              <a:defRPr sz="2400">
                <a:solidFill>
                  <a:schemeClr val="tx1"/>
                </a:solidFill>
                <a:latin typeface="Arial" charset="0"/>
                <a:ea typeface="ＭＳ Ｐゴシック" charset="0"/>
              </a:defRPr>
            </a:lvl3pPr>
            <a:lvl4pPr marL="1600200" indent="-228600" defTabSz="409575" eaLnBrk="0" hangingPunct="0">
              <a:defRPr sz="2400">
                <a:solidFill>
                  <a:schemeClr val="tx1"/>
                </a:solidFill>
                <a:latin typeface="Arial" charset="0"/>
                <a:ea typeface="ＭＳ Ｐゴシック" charset="0"/>
              </a:defRPr>
            </a:lvl4pPr>
            <a:lvl5pPr marL="2057400" indent="-228600" defTabSz="409575" eaLnBrk="0" hangingPunct="0">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a:lnSpc>
                <a:spcPct val="93000"/>
              </a:lnSpc>
              <a:spcBef>
                <a:spcPct val="0"/>
              </a:spcBef>
              <a:spcAft>
                <a:spcPct val="0"/>
              </a:spcAft>
              <a:buClr>
                <a:srgbClr val="000000"/>
              </a:buClr>
              <a:buSzPct val="45000"/>
            </a:pPr>
            <a:endParaRPr lang="zh-CN" altLang="en-US" sz="2200">
              <a:solidFill>
                <a:srgbClr val="000000"/>
              </a:solidFill>
              <a:latin typeface="Times New Roman" charset="0"/>
            </a:endParaRPr>
          </a:p>
        </p:txBody>
      </p:sp>
      <p:sp>
        <p:nvSpPr>
          <p:cNvPr id="76803" name="Text Box 2"/>
          <p:cNvSpPr>
            <a:spLocks noGrp="1" noChangeArrowheads="1"/>
          </p:cNvSpPr>
          <p:nvPr>
            <p:ph type="body"/>
          </p:nvPr>
        </p:nvSpPr>
        <p:spPr bwMode="auto">
          <a:xfrm>
            <a:off x="1046163" y="4352925"/>
            <a:ext cx="4770437" cy="3478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marL="85725" indent="-85725" eaLnBrk="1" hangingPunct="1">
              <a:lnSpc>
                <a:spcPct val="93000"/>
              </a:lnSpc>
              <a:spcBef>
                <a:spcPct val="0"/>
              </a:spcBef>
              <a:buSzPct val="45000"/>
              <a:buFont typeface="Wingdings" charset="0"/>
              <a:buNone/>
              <a:tabLst>
                <a:tab pos="723900" algn="l"/>
                <a:tab pos="1447800" algn="l"/>
                <a:tab pos="2171700" algn="l"/>
                <a:tab pos="2895600" algn="l"/>
                <a:tab pos="3619500" algn="l"/>
                <a:tab pos="4343400" algn="l"/>
                <a:tab pos="5067300" algn="l"/>
              </a:tabLst>
            </a:pPr>
            <a:r>
              <a:rPr lang="en-GB" altLang="zh-CN">
                <a:solidFill>
                  <a:srgbClr val="000000"/>
                </a:solidFill>
                <a:latin typeface="Arial" charset="0"/>
              </a:rPr>
              <a:t>Four possible scenarios of genetic mixture involving Neandertals. Scenario 1 represents gene flow into Neandertal from other archaic hominins, here collectively referred to as Homo erectus. This would manifest itself as segments of the Neandertal genome with unexpectedly high divergence from present-day humans. Scenario 2 represents gene flow between late Neandertals and early modern humans in Europe and/or western Asia. We see no evidence of this because Neandertals are equally distantly related to all non-Africans. However, such gene flow may have taken place without leaving traces in the present-day gene pool. Scenario 3 represents gene flow between Neandertals and the ancestors of all non-Africans. This is the most parsimonious explanation of our observation. Although we detect gene flow only from Neandertals into modern humans, gene flow in the reverse direction may also have occurred. Scenario 4 represents old substructure in Africa that persisted from the origin of Neandertals until the ancestors of non-Africans left Africa. This scenario is also compatible with the current data.</a:t>
            </a:r>
          </a:p>
        </p:txBody>
      </p:sp>
    </p:spTree>
    <p:extLst>
      <p:ext uri="{BB962C8B-B14F-4D97-AF65-F5344CB8AC3E}">
        <p14:creationId xmlns:p14="http://schemas.microsoft.com/office/powerpoint/2010/main" val="11078992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1A68D0-AB71-FD4B-A430-DEA9F7948DF9}" type="slidenum">
              <a:rPr lang="en-US" smtClean="0"/>
              <a:t>110</a:t>
            </a:fld>
            <a:endParaRPr lang="en-US"/>
          </a:p>
        </p:txBody>
      </p:sp>
    </p:spTree>
    <p:extLst>
      <p:ext uri="{BB962C8B-B14F-4D97-AF65-F5344CB8AC3E}">
        <p14:creationId xmlns:p14="http://schemas.microsoft.com/office/powerpoint/2010/main" val="3968855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Goldschmitdt,R. (1940). </a:t>
            </a:r>
            <a:r>
              <a:rPr lang="en-US" i="1">
                <a:latin typeface="Times New Roman" charset="0"/>
                <a:ea typeface="ＭＳ Ｐゴシック" charset="0"/>
                <a:cs typeface="ＭＳ Ｐゴシック" charset="0"/>
              </a:rPr>
              <a:t>The Material Basis of Evolution</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Mayr, Ernst (1942). </a:t>
            </a:r>
            <a:r>
              <a:rPr lang="en-US" i="1">
                <a:latin typeface="Times New Roman" charset="0"/>
                <a:ea typeface="ＭＳ Ｐゴシック" charset="0"/>
                <a:cs typeface="ＭＳ Ｐゴシック" charset="0"/>
              </a:rPr>
              <a:t>Systematics and the origin of species, from the viewpoint of a zoologist</a:t>
            </a:r>
            <a:endParaRPr lang="en-US">
              <a:latin typeface="Times New Roman" charset="0"/>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064FF7-EB8C-0F42-B68A-C62C70024445}" type="slidenum">
              <a:rPr lang="en-US" sz="1200" b="1">
                <a:solidFill>
                  <a:prstClr val="black"/>
                </a:solidFill>
              </a:rPr>
              <a:pPr eaLnBrk="1" hangingPunct="1"/>
              <a:t>119</a:t>
            </a:fld>
            <a:endParaRPr lang="en-US" sz="1200" b="1">
              <a:solidFill>
                <a:prstClr val="black"/>
              </a:solidFill>
            </a:endParaRPr>
          </a:p>
        </p:txBody>
      </p:sp>
    </p:spTree>
    <p:extLst>
      <p:ext uri="{BB962C8B-B14F-4D97-AF65-F5344CB8AC3E}">
        <p14:creationId xmlns:p14="http://schemas.microsoft.com/office/powerpoint/2010/main" val="27374874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0B3C2F-A5CB-804C-9567-3E3BB71F610D}" type="slidenum">
              <a:rPr lang="en-US" sz="1200">
                <a:solidFill>
                  <a:srgbClr val="000000"/>
                </a:solidFill>
              </a:rPr>
              <a:pPr eaLnBrk="1" hangingPunct="1"/>
              <a:t>121</a:t>
            </a:fld>
            <a:endParaRPr lang="en-US" sz="1200">
              <a:solidFill>
                <a:srgbClr val="000000"/>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7309930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D8FC9A-F53D-FA49-B851-6E5E53A31B44}" type="slidenum">
              <a:rPr lang="en-US" sz="1200" b="1">
                <a:solidFill>
                  <a:srgbClr val="000000"/>
                </a:solidFill>
                <a:latin typeface="Times New Roman" charset="0"/>
              </a:rPr>
              <a:pPr eaLnBrk="1" hangingPunct="1"/>
              <a:t>130</a:t>
            </a:fld>
            <a:endParaRPr lang="en-US" sz="1200" b="1">
              <a:solidFill>
                <a:srgbClr val="000000"/>
              </a:solidFill>
              <a:latin typeface="Times New Roman"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947547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69FD5E-86BE-B347-8618-D1332E2118A7}" type="slidenum">
              <a:rPr lang="en-US" sz="1200" b="1">
                <a:solidFill>
                  <a:srgbClr val="000000"/>
                </a:solidFill>
                <a:latin typeface="Times New Roman" charset="0"/>
              </a:rPr>
              <a:pPr eaLnBrk="1" hangingPunct="1"/>
              <a:t>131</a:t>
            </a:fld>
            <a:endParaRPr lang="en-US" sz="1200" b="1">
              <a:solidFill>
                <a:srgbClr val="000000"/>
              </a:solidFill>
              <a:latin typeface="Times New Roman"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47369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9DCC8C-BB87-724A-BCDC-E62DCAFFEC13}" type="slidenum">
              <a:rPr lang="en-US"/>
              <a:pPr/>
              <a:t>12</a:t>
            </a:fld>
            <a:endParaRPr lang="en-US"/>
          </a:p>
        </p:txBody>
      </p:sp>
      <p:sp>
        <p:nvSpPr>
          <p:cNvPr id="350210" name="Rectangle 2"/>
          <p:cNvSpPr>
            <a:spLocks noGrp="1" noRot="1" noChangeAspect="1" noChangeArrowheads="1" noTextEdit="1"/>
          </p:cNvSpPr>
          <p:nvPr>
            <p:ph type="sldImg"/>
          </p:nvPr>
        </p:nvSpPr>
        <p:spPr>
          <a:xfrm>
            <a:off x="2943225" y="522288"/>
            <a:ext cx="3716338" cy="2787650"/>
          </a:xfrm>
          <a:ln/>
        </p:spPr>
      </p:sp>
      <p:sp>
        <p:nvSpPr>
          <p:cNvPr id="350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35587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AB67E0-78FC-AA4E-90DE-2C22CBBFE134}" type="slidenum">
              <a:rPr lang="en-US"/>
              <a:pPr>
                <a:defRPr/>
              </a:pPr>
              <a:t>13</a:t>
            </a:fld>
            <a:endParaRPr lang="en-US"/>
          </a:p>
        </p:txBody>
      </p:sp>
      <p:sp>
        <p:nvSpPr>
          <p:cNvPr id="35842" name="Rectangle 2"/>
          <p:cNvSpPr>
            <a:spLocks noGrp="1" noRot="1" noChangeAspect="1" noChangeArrowheads="1" noTextEdit="1"/>
          </p:cNvSpPr>
          <p:nvPr>
            <p:ph type="sldImg"/>
          </p:nvPr>
        </p:nvSpPr>
        <p:spPr>
          <a:xfrm>
            <a:off x="2863850" y="520700"/>
            <a:ext cx="3416300" cy="2562225"/>
          </a:xfrm>
          <a:ln cap="flat"/>
          <a:extLst>
            <a:ext uri="{FAA26D3D-D897-4be2-8F04-BA451C77F1D7}">
              <ma14:placeholderFlag xmlns="" xmlns:ma14="http://schemas.microsoft.com/office/mac/drawingml/2011/main" val="1"/>
            </a:ext>
          </a:extLst>
        </p:spPr>
      </p:sp>
      <p:sp>
        <p:nvSpPr>
          <p:cNvPr id="35843" name="Rectangle 3"/>
          <p:cNvSpPr>
            <a:spLocks noGrp="1" noChangeArrowheads="1"/>
          </p:cNvSpPr>
          <p:nvPr>
            <p:ph type="body" idx="1"/>
          </p:nvPr>
        </p:nvSpPr>
        <p:spPr>
          <a:ln/>
        </p:spPr>
        <p:txBody>
          <a:bodyPr/>
          <a:lstStyle/>
          <a:p>
            <a:pPr eaLnBrk="1" hangingPunct="1">
              <a:defRPr/>
            </a:pPr>
            <a:r>
              <a:rPr lang="en-US" dirty="0">
                <a:cs typeface="+mn-cs"/>
              </a:rPr>
              <a:t>Rooting the</a:t>
            </a:r>
            <a:r>
              <a:rPr lang="en-US" baseline="0" dirty="0">
                <a:cs typeface="+mn-cs"/>
              </a:rPr>
              <a:t> Tree of Life by an ancient Gene </a:t>
            </a:r>
            <a:r>
              <a:rPr lang="en-US" baseline="0" dirty="0" err="1">
                <a:cs typeface="+mn-cs"/>
              </a:rPr>
              <a:t>Duplicaiton</a:t>
            </a:r>
            <a:endParaRPr lang="en-US" dirty="0">
              <a:cs typeface="+mn-cs"/>
            </a:endParaRPr>
          </a:p>
        </p:txBody>
      </p:sp>
    </p:spTree>
    <p:extLst>
      <p:ext uri="{BB962C8B-B14F-4D97-AF65-F5344CB8AC3E}">
        <p14:creationId xmlns:p14="http://schemas.microsoft.com/office/powerpoint/2010/main" val="2128430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45CEC2-F89A-9B4F-AB05-AFB8F28A45E9}" type="slidenum">
              <a:rPr lang="en-US"/>
              <a:pPr/>
              <a:t>17</a:t>
            </a:fld>
            <a:endParaRPr lang="en-US"/>
          </a:p>
        </p:txBody>
      </p:sp>
      <p:sp>
        <p:nvSpPr>
          <p:cNvPr id="352258" name="Rectangle 2"/>
          <p:cNvSpPr>
            <a:spLocks noGrp="1" noRot="1" noChangeAspect="1" noChangeArrowheads="1" noTextEdit="1"/>
          </p:cNvSpPr>
          <p:nvPr>
            <p:ph type="sldImg"/>
          </p:nvPr>
        </p:nvSpPr>
        <p:spPr>
          <a:xfrm>
            <a:off x="2943225" y="522288"/>
            <a:ext cx="3716338" cy="2787650"/>
          </a:xfrm>
          <a:ln/>
        </p:spPr>
      </p:sp>
      <p:sp>
        <p:nvSpPr>
          <p:cNvPr id="352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4061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6A708-E27B-1442-868B-3466C25F230F}"/>
              </a:ext>
            </a:extLst>
          </p:cNvPr>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128"/>
              </a:defRPr>
            </a:lvl1pPr>
          </a:lstStyle>
          <a:p>
            <a:pPr>
              <a:defRPr/>
            </a:pPr>
            <a:endParaRPr lang="en-US" altLang="en-US"/>
          </a:p>
        </p:txBody>
      </p:sp>
      <p:sp>
        <p:nvSpPr>
          <p:cNvPr id="5" name="Rectangle 5">
            <a:extLst>
              <a:ext uri="{FF2B5EF4-FFF2-40B4-BE49-F238E27FC236}">
                <a16:creationId xmlns:a16="http://schemas.microsoft.com/office/drawing/2014/main" id="{CDCA392A-77FC-324C-BBCE-F9B5084B087E}"/>
              </a:ext>
            </a:extLst>
          </p:cNvPr>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128"/>
              </a:defRPr>
            </a:lvl1pPr>
          </a:lstStyle>
          <a:p>
            <a:pPr>
              <a:defRPr/>
            </a:pPr>
            <a:endParaRPr lang="en-US" altLang="en-US"/>
          </a:p>
        </p:txBody>
      </p:sp>
      <p:sp>
        <p:nvSpPr>
          <p:cNvPr id="6" name="Rectangle 6">
            <a:extLst>
              <a:ext uri="{FF2B5EF4-FFF2-40B4-BE49-F238E27FC236}">
                <a16:creationId xmlns:a16="http://schemas.microsoft.com/office/drawing/2014/main" id="{24A90376-56D3-A040-854E-365FC07C095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ea typeface="ＭＳ Ｐゴシック" charset="-128"/>
              </a:defRPr>
            </a:lvl1pPr>
          </a:lstStyle>
          <a:p>
            <a:pPr>
              <a:defRPr/>
            </a:pPr>
            <a:fld id="{033859C4-8ADA-954C-B2CB-BD937D68353D}" type="slidenum">
              <a:rPr lang="en-US" altLang="en-US"/>
              <a:pPr>
                <a:defRPr/>
              </a:pPr>
              <a:t>‹#›</a:t>
            </a:fld>
            <a:endParaRPr lang="en-US" altLang="en-US"/>
          </a:p>
        </p:txBody>
      </p:sp>
    </p:spTree>
    <p:extLst>
      <p:ext uri="{BB962C8B-B14F-4D97-AF65-F5344CB8AC3E}">
        <p14:creationId xmlns:p14="http://schemas.microsoft.com/office/powerpoint/2010/main" val="43385149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3AB725-AEC8-A14F-9790-656497389018}" type="slidenum">
              <a:rPr lang="en-US"/>
              <a:pPr>
                <a:defRPr/>
              </a:pPr>
              <a:t>‹#›</a:t>
            </a:fld>
            <a:endParaRPr lang="en-US"/>
          </a:p>
        </p:txBody>
      </p:sp>
    </p:spTree>
    <p:extLst>
      <p:ext uri="{BB962C8B-B14F-4D97-AF65-F5344CB8AC3E}">
        <p14:creationId xmlns:p14="http://schemas.microsoft.com/office/powerpoint/2010/main" val="98070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7DC5C-1D8A-FD40-A506-98E8AB6FD6C2}" type="slidenum">
              <a:rPr lang="en-US"/>
              <a:pPr>
                <a:defRPr/>
              </a:pPr>
              <a:t>‹#›</a:t>
            </a:fld>
            <a:endParaRPr lang="en-US"/>
          </a:p>
        </p:txBody>
      </p:sp>
    </p:spTree>
    <p:extLst>
      <p:ext uri="{BB962C8B-B14F-4D97-AF65-F5344CB8AC3E}">
        <p14:creationId xmlns:p14="http://schemas.microsoft.com/office/powerpoint/2010/main" val="3040842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031A31-AAC8-8543-87EF-A3165656CA14}" type="slidenum">
              <a:rPr lang="en-US"/>
              <a:pPr>
                <a:defRPr/>
              </a:pPr>
              <a:t>‹#›</a:t>
            </a:fld>
            <a:endParaRPr lang="en-US"/>
          </a:p>
        </p:txBody>
      </p:sp>
    </p:spTree>
    <p:extLst>
      <p:ext uri="{BB962C8B-B14F-4D97-AF65-F5344CB8AC3E}">
        <p14:creationId xmlns:p14="http://schemas.microsoft.com/office/powerpoint/2010/main" val="1229728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BAD409-3CD4-0041-8725-90A97B96B436}" type="slidenum">
              <a:rPr lang="en-US"/>
              <a:pPr>
                <a:defRPr/>
              </a:pPr>
              <a:t>‹#›</a:t>
            </a:fld>
            <a:endParaRPr lang="en-US"/>
          </a:p>
        </p:txBody>
      </p:sp>
    </p:spTree>
    <p:extLst>
      <p:ext uri="{BB962C8B-B14F-4D97-AF65-F5344CB8AC3E}">
        <p14:creationId xmlns:p14="http://schemas.microsoft.com/office/powerpoint/2010/main" val="1705622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F3BB01-DED5-CE4F-A76B-1436F45357ED}" type="slidenum">
              <a:rPr lang="en-US"/>
              <a:pPr>
                <a:defRPr/>
              </a:pPr>
              <a:t>‹#›</a:t>
            </a:fld>
            <a:endParaRPr lang="en-US"/>
          </a:p>
        </p:txBody>
      </p:sp>
    </p:spTree>
    <p:extLst>
      <p:ext uri="{BB962C8B-B14F-4D97-AF65-F5344CB8AC3E}">
        <p14:creationId xmlns:p14="http://schemas.microsoft.com/office/powerpoint/2010/main" val="2453887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2B128E-F623-1649-BB56-E9BEAD6BAA23}" type="slidenum">
              <a:rPr lang="en-US"/>
              <a:pPr>
                <a:defRPr/>
              </a:pPr>
              <a:t>‹#›</a:t>
            </a:fld>
            <a:endParaRPr lang="en-US"/>
          </a:p>
        </p:txBody>
      </p:sp>
    </p:spTree>
    <p:extLst>
      <p:ext uri="{BB962C8B-B14F-4D97-AF65-F5344CB8AC3E}">
        <p14:creationId xmlns:p14="http://schemas.microsoft.com/office/powerpoint/2010/main" val="3607025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91B8C40-025B-0E4C-B842-E8DE22209E56}" type="slidenum">
              <a:rPr lang="en-US"/>
              <a:pPr>
                <a:defRPr/>
              </a:pPr>
              <a:t>‹#›</a:t>
            </a:fld>
            <a:endParaRPr lang="en-US"/>
          </a:p>
        </p:txBody>
      </p:sp>
    </p:spTree>
    <p:extLst>
      <p:ext uri="{BB962C8B-B14F-4D97-AF65-F5344CB8AC3E}">
        <p14:creationId xmlns:p14="http://schemas.microsoft.com/office/powerpoint/2010/main" val="4081770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D9E92DC-F3A8-4742-B217-BD10C9ED47DB}" type="slidenum">
              <a:rPr lang="en-US"/>
              <a:pPr>
                <a:defRPr/>
              </a:pPr>
              <a:t>‹#›</a:t>
            </a:fld>
            <a:endParaRPr lang="en-US"/>
          </a:p>
        </p:txBody>
      </p:sp>
    </p:spTree>
    <p:extLst>
      <p:ext uri="{BB962C8B-B14F-4D97-AF65-F5344CB8AC3E}">
        <p14:creationId xmlns:p14="http://schemas.microsoft.com/office/powerpoint/2010/main" val="208473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0F423DA-34E4-0D48-9B32-72CE915289CD}" type="slidenum">
              <a:rPr lang="en-US"/>
              <a:pPr>
                <a:defRPr/>
              </a:pPr>
              <a:t>‹#›</a:t>
            </a:fld>
            <a:endParaRPr lang="en-US"/>
          </a:p>
        </p:txBody>
      </p:sp>
    </p:spTree>
    <p:extLst>
      <p:ext uri="{BB962C8B-B14F-4D97-AF65-F5344CB8AC3E}">
        <p14:creationId xmlns:p14="http://schemas.microsoft.com/office/powerpoint/2010/main" val="2856850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87EBFE2-EC31-AD46-9910-82DA4B1A4200}" type="slidenum">
              <a:rPr lang="en-US"/>
              <a:pPr>
                <a:defRPr/>
              </a:pPr>
              <a:t>‹#›</a:t>
            </a:fld>
            <a:endParaRPr lang="en-US"/>
          </a:p>
        </p:txBody>
      </p:sp>
    </p:spTree>
    <p:extLst>
      <p:ext uri="{BB962C8B-B14F-4D97-AF65-F5344CB8AC3E}">
        <p14:creationId xmlns:p14="http://schemas.microsoft.com/office/powerpoint/2010/main" val="122496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34188B-B47B-6C4C-9D2B-A27FFAB69333}" type="slidenum">
              <a:rPr lang="en-US"/>
              <a:pPr>
                <a:defRPr/>
              </a:pPr>
              <a:t>‹#›</a:t>
            </a:fld>
            <a:endParaRPr lang="en-US"/>
          </a:p>
        </p:txBody>
      </p:sp>
    </p:spTree>
    <p:extLst>
      <p:ext uri="{BB962C8B-B14F-4D97-AF65-F5344CB8AC3E}">
        <p14:creationId xmlns:p14="http://schemas.microsoft.com/office/powerpoint/2010/main" val="3105572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D1AD4F-9819-D342-9D3D-42EFAD881671}" type="slidenum">
              <a:rPr lang="en-US"/>
              <a:pPr>
                <a:defRPr/>
              </a:pPr>
              <a:t>‹#›</a:t>
            </a:fld>
            <a:endParaRPr lang="en-US"/>
          </a:p>
        </p:txBody>
      </p:sp>
    </p:spTree>
    <p:extLst>
      <p:ext uri="{BB962C8B-B14F-4D97-AF65-F5344CB8AC3E}">
        <p14:creationId xmlns:p14="http://schemas.microsoft.com/office/powerpoint/2010/main" val="640429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68EA390-D79B-8949-9351-2085ABFB9E82}" type="slidenum">
              <a:rPr lang="en-US"/>
              <a:pPr>
                <a:defRPr/>
              </a:pPr>
              <a:t>‹#›</a:t>
            </a:fld>
            <a:endParaRPr lang="en-US"/>
          </a:p>
        </p:txBody>
      </p:sp>
    </p:spTree>
    <p:extLst>
      <p:ext uri="{BB962C8B-B14F-4D97-AF65-F5344CB8AC3E}">
        <p14:creationId xmlns:p14="http://schemas.microsoft.com/office/powerpoint/2010/main" val="580446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1B8C858-C1AE-AC42-9B9D-8848B7B615CB}" type="slidenum">
              <a:rPr lang="en-US"/>
              <a:pPr>
                <a:defRPr/>
              </a:pPr>
              <a:t>‹#›</a:t>
            </a:fld>
            <a:endParaRPr lang="en-US"/>
          </a:p>
        </p:txBody>
      </p:sp>
    </p:spTree>
    <p:extLst>
      <p:ext uri="{BB962C8B-B14F-4D97-AF65-F5344CB8AC3E}">
        <p14:creationId xmlns:p14="http://schemas.microsoft.com/office/powerpoint/2010/main" val="2706418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26512C0-D5D6-FE4B-8FD8-656D3FDBEA59}" type="slidenum">
              <a:rPr lang="en-US"/>
              <a:pPr>
                <a:defRPr/>
              </a:pPr>
              <a:t>‹#›</a:t>
            </a:fld>
            <a:endParaRPr lang="en-US"/>
          </a:p>
        </p:txBody>
      </p:sp>
    </p:spTree>
    <p:extLst>
      <p:ext uri="{BB962C8B-B14F-4D97-AF65-F5344CB8AC3E}">
        <p14:creationId xmlns:p14="http://schemas.microsoft.com/office/powerpoint/2010/main" val="173196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EB3316-8AE6-5D4D-998F-E33BAFCB5C1C}" type="slidenum">
              <a:rPr lang="en-US"/>
              <a:pPr>
                <a:defRPr/>
              </a:pPr>
              <a:t>‹#›</a:t>
            </a:fld>
            <a:endParaRPr lang="en-US"/>
          </a:p>
        </p:txBody>
      </p:sp>
    </p:spTree>
    <p:extLst>
      <p:ext uri="{BB962C8B-B14F-4D97-AF65-F5344CB8AC3E}">
        <p14:creationId xmlns:p14="http://schemas.microsoft.com/office/powerpoint/2010/main" val="3710400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552E244-EEF0-2A46-B473-8CC1125B7C4D}" type="slidenum">
              <a:rPr lang="en-US"/>
              <a:pPr>
                <a:defRPr/>
              </a:pPr>
              <a:t>‹#›</a:t>
            </a:fld>
            <a:endParaRPr lang="en-US"/>
          </a:p>
        </p:txBody>
      </p:sp>
    </p:spTree>
    <p:extLst>
      <p:ext uri="{BB962C8B-B14F-4D97-AF65-F5344CB8AC3E}">
        <p14:creationId xmlns:p14="http://schemas.microsoft.com/office/powerpoint/2010/main" val="3560214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B20834-A933-EC4E-B8F0-F1E72B1F16C1}" type="slidenum">
              <a:rPr lang="en-US"/>
              <a:pPr>
                <a:defRPr/>
              </a:pPr>
              <a:t>‹#›</a:t>
            </a:fld>
            <a:endParaRPr lang="en-US"/>
          </a:p>
        </p:txBody>
      </p:sp>
    </p:spTree>
    <p:extLst>
      <p:ext uri="{BB962C8B-B14F-4D97-AF65-F5344CB8AC3E}">
        <p14:creationId xmlns:p14="http://schemas.microsoft.com/office/powerpoint/2010/main" val="3165924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A3E057FE-144B-CF4E-8BA6-CEA99CEE1EA9}" type="slidenum">
              <a:rPr lang="en-US" altLang="en-US"/>
              <a:pPr/>
              <a:t>‹#›</a:t>
            </a:fld>
            <a:endParaRPr lang="en-US" altLang="en-US"/>
          </a:p>
        </p:txBody>
      </p:sp>
    </p:spTree>
    <p:extLst>
      <p:ext uri="{BB962C8B-B14F-4D97-AF65-F5344CB8AC3E}">
        <p14:creationId xmlns:p14="http://schemas.microsoft.com/office/powerpoint/2010/main" val="714153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extLst>
      <p:ext uri="{BB962C8B-B14F-4D97-AF65-F5344CB8AC3E}">
        <p14:creationId xmlns:p14="http://schemas.microsoft.com/office/powerpoint/2010/main" val="3367372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3923376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3AB725-AEC8-A14F-9790-656497389018}" type="slidenum">
              <a:rPr lang="en-US"/>
              <a:pPr>
                <a:defRPr/>
              </a:pPr>
              <a:t>‹#›</a:t>
            </a:fld>
            <a:endParaRPr lang="en-US"/>
          </a:p>
        </p:txBody>
      </p:sp>
    </p:spTree>
    <p:extLst>
      <p:ext uri="{BB962C8B-B14F-4D97-AF65-F5344CB8AC3E}">
        <p14:creationId xmlns:p14="http://schemas.microsoft.com/office/powerpoint/2010/main" val="1337089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826991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2364789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438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105786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2258666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3655410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738621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3124395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4137750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1830953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6610" y="690880"/>
            <a:ext cx="213741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4380" y="690880"/>
            <a:ext cx="624459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2836633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1D687B-118B-0B48-BBEA-F9A6997503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107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13A8A823-B9E5-1C45-8728-CBEAC43F1F7B}" type="slidenum">
              <a:rPr lang="en-US"/>
              <a:pPr>
                <a:defRPr/>
              </a:pPr>
              <a:t>‹#›</a:t>
            </a:fld>
            <a:endParaRPr lang="en-US"/>
          </a:p>
        </p:txBody>
      </p:sp>
    </p:spTree>
    <p:extLst>
      <p:ext uri="{BB962C8B-B14F-4D97-AF65-F5344CB8AC3E}">
        <p14:creationId xmlns:p14="http://schemas.microsoft.com/office/powerpoint/2010/main" val="1469242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F83DA967-2427-3644-94BF-9B4184CB3136}" type="slidenum">
              <a:rPr lang="en-US"/>
              <a:pPr>
                <a:defRPr/>
              </a:pPr>
              <a:t>‹#›</a:t>
            </a:fld>
            <a:endParaRPr lang="en-US"/>
          </a:p>
        </p:txBody>
      </p:sp>
    </p:spTree>
    <p:extLst>
      <p:ext uri="{BB962C8B-B14F-4D97-AF65-F5344CB8AC3E}">
        <p14:creationId xmlns:p14="http://schemas.microsoft.com/office/powerpoint/2010/main" val="3470753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8396E05-B485-724C-A6B0-372DBA3F24E3}" type="slidenum">
              <a:rPr lang="en-US"/>
              <a:pPr>
                <a:defRPr/>
              </a:pPr>
              <a:t>‹#›</a:t>
            </a:fld>
            <a:endParaRPr lang="en-US"/>
          </a:p>
        </p:txBody>
      </p:sp>
    </p:spTree>
    <p:extLst>
      <p:ext uri="{BB962C8B-B14F-4D97-AF65-F5344CB8AC3E}">
        <p14:creationId xmlns:p14="http://schemas.microsoft.com/office/powerpoint/2010/main" val="2424123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92FBD5B-80C6-A145-A12E-1D6E9A608BAA}" type="slidenum">
              <a:rPr lang="en-US"/>
              <a:pPr>
                <a:defRPr/>
              </a:pPr>
              <a:t>‹#›</a:t>
            </a:fld>
            <a:endParaRPr lang="en-US"/>
          </a:p>
        </p:txBody>
      </p:sp>
    </p:spTree>
    <p:extLst>
      <p:ext uri="{BB962C8B-B14F-4D97-AF65-F5344CB8AC3E}">
        <p14:creationId xmlns:p14="http://schemas.microsoft.com/office/powerpoint/2010/main" val="428705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1E3EB53-280B-144F-988E-AC764828FA14}" type="slidenum">
              <a:rPr lang="en-US"/>
              <a:pPr>
                <a:defRPr/>
              </a:pPr>
              <a:t>‹#›</a:t>
            </a:fld>
            <a:endParaRPr lang="en-US"/>
          </a:p>
        </p:txBody>
      </p:sp>
    </p:spTree>
    <p:extLst>
      <p:ext uri="{BB962C8B-B14F-4D97-AF65-F5344CB8AC3E}">
        <p14:creationId xmlns:p14="http://schemas.microsoft.com/office/powerpoint/2010/main" val="3412113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1A5BA63-384D-C14A-B057-CD93D5D84C65}" type="slidenum">
              <a:rPr lang="en-US"/>
              <a:pPr>
                <a:defRPr/>
              </a:pPr>
              <a:t>‹#›</a:t>
            </a:fld>
            <a:endParaRPr lang="en-US"/>
          </a:p>
        </p:txBody>
      </p:sp>
    </p:spTree>
    <p:extLst>
      <p:ext uri="{BB962C8B-B14F-4D97-AF65-F5344CB8AC3E}">
        <p14:creationId xmlns:p14="http://schemas.microsoft.com/office/powerpoint/2010/main" val="2502124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334BA5C-16BE-5F4C-AB7A-F44AD3C7004F}" type="slidenum">
              <a:rPr lang="en-US"/>
              <a:pPr>
                <a:defRPr/>
              </a:pPr>
              <a:t>‹#›</a:t>
            </a:fld>
            <a:endParaRPr lang="en-US"/>
          </a:p>
        </p:txBody>
      </p:sp>
    </p:spTree>
    <p:extLst>
      <p:ext uri="{BB962C8B-B14F-4D97-AF65-F5344CB8AC3E}">
        <p14:creationId xmlns:p14="http://schemas.microsoft.com/office/powerpoint/2010/main" val="3931355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FB0BF8EE-A21E-8942-86F8-11B4F69C1DFA}" type="slidenum">
              <a:rPr lang="en-US"/>
              <a:pPr>
                <a:defRPr/>
              </a:pPr>
              <a:t>‹#›</a:t>
            </a:fld>
            <a:endParaRPr lang="en-US"/>
          </a:p>
        </p:txBody>
      </p:sp>
    </p:spTree>
    <p:extLst>
      <p:ext uri="{BB962C8B-B14F-4D97-AF65-F5344CB8AC3E}">
        <p14:creationId xmlns:p14="http://schemas.microsoft.com/office/powerpoint/2010/main" val="16358579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AEEC85A-C4A4-AE4A-95A3-C169599A1161}" type="slidenum">
              <a:rPr lang="en-US"/>
              <a:pPr>
                <a:defRPr/>
              </a:pPr>
              <a:t>‹#›</a:t>
            </a:fld>
            <a:endParaRPr lang="en-US"/>
          </a:p>
        </p:txBody>
      </p:sp>
    </p:spTree>
    <p:extLst>
      <p:ext uri="{BB962C8B-B14F-4D97-AF65-F5344CB8AC3E}">
        <p14:creationId xmlns:p14="http://schemas.microsoft.com/office/powerpoint/2010/main" val="18714644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680DCE7-73B2-3443-B741-DE24CB9AF516}" type="slidenum">
              <a:rPr lang="en-US"/>
              <a:pPr>
                <a:defRPr/>
              </a:pPr>
              <a:t>‹#›</a:t>
            </a:fld>
            <a:endParaRPr lang="en-US"/>
          </a:p>
        </p:txBody>
      </p:sp>
    </p:spTree>
    <p:extLst>
      <p:ext uri="{BB962C8B-B14F-4D97-AF65-F5344CB8AC3E}">
        <p14:creationId xmlns:p14="http://schemas.microsoft.com/office/powerpoint/2010/main" val="226628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34188B-B47B-6C4C-9D2B-A27FFAB69333}" type="slidenum">
              <a:rPr lang="en-US"/>
              <a:pPr>
                <a:defRPr/>
              </a:pPr>
              <a:t>‹#›</a:t>
            </a:fld>
            <a:endParaRPr lang="en-US"/>
          </a:p>
        </p:txBody>
      </p:sp>
    </p:spTree>
    <p:extLst>
      <p:ext uri="{BB962C8B-B14F-4D97-AF65-F5344CB8AC3E}">
        <p14:creationId xmlns:p14="http://schemas.microsoft.com/office/powerpoint/2010/main" val="30920140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C06AC78-C5DB-6345-BB1F-CA449197B02A}" type="slidenum">
              <a:rPr lang="en-US"/>
              <a:pPr>
                <a:defRPr/>
              </a:pPr>
              <a:t>‹#›</a:t>
            </a:fld>
            <a:endParaRPr lang="en-US"/>
          </a:p>
        </p:txBody>
      </p:sp>
    </p:spTree>
    <p:extLst>
      <p:ext uri="{BB962C8B-B14F-4D97-AF65-F5344CB8AC3E}">
        <p14:creationId xmlns:p14="http://schemas.microsoft.com/office/powerpoint/2010/main" val="1535369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6CC16251-83ED-A54D-9725-617E0EBDBE2A}" type="slidenum">
              <a:rPr lang="en-US"/>
              <a:pPr>
                <a:defRPr/>
              </a:pPr>
              <a:t>‹#›</a:t>
            </a:fld>
            <a:endParaRPr lang="en-US"/>
          </a:p>
        </p:txBody>
      </p:sp>
    </p:spTree>
    <p:extLst>
      <p:ext uri="{BB962C8B-B14F-4D97-AF65-F5344CB8AC3E}">
        <p14:creationId xmlns:p14="http://schemas.microsoft.com/office/powerpoint/2010/main" val="1781799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B033A537-C9E5-FA49-8AD4-92830E0B2E54}" type="slidenum">
              <a:rPr lang="en-US"/>
              <a:pPr>
                <a:defRPr/>
              </a:pPr>
              <a:t>‹#›</a:t>
            </a:fld>
            <a:endParaRPr lang="en-US"/>
          </a:p>
        </p:txBody>
      </p:sp>
    </p:spTree>
    <p:extLst>
      <p:ext uri="{BB962C8B-B14F-4D97-AF65-F5344CB8AC3E}">
        <p14:creationId xmlns:p14="http://schemas.microsoft.com/office/powerpoint/2010/main" val="506885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2AF87C75-B041-6941-B136-CA0859F68262}" type="slidenum">
              <a:rPr lang="en-US"/>
              <a:pPr>
                <a:defRPr/>
              </a:pPr>
              <a:t>‹#›</a:t>
            </a:fld>
            <a:endParaRPr lang="en-US"/>
          </a:p>
        </p:txBody>
      </p:sp>
    </p:spTree>
    <p:extLst>
      <p:ext uri="{BB962C8B-B14F-4D97-AF65-F5344CB8AC3E}">
        <p14:creationId xmlns:p14="http://schemas.microsoft.com/office/powerpoint/2010/main" val="2359972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6702DB3F-2744-A745-98B5-B366A98E2D95}" type="slidenum">
              <a:rPr lang="en-US"/>
              <a:pPr>
                <a:defRPr/>
              </a:pPr>
              <a:t>‹#›</a:t>
            </a:fld>
            <a:endParaRPr lang="en-US"/>
          </a:p>
        </p:txBody>
      </p:sp>
    </p:spTree>
    <p:extLst>
      <p:ext uri="{BB962C8B-B14F-4D97-AF65-F5344CB8AC3E}">
        <p14:creationId xmlns:p14="http://schemas.microsoft.com/office/powerpoint/2010/main" val="1913115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charset="0"/>
                <a:cs typeface="ＭＳ Ｐゴシック" charset="0"/>
              </a:defRPr>
            </a:lvl1pPr>
          </a:lstStyle>
          <a:p>
            <a:pPr>
              <a:defRPr/>
            </a:pPr>
            <a:fld id="{2B880A42-0E7C-314D-9664-E6F11E97B40D}" type="slidenum">
              <a:rPr lang="en-US"/>
              <a:pPr>
                <a:defRPr/>
              </a:pPr>
              <a:t>‹#›</a:t>
            </a:fld>
            <a:endParaRPr lang="en-US"/>
          </a:p>
        </p:txBody>
      </p:sp>
    </p:spTree>
    <p:extLst>
      <p:ext uri="{BB962C8B-B14F-4D97-AF65-F5344CB8AC3E}">
        <p14:creationId xmlns:p14="http://schemas.microsoft.com/office/powerpoint/2010/main" val="28654016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charset="0"/>
                <a:cs typeface="ＭＳ Ｐゴシック" charset="0"/>
              </a:defRPr>
            </a:lvl1pPr>
          </a:lstStyle>
          <a:p>
            <a:pPr>
              <a:defRPr/>
            </a:pPr>
            <a:fld id="{9CD7EF8D-D973-D44F-A2B9-CABE0FDF3CC2}" type="slidenum">
              <a:rPr lang="en-US"/>
              <a:pPr>
                <a:defRPr/>
              </a:pPr>
              <a:t>‹#›</a:t>
            </a:fld>
            <a:endParaRPr lang="en-US"/>
          </a:p>
        </p:txBody>
      </p:sp>
    </p:spTree>
    <p:extLst>
      <p:ext uri="{BB962C8B-B14F-4D97-AF65-F5344CB8AC3E}">
        <p14:creationId xmlns:p14="http://schemas.microsoft.com/office/powerpoint/2010/main" val="751801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charset="0"/>
                <a:cs typeface="ＭＳ Ｐゴシック" charset="0"/>
              </a:defRPr>
            </a:lvl1pPr>
          </a:lstStyle>
          <a:p>
            <a:pPr>
              <a:defRPr/>
            </a:pPr>
            <a:fld id="{87BB1AAE-FA2C-4A44-AF2C-28FDA25D5E64}" type="slidenum">
              <a:rPr lang="en-US"/>
              <a:pPr>
                <a:defRPr/>
              </a:pPr>
              <a:t>‹#›</a:t>
            </a:fld>
            <a:endParaRPr lang="en-US"/>
          </a:p>
        </p:txBody>
      </p:sp>
    </p:spTree>
    <p:extLst>
      <p:ext uri="{BB962C8B-B14F-4D97-AF65-F5344CB8AC3E}">
        <p14:creationId xmlns:p14="http://schemas.microsoft.com/office/powerpoint/2010/main" val="16359555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E98F5F9B-5585-5846-85BB-7C441F877EDA}" type="slidenum">
              <a:rPr lang="en-US"/>
              <a:pPr>
                <a:defRPr/>
              </a:pPr>
              <a:t>‹#›</a:t>
            </a:fld>
            <a:endParaRPr lang="en-US"/>
          </a:p>
        </p:txBody>
      </p:sp>
    </p:spTree>
    <p:extLst>
      <p:ext uri="{BB962C8B-B14F-4D97-AF65-F5344CB8AC3E}">
        <p14:creationId xmlns:p14="http://schemas.microsoft.com/office/powerpoint/2010/main" val="27595163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CE8B2C21-B7A8-CB46-AAD8-3DE434C65375}" type="slidenum">
              <a:rPr lang="en-US"/>
              <a:pPr>
                <a:defRPr/>
              </a:pPr>
              <a:t>‹#›</a:t>
            </a:fld>
            <a:endParaRPr lang="en-US"/>
          </a:p>
        </p:txBody>
      </p:sp>
    </p:spTree>
    <p:extLst>
      <p:ext uri="{BB962C8B-B14F-4D97-AF65-F5344CB8AC3E}">
        <p14:creationId xmlns:p14="http://schemas.microsoft.com/office/powerpoint/2010/main" val="301564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6294BA-6BA6-634F-BFE6-162EF3D69183}" type="slidenum">
              <a:rPr lang="en-US"/>
              <a:pPr>
                <a:defRPr/>
              </a:pPr>
              <a:t>‹#›</a:t>
            </a:fld>
            <a:endParaRPr lang="en-US"/>
          </a:p>
        </p:txBody>
      </p:sp>
    </p:spTree>
    <p:extLst>
      <p:ext uri="{BB962C8B-B14F-4D97-AF65-F5344CB8AC3E}">
        <p14:creationId xmlns:p14="http://schemas.microsoft.com/office/powerpoint/2010/main" val="21676485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5B4F71AB-898A-5848-8A05-3B0FED6723FC}" type="slidenum">
              <a:rPr lang="en-US"/>
              <a:pPr>
                <a:defRPr/>
              </a:pPr>
              <a:t>‹#›</a:t>
            </a:fld>
            <a:endParaRPr lang="en-US"/>
          </a:p>
        </p:txBody>
      </p:sp>
    </p:spTree>
    <p:extLst>
      <p:ext uri="{BB962C8B-B14F-4D97-AF65-F5344CB8AC3E}">
        <p14:creationId xmlns:p14="http://schemas.microsoft.com/office/powerpoint/2010/main" val="2691246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C555549F-B804-384F-A805-172C9B447707}" type="slidenum">
              <a:rPr lang="en-US"/>
              <a:pPr>
                <a:defRPr/>
              </a:pPr>
              <a:t>‹#›</a:t>
            </a:fld>
            <a:endParaRPr lang="en-US"/>
          </a:p>
        </p:txBody>
      </p:sp>
    </p:spTree>
    <p:extLst>
      <p:ext uri="{BB962C8B-B14F-4D97-AF65-F5344CB8AC3E}">
        <p14:creationId xmlns:p14="http://schemas.microsoft.com/office/powerpoint/2010/main" val="6406693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13" y="609320"/>
            <a:ext cx="7772977" cy="1143000"/>
          </a:xfrm>
        </p:spPr>
        <p:txBody>
          <a:bodyPr/>
          <a:lstStyle/>
          <a:p>
            <a:r>
              <a:rPr lang="en-US"/>
              <a:t>Click to edit Master title style</a:t>
            </a:r>
          </a:p>
        </p:txBody>
      </p:sp>
      <p:sp>
        <p:nvSpPr>
          <p:cNvPr id="3" name="Chart Placeholder 2"/>
          <p:cNvSpPr>
            <a:spLocks noGrp="1"/>
          </p:cNvSpPr>
          <p:nvPr>
            <p:ph type="chart" sz="half" idx="1"/>
          </p:nvPr>
        </p:nvSpPr>
        <p:spPr>
          <a:xfrm>
            <a:off x="685514" y="1982042"/>
            <a:ext cx="3817215" cy="4113959"/>
          </a:xfrm>
        </p:spPr>
        <p:txBody>
          <a:bodyPr/>
          <a:lstStyle/>
          <a:p>
            <a:pPr lvl="0"/>
            <a:endParaRPr lang="en-US" noProof="0"/>
          </a:p>
        </p:txBody>
      </p:sp>
      <p:sp>
        <p:nvSpPr>
          <p:cNvPr id="4" name="Text Placeholder 3"/>
          <p:cNvSpPr>
            <a:spLocks noGrp="1"/>
          </p:cNvSpPr>
          <p:nvPr>
            <p:ph type="body" sz="half" idx="2"/>
          </p:nvPr>
        </p:nvSpPr>
        <p:spPr>
          <a:xfrm>
            <a:off x="4641273" y="1982042"/>
            <a:ext cx="3817216"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ext uri="{BB962C8B-B14F-4D97-AF65-F5344CB8AC3E}">
        <p14:creationId xmlns:p14="http://schemas.microsoft.com/office/powerpoint/2010/main" val="1244824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C5855AC3-9ADF-B746-805F-DD9DC049FF5A}" type="slidenum">
              <a:rPr lang="en-US"/>
              <a:pPr/>
              <a:t>‹#›</a:t>
            </a:fld>
            <a:endParaRPr lang="en-US"/>
          </a:p>
        </p:txBody>
      </p:sp>
    </p:spTree>
    <p:extLst>
      <p:ext uri="{BB962C8B-B14F-4D97-AF65-F5344CB8AC3E}">
        <p14:creationId xmlns:p14="http://schemas.microsoft.com/office/powerpoint/2010/main" val="122578414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01A168-603F-C441-BB34-D57A3B55D2ED}" type="slidenum">
              <a:rPr lang="en-US"/>
              <a:pPr>
                <a:defRPr/>
              </a:pPr>
              <a:t>‹#›</a:t>
            </a:fld>
            <a:endParaRPr lang="en-US"/>
          </a:p>
        </p:txBody>
      </p:sp>
    </p:spTree>
    <p:extLst>
      <p:ext uri="{BB962C8B-B14F-4D97-AF65-F5344CB8AC3E}">
        <p14:creationId xmlns:p14="http://schemas.microsoft.com/office/powerpoint/2010/main" val="412274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F17876-1073-BA4A-B6C3-8C5D339FEF53}" type="slidenum">
              <a:rPr lang="en-US"/>
              <a:pPr>
                <a:defRPr/>
              </a:pPr>
              <a:t>‹#›</a:t>
            </a:fld>
            <a:endParaRPr lang="en-US"/>
          </a:p>
        </p:txBody>
      </p:sp>
    </p:spTree>
    <p:extLst>
      <p:ext uri="{BB962C8B-B14F-4D97-AF65-F5344CB8AC3E}">
        <p14:creationId xmlns:p14="http://schemas.microsoft.com/office/powerpoint/2010/main" val="1607966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656153-6F08-804C-A93F-361DC3A90A4C}" type="slidenum">
              <a:rPr lang="en-US"/>
              <a:pPr>
                <a:defRPr/>
              </a:pPr>
              <a:t>‹#›</a:t>
            </a:fld>
            <a:endParaRPr lang="en-US"/>
          </a:p>
        </p:txBody>
      </p:sp>
    </p:spTree>
    <p:extLst>
      <p:ext uri="{BB962C8B-B14F-4D97-AF65-F5344CB8AC3E}">
        <p14:creationId xmlns:p14="http://schemas.microsoft.com/office/powerpoint/2010/main" val="23080208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7.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ACC8138D-850C-2F49-BC5C-D0A17BD48500}"/>
              </a:ext>
            </a:extLst>
          </p:cNvPr>
          <p:cNvSpPr>
            <a:spLocks noGrp="1" noChangeArrowheads="1"/>
          </p:cNvSpPr>
          <p:nvPr>
            <p:ph type="title"/>
          </p:nvPr>
        </p:nvSpPr>
        <p:spPr bwMode="auto">
          <a:xfrm>
            <a:off x="673100" y="568325"/>
            <a:ext cx="7807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73C42BC0-358E-4342-980A-C1EC0E4E13EE}"/>
              </a:ext>
            </a:extLst>
          </p:cNvPr>
          <p:cNvSpPr>
            <a:spLocks noGrp="1" noChangeArrowheads="1"/>
          </p:cNvSpPr>
          <p:nvPr>
            <p:ph type="body" idx="1"/>
          </p:nvPr>
        </p:nvSpPr>
        <p:spPr bwMode="auto">
          <a:xfrm>
            <a:off x="673100" y="1906588"/>
            <a:ext cx="78073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3968" r:id="rId1"/>
    <p:sldLayoutId id="2147483981" r:id="rId2"/>
    <p:sldLayoutId id="2147483982" r:id="rId3"/>
    <p:sldLayoutId id="2147484075" r:id="rId4"/>
  </p:sldLayoutIdLst>
  <p:txStyles>
    <p:titleStyle>
      <a:lvl1pPr algn="ctr" defTabSz="407988" rtl="0" eaLnBrk="0" fontAlgn="base" hangingPunct="0">
        <a:lnSpc>
          <a:spcPct val="97000"/>
        </a:lnSpc>
        <a:spcBef>
          <a:spcPct val="0"/>
        </a:spcBef>
        <a:spcAft>
          <a:spcPct val="0"/>
        </a:spcAft>
        <a:buClr>
          <a:srgbClr val="000000"/>
        </a:buClr>
        <a:buSzPct val="45000"/>
        <a:buFont typeface="StarSymbol" charset="0"/>
        <a:defRPr sz="3900">
          <a:solidFill>
            <a:srgbClr val="000000"/>
          </a:solidFill>
          <a:latin typeface="+mj-lt"/>
          <a:ea typeface="+mj-ea"/>
          <a:cs typeface="+mj-cs"/>
        </a:defRPr>
      </a:lvl1pPr>
      <a:lvl2pPr algn="ctr" defTabSz="407988" rtl="0" eaLnBrk="0" fontAlgn="base" hangingPunct="0">
        <a:lnSpc>
          <a:spcPct val="97000"/>
        </a:lnSpc>
        <a:spcBef>
          <a:spcPct val="0"/>
        </a:spcBef>
        <a:spcAft>
          <a:spcPct val="0"/>
        </a:spcAft>
        <a:buClr>
          <a:srgbClr val="000000"/>
        </a:buClr>
        <a:buSzPct val="45000"/>
        <a:buFont typeface="StarSymbol" charset="0"/>
        <a:defRPr sz="3900">
          <a:solidFill>
            <a:srgbClr val="000000"/>
          </a:solidFill>
          <a:latin typeface="Times New Roman" pitchFamily="92" charset="0"/>
          <a:ea typeface="Lucida Sans Unicode" pitchFamily="-108" charset="-52"/>
          <a:cs typeface="Lucida Sans Unicode" pitchFamily="-108" charset="-52"/>
        </a:defRPr>
      </a:lvl2pPr>
      <a:lvl3pPr algn="ctr" defTabSz="407988" rtl="0" eaLnBrk="0" fontAlgn="base" hangingPunct="0">
        <a:lnSpc>
          <a:spcPct val="97000"/>
        </a:lnSpc>
        <a:spcBef>
          <a:spcPct val="0"/>
        </a:spcBef>
        <a:spcAft>
          <a:spcPct val="0"/>
        </a:spcAft>
        <a:buClr>
          <a:srgbClr val="000000"/>
        </a:buClr>
        <a:buSzPct val="45000"/>
        <a:buFont typeface="StarSymbol" charset="0"/>
        <a:defRPr sz="3900">
          <a:solidFill>
            <a:srgbClr val="000000"/>
          </a:solidFill>
          <a:latin typeface="Times New Roman" pitchFamily="92" charset="0"/>
          <a:ea typeface="Lucida Sans Unicode" pitchFamily="-108" charset="-52"/>
          <a:cs typeface="Lucida Sans Unicode" pitchFamily="-108" charset="-52"/>
        </a:defRPr>
      </a:lvl3pPr>
      <a:lvl4pPr algn="ctr" defTabSz="407988" rtl="0" eaLnBrk="0" fontAlgn="base" hangingPunct="0">
        <a:lnSpc>
          <a:spcPct val="97000"/>
        </a:lnSpc>
        <a:spcBef>
          <a:spcPct val="0"/>
        </a:spcBef>
        <a:spcAft>
          <a:spcPct val="0"/>
        </a:spcAft>
        <a:buClr>
          <a:srgbClr val="000000"/>
        </a:buClr>
        <a:buSzPct val="45000"/>
        <a:buFont typeface="StarSymbol" charset="0"/>
        <a:defRPr sz="3900">
          <a:solidFill>
            <a:srgbClr val="000000"/>
          </a:solidFill>
          <a:latin typeface="Times New Roman" pitchFamily="92" charset="0"/>
          <a:ea typeface="Lucida Sans Unicode" pitchFamily="-108" charset="-52"/>
          <a:cs typeface="Lucida Sans Unicode" pitchFamily="-108" charset="-52"/>
        </a:defRPr>
      </a:lvl4pPr>
      <a:lvl5pPr algn="ctr" defTabSz="407988" rtl="0" eaLnBrk="0" fontAlgn="base" hangingPunct="0">
        <a:lnSpc>
          <a:spcPct val="97000"/>
        </a:lnSpc>
        <a:spcBef>
          <a:spcPct val="0"/>
        </a:spcBef>
        <a:spcAft>
          <a:spcPct val="0"/>
        </a:spcAft>
        <a:buClr>
          <a:srgbClr val="000000"/>
        </a:buClr>
        <a:buSzPct val="45000"/>
        <a:buFont typeface="StarSymbol" charset="0"/>
        <a:defRPr sz="3900">
          <a:solidFill>
            <a:srgbClr val="000000"/>
          </a:solidFill>
          <a:latin typeface="Times New Roman" pitchFamily="92" charset="0"/>
          <a:ea typeface="Lucida Sans Unicode" pitchFamily="-108" charset="-52"/>
          <a:cs typeface="Lucida Sans Unicode" pitchFamily="-108" charset="-52"/>
        </a:defRPr>
      </a:lvl5pPr>
      <a:lvl6pPr marL="1377585" indent="-193545" algn="l" defTabSz="409859" rtl="0" fontAlgn="base" hangingPunct="0">
        <a:spcBef>
          <a:spcPct val="0"/>
        </a:spcBef>
        <a:spcAft>
          <a:spcPct val="0"/>
        </a:spcAft>
        <a:buClr>
          <a:srgbClr val="000000"/>
        </a:buClr>
        <a:buSzPct val="45000"/>
        <a:buFont typeface="StarSymbol" charset="0"/>
        <a:defRPr sz="3900">
          <a:solidFill>
            <a:srgbClr val="000000"/>
          </a:solidFill>
          <a:latin typeface="Times New Roman" pitchFamily="92" charset="0"/>
        </a:defRPr>
      </a:lvl6pPr>
      <a:lvl7pPr marL="1787443" indent="-193545" algn="l" defTabSz="409859" rtl="0" fontAlgn="base" hangingPunct="0">
        <a:spcBef>
          <a:spcPct val="0"/>
        </a:spcBef>
        <a:spcAft>
          <a:spcPct val="0"/>
        </a:spcAft>
        <a:buClr>
          <a:srgbClr val="000000"/>
        </a:buClr>
        <a:buSzPct val="45000"/>
        <a:buFont typeface="StarSymbol" charset="0"/>
        <a:defRPr sz="3900">
          <a:solidFill>
            <a:srgbClr val="000000"/>
          </a:solidFill>
          <a:latin typeface="Times New Roman" pitchFamily="92" charset="0"/>
        </a:defRPr>
      </a:lvl7pPr>
      <a:lvl8pPr marL="2197304" indent="-193545" algn="l" defTabSz="409859" rtl="0" fontAlgn="base" hangingPunct="0">
        <a:spcBef>
          <a:spcPct val="0"/>
        </a:spcBef>
        <a:spcAft>
          <a:spcPct val="0"/>
        </a:spcAft>
        <a:buClr>
          <a:srgbClr val="000000"/>
        </a:buClr>
        <a:buSzPct val="45000"/>
        <a:buFont typeface="StarSymbol" charset="0"/>
        <a:defRPr sz="3900">
          <a:solidFill>
            <a:srgbClr val="000000"/>
          </a:solidFill>
          <a:latin typeface="Times New Roman" pitchFamily="92" charset="0"/>
        </a:defRPr>
      </a:lvl8pPr>
      <a:lvl9pPr marL="2607162" indent="-193545" algn="l" defTabSz="409859" rtl="0" fontAlgn="base" hangingPunct="0">
        <a:spcBef>
          <a:spcPct val="0"/>
        </a:spcBef>
        <a:spcAft>
          <a:spcPct val="0"/>
        </a:spcAft>
        <a:buClr>
          <a:srgbClr val="000000"/>
        </a:buClr>
        <a:buSzPct val="45000"/>
        <a:buFont typeface="StarSymbol" charset="0"/>
        <a:defRPr sz="3900">
          <a:solidFill>
            <a:srgbClr val="000000"/>
          </a:solidFill>
          <a:latin typeface="Times New Roman" pitchFamily="92" charset="0"/>
        </a:defRPr>
      </a:lvl9pPr>
    </p:titleStyle>
    <p:bodyStyle>
      <a:lvl1pPr marL="385763" indent="-288925" algn="l" defTabSz="407988"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mn-ea"/>
          <a:cs typeface="+mn-cs"/>
        </a:defRPr>
      </a:lvl1pPr>
      <a:lvl2pPr marL="773113" indent="-255588" algn="l" defTabSz="407988" rtl="0" eaLnBrk="0" fontAlgn="base" hangingPunct="0">
        <a:lnSpc>
          <a:spcPct val="97000"/>
        </a:lnSpc>
        <a:spcBef>
          <a:spcPct val="0"/>
        </a:spcBef>
        <a:spcAft>
          <a:spcPts val="1025"/>
        </a:spcAft>
        <a:buClr>
          <a:srgbClr val="000000"/>
        </a:buClr>
        <a:buSzPct val="75000"/>
        <a:buFont typeface="StarSymbol" charset="0"/>
        <a:buChar char="–"/>
        <a:defRPr sz="2500">
          <a:solidFill>
            <a:srgbClr val="000000"/>
          </a:solidFill>
          <a:latin typeface="+mn-lt"/>
          <a:ea typeface="+mn-ea"/>
          <a:cs typeface="+mn-cs"/>
        </a:defRPr>
      </a:lvl2pPr>
      <a:lvl3pPr marL="1160463" indent="-192088" algn="l" defTabSz="407988"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47813" indent="-192088" algn="l" defTabSz="407988"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35163" indent="-192088" algn="l" defTabSz="407988"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345309" indent="-193545" algn="l" defTabSz="409859"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755168" indent="-193545" algn="l" defTabSz="409859"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165027" indent="-193545" algn="l" defTabSz="409859"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574888" indent="-193545" algn="l" defTabSz="409859"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409859" rtl="0" eaLnBrk="1" latinLnBrk="0" hangingPunct="1">
        <a:defRPr sz="1600" kern="1200">
          <a:solidFill>
            <a:schemeClr val="tx1"/>
          </a:solidFill>
          <a:latin typeface="+mn-lt"/>
          <a:ea typeface="+mn-ea"/>
          <a:cs typeface="+mn-cs"/>
        </a:defRPr>
      </a:lvl1pPr>
      <a:lvl2pPr marL="409859" algn="l" defTabSz="409859" rtl="0" eaLnBrk="1" latinLnBrk="0" hangingPunct="1">
        <a:defRPr sz="1600" kern="1200">
          <a:solidFill>
            <a:schemeClr val="tx1"/>
          </a:solidFill>
          <a:latin typeface="+mn-lt"/>
          <a:ea typeface="+mn-ea"/>
          <a:cs typeface="+mn-cs"/>
        </a:defRPr>
      </a:lvl2pPr>
      <a:lvl3pPr marL="819719" algn="l" defTabSz="409859" rtl="0" eaLnBrk="1" latinLnBrk="0" hangingPunct="1">
        <a:defRPr sz="1600" kern="1200">
          <a:solidFill>
            <a:schemeClr val="tx1"/>
          </a:solidFill>
          <a:latin typeface="+mn-lt"/>
          <a:ea typeface="+mn-ea"/>
          <a:cs typeface="+mn-cs"/>
        </a:defRPr>
      </a:lvl3pPr>
      <a:lvl4pPr marL="1229579" algn="l" defTabSz="409859" rtl="0" eaLnBrk="1" latinLnBrk="0" hangingPunct="1">
        <a:defRPr sz="1600" kern="1200">
          <a:solidFill>
            <a:schemeClr val="tx1"/>
          </a:solidFill>
          <a:latin typeface="+mn-lt"/>
          <a:ea typeface="+mn-ea"/>
          <a:cs typeface="+mn-cs"/>
        </a:defRPr>
      </a:lvl4pPr>
      <a:lvl5pPr marL="1639439" algn="l" defTabSz="409859" rtl="0" eaLnBrk="1" latinLnBrk="0" hangingPunct="1">
        <a:defRPr sz="1600" kern="1200">
          <a:solidFill>
            <a:schemeClr val="tx1"/>
          </a:solidFill>
          <a:latin typeface="+mn-lt"/>
          <a:ea typeface="+mn-ea"/>
          <a:cs typeface="+mn-cs"/>
        </a:defRPr>
      </a:lvl5pPr>
      <a:lvl6pPr marL="2049298" algn="l" defTabSz="409859" rtl="0" eaLnBrk="1" latinLnBrk="0" hangingPunct="1">
        <a:defRPr sz="1600" kern="1200">
          <a:solidFill>
            <a:schemeClr val="tx1"/>
          </a:solidFill>
          <a:latin typeface="+mn-lt"/>
          <a:ea typeface="+mn-ea"/>
          <a:cs typeface="+mn-cs"/>
        </a:defRPr>
      </a:lvl6pPr>
      <a:lvl7pPr marL="2459159" algn="l" defTabSz="409859" rtl="0" eaLnBrk="1" latinLnBrk="0" hangingPunct="1">
        <a:defRPr sz="1600" kern="1200">
          <a:solidFill>
            <a:schemeClr val="tx1"/>
          </a:solidFill>
          <a:latin typeface="+mn-lt"/>
          <a:ea typeface="+mn-ea"/>
          <a:cs typeface="+mn-cs"/>
        </a:defRPr>
      </a:lvl7pPr>
      <a:lvl8pPr marL="2869017" algn="l" defTabSz="409859" rtl="0" eaLnBrk="1" latinLnBrk="0" hangingPunct="1">
        <a:defRPr sz="1600" kern="1200">
          <a:solidFill>
            <a:schemeClr val="tx1"/>
          </a:solidFill>
          <a:latin typeface="+mn-lt"/>
          <a:ea typeface="+mn-ea"/>
          <a:cs typeface="+mn-cs"/>
        </a:defRPr>
      </a:lvl8pPr>
      <a:lvl9pPr marL="3278876" algn="l" defTabSz="409859"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lvl1pPr>
          </a:lstStyle>
          <a:p>
            <a:pPr>
              <a:defRPr/>
            </a:pPr>
            <a:fld id="{23C4CFD3-7F60-F941-97C4-FEB27B3E5F56}" type="slidenum">
              <a:rPr lang="en-US"/>
              <a:pPr>
                <a:defRPr/>
              </a:pPr>
              <a:t>‹#›</a:t>
            </a:fld>
            <a:endParaRPr lang="en-US"/>
          </a:p>
        </p:txBody>
      </p:sp>
    </p:spTree>
    <p:extLst>
      <p:ext uri="{BB962C8B-B14F-4D97-AF65-F5344CB8AC3E}">
        <p14:creationId xmlns:p14="http://schemas.microsoft.com/office/powerpoint/2010/main" val="800556243"/>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2860" indent="-34286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863" indent="-285717" algn="l" rtl="0" eaLnBrk="0" fontAlgn="base" hangingPunct="0">
        <a:spcBef>
          <a:spcPct val="20000"/>
        </a:spcBef>
        <a:spcAft>
          <a:spcPct val="0"/>
        </a:spcAft>
        <a:buChar char="–"/>
        <a:defRPr sz="2800">
          <a:solidFill>
            <a:schemeClr val="tx1"/>
          </a:solidFill>
          <a:latin typeface="+mn-lt"/>
          <a:ea typeface="ＭＳ Ｐゴシック" charset="-128"/>
        </a:defRPr>
      </a:lvl2pPr>
      <a:lvl3pPr marL="1142867" indent="-228573" algn="l" rtl="0" eaLnBrk="0" fontAlgn="base" hangingPunct="0">
        <a:spcBef>
          <a:spcPct val="20000"/>
        </a:spcBef>
        <a:spcAft>
          <a:spcPct val="0"/>
        </a:spcAft>
        <a:buChar char="•"/>
        <a:defRPr sz="2400">
          <a:solidFill>
            <a:schemeClr val="tx1"/>
          </a:solidFill>
          <a:latin typeface="+mn-lt"/>
          <a:ea typeface="ＭＳ Ｐゴシック" charset="-128"/>
        </a:defRPr>
      </a:lvl3pPr>
      <a:lvl4pPr marL="1600013" indent="-228573" algn="l" rtl="0" eaLnBrk="0" fontAlgn="base" hangingPunct="0">
        <a:spcBef>
          <a:spcPct val="20000"/>
        </a:spcBef>
        <a:spcAft>
          <a:spcPct val="0"/>
        </a:spcAft>
        <a:buChar char="–"/>
        <a:defRPr sz="2000">
          <a:solidFill>
            <a:schemeClr val="tx1"/>
          </a:solidFill>
          <a:latin typeface="+mn-lt"/>
          <a:ea typeface="ＭＳ Ｐゴシック" charset="-128"/>
        </a:defRPr>
      </a:lvl4pPr>
      <a:lvl5pPr marL="2057159" indent="-22857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7BDD7B60-64CF-8240-9186-45B7E0702D86}" type="slidenum">
              <a:rPr lang="en-US"/>
              <a:pPr>
                <a:defRPr/>
              </a:pPr>
              <a:t>‹#›</a:t>
            </a:fld>
            <a:endParaRPr lang="en-US"/>
          </a:p>
        </p:txBody>
      </p:sp>
    </p:spTree>
    <p:extLst>
      <p:ext uri="{BB962C8B-B14F-4D97-AF65-F5344CB8AC3E}">
        <p14:creationId xmlns:p14="http://schemas.microsoft.com/office/powerpoint/2010/main" val="2238325817"/>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3153705910"/>
      </p:ext>
    </p:extLst>
  </p:cSld>
  <p:clrMap bg1="lt1" tx1="dk1" bg2="lt2" tx2="dk2" accent1="accent1" accent2="accent2" accent3="accent3" accent4="accent4" accent5="accent5" accent6="accent6" hlink="hlink" folHlink="folHlink"/>
  <p:sldLayoutIdLst>
    <p:sldLayoutId id="2147484036" r:id="rId1"/>
    <p:sldLayoutId id="2147484037"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754063" y="690563"/>
            <a:ext cx="8550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754063" y="2244725"/>
            <a:ext cx="85502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754063"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81838"/>
            <a:ext cx="3184525"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2581899727"/>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0">
                <a:solidFill>
                  <a:srgbClr val="000000"/>
                </a:solidFill>
                <a:latin typeface="Times New Roman" charset="0"/>
                <a:ea typeface="+mn-ea"/>
                <a:cs typeface="+mn-cs"/>
              </a:defRPr>
            </a:lvl1pPr>
          </a:lstStyle>
          <a:p>
            <a:pPr defTabSz="914400" fontAlgn="base">
              <a:spcBef>
                <a:spcPct val="0"/>
              </a:spcBef>
              <a:spcAft>
                <a:spcPct val="0"/>
              </a:spcAft>
              <a:defRPr/>
            </a:pPr>
            <a:fld id="{358D3383-88EE-A846-B290-07A4E19786D4}"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180195604"/>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Times New Roman" charset="0"/>
                <a:cs typeface="+mn-cs"/>
              </a:defRPr>
            </a:lvl1pPr>
          </a:lstStyle>
          <a:p>
            <a:pPr defTabSz="914400" fontAlgn="base">
              <a:spcBef>
                <a:spcPct val="0"/>
              </a:spcBef>
              <a:spcAft>
                <a:spcPct val="0"/>
              </a:spcAft>
              <a:defRPr/>
            </a:pPr>
            <a:fld id="{2A6901D0-2AA8-F74C-84DE-0C929D84451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341802401"/>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2788"/>
            <a:ext cx="7772400" cy="41132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defRPr sz="1300">
                <a:solidFill>
                  <a:srgbClr val="000000"/>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ctr">
              <a:defRPr sz="1300">
                <a:solidFill>
                  <a:srgbClr val="000000"/>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r">
              <a:defRPr sz="1300">
                <a:solidFill>
                  <a:srgbClr val="000000"/>
                </a:solidFill>
                <a:latin typeface="Arial" charset="0"/>
              </a:defRPr>
            </a:lvl1pPr>
          </a:lstStyle>
          <a:p>
            <a:fld id="{9A7C16DC-48E0-2748-8CFC-4191E463987F}" type="slidenum">
              <a:rPr lang="en-US"/>
              <a:pPr/>
              <a:t>‹#›</a:t>
            </a:fld>
            <a:endParaRPr lang="en-US"/>
          </a:p>
        </p:txBody>
      </p:sp>
    </p:spTree>
    <p:extLst>
      <p:ext uri="{BB962C8B-B14F-4D97-AF65-F5344CB8AC3E}">
        <p14:creationId xmlns:p14="http://schemas.microsoft.com/office/powerpoint/2010/main" val="1724732297"/>
      </p:ext>
    </p:extLst>
  </p:cSld>
  <p:clrMap bg1="lt1" tx1="dk1" bg2="lt2" tx2="dk2" accent1="accent1" accent2="accent2" accent3="accent3" accent4="accent4" accent5="accent5" accent6="accent6" hlink="hlink" folHlink="folHlink"/>
  <p:sldLayoutIdLst>
    <p:sldLayoutId id="2147484077"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8996" algn="ctr" rtl="0" fontAlgn="base">
        <a:spcBef>
          <a:spcPct val="0"/>
        </a:spcBef>
        <a:spcAft>
          <a:spcPct val="0"/>
        </a:spcAft>
        <a:defRPr sz="3900">
          <a:solidFill>
            <a:schemeClr val="tx2"/>
          </a:solidFill>
          <a:latin typeface="Arial" pitchFamily="92" charset="0"/>
        </a:defRPr>
      </a:lvl6pPr>
      <a:lvl7pPr marL="817992" algn="ctr" rtl="0" fontAlgn="base">
        <a:spcBef>
          <a:spcPct val="0"/>
        </a:spcBef>
        <a:spcAft>
          <a:spcPct val="0"/>
        </a:spcAft>
        <a:defRPr sz="3900">
          <a:solidFill>
            <a:schemeClr val="tx2"/>
          </a:solidFill>
          <a:latin typeface="Arial" pitchFamily="92" charset="0"/>
        </a:defRPr>
      </a:lvl7pPr>
      <a:lvl8pPr marL="1226992" algn="ctr" rtl="0" fontAlgn="base">
        <a:spcBef>
          <a:spcPct val="0"/>
        </a:spcBef>
        <a:spcAft>
          <a:spcPct val="0"/>
        </a:spcAft>
        <a:defRPr sz="3900">
          <a:solidFill>
            <a:schemeClr val="tx2"/>
          </a:solidFill>
          <a:latin typeface="Arial" pitchFamily="92" charset="0"/>
        </a:defRPr>
      </a:lvl8pPr>
      <a:lvl9pPr marL="1635987" algn="ctr" rtl="0" fontAlgn="base">
        <a:spcBef>
          <a:spcPct val="0"/>
        </a:spcBef>
        <a:spcAft>
          <a:spcPct val="0"/>
        </a:spcAft>
        <a:defRPr sz="3900">
          <a:solidFill>
            <a:schemeClr val="tx2"/>
          </a:solidFill>
          <a:latin typeface="Arial" pitchFamily="92" charset="0"/>
        </a:defRPr>
      </a:lvl9pPr>
    </p:titleStyle>
    <p:bodyStyle>
      <a:lvl1pPr marL="304552" indent="-30455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032" indent="-25379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512" indent="-20303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9168" indent="-203034"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8408" indent="-203034"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9494" indent="-204498" algn="l" rtl="0" fontAlgn="base">
        <a:spcBef>
          <a:spcPct val="20000"/>
        </a:spcBef>
        <a:spcAft>
          <a:spcPct val="0"/>
        </a:spcAft>
        <a:buChar char="»"/>
        <a:defRPr sz="1800">
          <a:solidFill>
            <a:schemeClr val="tx1"/>
          </a:solidFill>
          <a:latin typeface="+mn-lt"/>
          <a:ea typeface="ＭＳ Ｐゴシック" pitchFamily="92" charset="-128"/>
        </a:defRPr>
      </a:lvl6pPr>
      <a:lvl7pPr marL="2658487" indent="-204498" algn="l" rtl="0" fontAlgn="base">
        <a:spcBef>
          <a:spcPct val="20000"/>
        </a:spcBef>
        <a:spcAft>
          <a:spcPct val="0"/>
        </a:spcAft>
        <a:buChar char="»"/>
        <a:defRPr sz="1800">
          <a:solidFill>
            <a:schemeClr val="tx1"/>
          </a:solidFill>
          <a:latin typeface="+mn-lt"/>
          <a:ea typeface="ＭＳ Ｐゴシック" pitchFamily="92" charset="-128"/>
        </a:defRPr>
      </a:lvl7pPr>
      <a:lvl8pPr marL="3067494" indent="-204498" algn="l" rtl="0" fontAlgn="base">
        <a:spcBef>
          <a:spcPct val="20000"/>
        </a:spcBef>
        <a:spcAft>
          <a:spcPct val="0"/>
        </a:spcAft>
        <a:buChar char="»"/>
        <a:defRPr sz="1800">
          <a:solidFill>
            <a:schemeClr val="tx1"/>
          </a:solidFill>
          <a:latin typeface="+mn-lt"/>
          <a:ea typeface="ＭＳ Ｐゴシック" pitchFamily="92" charset="-128"/>
        </a:defRPr>
      </a:lvl8pPr>
      <a:lvl9pPr marL="3476480" indent="-20449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8996" rtl="0" eaLnBrk="1" latinLnBrk="0" hangingPunct="1">
        <a:defRPr sz="1600" kern="1200">
          <a:solidFill>
            <a:schemeClr val="tx1"/>
          </a:solidFill>
          <a:latin typeface="+mn-lt"/>
          <a:ea typeface="+mn-ea"/>
          <a:cs typeface="+mn-cs"/>
        </a:defRPr>
      </a:lvl1pPr>
      <a:lvl2pPr marL="408996" algn="l" defTabSz="408996" rtl="0" eaLnBrk="1" latinLnBrk="0" hangingPunct="1">
        <a:defRPr sz="1600" kern="1200">
          <a:solidFill>
            <a:schemeClr val="tx1"/>
          </a:solidFill>
          <a:latin typeface="+mn-lt"/>
          <a:ea typeface="+mn-ea"/>
          <a:cs typeface="+mn-cs"/>
        </a:defRPr>
      </a:lvl2pPr>
      <a:lvl3pPr marL="817992" algn="l" defTabSz="408996" rtl="0" eaLnBrk="1" latinLnBrk="0" hangingPunct="1">
        <a:defRPr sz="1600" kern="1200">
          <a:solidFill>
            <a:schemeClr val="tx1"/>
          </a:solidFill>
          <a:latin typeface="+mn-lt"/>
          <a:ea typeface="+mn-ea"/>
          <a:cs typeface="+mn-cs"/>
        </a:defRPr>
      </a:lvl3pPr>
      <a:lvl4pPr marL="1226992" algn="l" defTabSz="408996" rtl="0" eaLnBrk="1" latinLnBrk="0" hangingPunct="1">
        <a:defRPr sz="1600" kern="1200">
          <a:solidFill>
            <a:schemeClr val="tx1"/>
          </a:solidFill>
          <a:latin typeface="+mn-lt"/>
          <a:ea typeface="+mn-ea"/>
          <a:cs typeface="+mn-cs"/>
        </a:defRPr>
      </a:lvl4pPr>
      <a:lvl5pPr marL="1635987" algn="l" defTabSz="408996" rtl="0" eaLnBrk="1" latinLnBrk="0" hangingPunct="1">
        <a:defRPr sz="1600" kern="1200">
          <a:solidFill>
            <a:schemeClr val="tx1"/>
          </a:solidFill>
          <a:latin typeface="+mn-lt"/>
          <a:ea typeface="+mn-ea"/>
          <a:cs typeface="+mn-cs"/>
        </a:defRPr>
      </a:lvl5pPr>
      <a:lvl6pPr marL="2044992" algn="l" defTabSz="408996" rtl="0" eaLnBrk="1" latinLnBrk="0" hangingPunct="1">
        <a:defRPr sz="1600" kern="1200">
          <a:solidFill>
            <a:schemeClr val="tx1"/>
          </a:solidFill>
          <a:latin typeface="+mn-lt"/>
          <a:ea typeface="+mn-ea"/>
          <a:cs typeface="+mn-cs"/>
        </a:defRPr>
      </a:lvl6pPr>
      <a:lvl7pPr marL="2453989" algn="l" defTabSz="408996" rtl="0" eaLnBrk="1" latinLnBrk="0" hangingPunct="1">
        <a:defRPr sz="1600" kern="1200">
          <a:solidFill>
            <a:schemeClr val="tx1"/>
          </a:solidFill>
          <a:latin typeface="+mn-lt"/>
          <a:ea typeface="+mn-ea"/>
          <a:cs typeface="+mn-cs"/>
        </a:defRPr>
      </a:lvl7pPr>
      <a:lvl8pPr marL="2862985" algn="l" defTabSz="408996" rtl="0" eaLnBrk="1" latinLnBrk="0" hangingPunct="1">
        <a:defRPr sz="1600" kern="1200">
          <a:solidFill>
            <a:schemeClr val="tx1"/>
          </a:solidFill>
          <a:latin typeface="+mn-lt"/>
          <a:ea typeface="+mn-ea"/>
          <a:cs typeface="+mn-cs"/>
        </a:defRPr>
      </a:lvl8pPr>
      <a:lvl9pPr marL="3271982" algn="l" defTabSz="40899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ogarten@uconn.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youtube.com/watch?v=cj-Ilz4_4K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57.xml"/><Relationship Id="rId4" Type="http://schemas.openxmlformats.org/officeDocument/2006/relationships/image" Target="../media/image73.jpeg"/></Relationships>
</file>

<file path=ppt/slides/_rels/slide10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57.xml"/><Relationship Id="rId5" Type="http://schemas.openxmlformats.org/officeDocument/2006/relationships/hyperlink" Target="http://www.ncbi.nlm.nih.gov/pmc/articles/PMC3169818/" TargetMode="External"/><Relationship Id="rId4" Type="http://schemas.openxmlformats.org/officeDocument/2006/relationships/image" Target="../media/image74.jpeg"/></Relationships>
</file>

<file path=ppt/slides/_rels/slide1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sciencemag.org/content/309/5741/1720.long" TargetMode="External"/><Relationship Id="rId1" Type="http://schemas.openxmlformats.org/officeDocument/2006/relationships/slideLayout" Target="../slideLayouts/slideLayout57.xml"/></Relationships>
</file>

<file path=ppt/slides/_rels/slide10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sciencemag.org/content/309/5741/1717.long" TargetMode="External"/><Relationship Id="rId1" Type="http://schemas.openxmlformats.org/officeDocument/2006/relationships/slideLayout" Target="../slideLayouts/slideLayout57.xml"/></Relationships>
</file>

<file path=ppt/slides/_rels/slide108.xml.rels><?xml version="1.0" encoding="UTF-8" standalone="yes"?>
<Relationships xmlns="http://schemas.openxmlformats.org/package/2006/relationships"><Relationship Id="rId3" Type="http://schemas.openxmlformats.org/officeDocument/2006/relationships/hyperlink" Target="http://www.ncbi.nlm.nih.gov/pmc/articles/PMC1635020/" TargetMode="External"/><Relationship Id="rId2" Type="http://schemas.openxmlformats.org/officeDocument/2006/relationships/image" Target="../media/image77.png"/><Relationship Id="rId1" Type="http://schemas.openxmlformats.org/officeDocument/2006/relationships/slideLayout" Target="../slideLayouts/slideLayout57.xml"/><Relationship Id="rId4" Type="http://schemas.openxmlformats.org/officeDocument/2006/relationships/image" Target="../media/image78.png"/></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57.xml"/><Relationship Id="rId4" Type="http://schemas.openxmlformats.org/officeDocument/2006/relationships/image" Target="../media/image80.jpe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57.xml"/><Relationship Id="rId4" Type="http://schemas.openxmlformats.org/officeDocument/2006/relationships/image" Target="../media/image82.png"/></Relationships>
</file>

<file path=ppt/slides/_rels/slide11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7.xml"/></Relationships>
</file>

<file path=ppt/slides/_rels/slide11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7.xml"/></Relationships>
</file>

<file path=ppt/slides/_rels/slide11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7.xml"/></Relationships>
</file>

<file path=ppt/slides/_rels/slide1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7.xml"/></Relationships>
</file>

<file path=ppt/slides/_rels/slide11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7.xml"/></Relationships>
</file>

<file path=ppt/slides/_rels/slide118.xml.rels><?xml version="1.0" encoding="UTF-8" standalone="yes"?>
<Relationships xmlns="http://schemas.openxmlformats.org/package/2006/relationships"><Relationship Id="rId8" Type="http://schemas.openxmlformats.org/officeDocument/2006/relationships/hyperlink" Target="http://haplogroup-a.com/Ancient-Root-AJHG2013.pdf" TargetMode="External"/><Relationship Id="rId3" Type="http://schemas.openxmlformats.org/officeDocument/2006/relationships/hyperlink" Target="http://www.nytimes.com/2012/01/31/science/gains-in-dna-are-speeding-research-into-human-origins.html" TargetMode="External"/><Relationship Id="rId7" Type="http://schemas.openxmlformats.org/officeDocument/2006/relationships/hyperlink" Target="http://www.sciencemag.org/content/334/6052/94/F2.expansion.html" TargetMode="External"/><Relationship Id="rId2" Type="http://schemas.openxmlformats.org/officeDocument/2006/relationships/hyperlink" Target="http://en.wikipedia.org/wiki/Denisova_hominin" TargetMode="External"/><Relationship Id="rId1" Type="http://schemas.openxmlformats.org/officeDocument/2006/relationships/slideLayout" Target="../slideLayouts/slideLayout57.xml"/><Relationship Id="rId6" Type="http://schemas.openxmlformats.org/officeDocument/2006/relationships/hyperlink" Target="http://www.sciencemag.org/content/334/6052/94.full" TargetMode="External"/><Relationship Id="rId5" Type="http://schemas.openxmlformats.org/officeDocument/2006/relationships/hyperlink" Target="http://www.abc.net.au/science/articles/2012/08/31/3580500.htm" TargetMode="External"/><Relationship Id="rId4" Type="http://schemas.openxmlformats.org/officeDocument/2006/relationships/hyperlink" Target="http://www.sciencedirect.com/science/article/pii/S0002929711003958"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57.xml"/><Relationship Id="rId5" Type="http://schemas.openxmlformats.org/officeDocument/2006/relationships/image" Target="../media/image91.png"/><Relationship Id="rId4" Type="http://schemas.openxmlformats.org/officeDocument/2006/relationships/image" Target="../media/image9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7.xml"/></Relationships>
</file>

<file path=ppt/slides/_rels/slide121.xml.rels><?xml version="1.0" encoding="UTF-8" standalone="yes"?>
<Relationships xmlns="http://schemas.openxmlformats.org/package/2006/relationships"><Relationship Id="rId3" Type="http://schemas.openxmlformats.org/officeDocument/2006/relationships/hyperlink" Target="http://www.sciencemag.org/cgi/content/full/296/5569/864" TargetMode="External"/><Relationship Id="rId2" Type="http://schemas.openxmlformats.org/officeDocument/2006/relationships/notesSlide" Target="../notesSlides/notesSlide63.xml"/><Relationship Id="rId1" Type="http://schemas.openxmlformats.org/officeDocument/2006/relationships/slideLayout" Target="../slideLayouts/slideLayout5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2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7.xml"/></Relationships>
</file>

<file path=ppt/slides/_rels/slide123.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56.xml"/></Relationships>
</file>

<file path=ppt/slides/_rels/slide1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2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6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52.xml"/><Relationship Id="rId4" Type="http://schemas.openxmlformats.org/officeDocument/2006/relationships/image" Target="../media/image110.png"/></Relationships>
</file>

<file path=ppt/slides/_rels/slide13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s://academic.oup.com/mbe/article-lookup/doi/10.1093/molbev/msq057" TargetMode="External"/><Relationship Id="rId5" Type="http://schemas.openxmlformats.org/officeDocument/2006/relationships/hyperlink" Target="https://www.nature.com/articles/nature07393" TargetMode="External"/><Relationship Id="rId4" Type="http://schemas.openxmlformats.org/officeDocument/2006/relationships/hyperlink" Target="https://academic.oup.com/mbe/article/30/11/2463/126259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gogarten.uconn.edu/mcb3421_2017/treesSameOrNot.htm"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2.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themeOverride" Target="../theme/themeOverride2.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hemeOverride" Target="../theme/themeOverride3.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themeOverride" Target="../theme/themeOverride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5.xml"/><Relationship Id="rId1" Type="http://schemas.openxmlformats.org/officeDocument/2006/relationships/themeOverride" Target="../theme/themeOverride5.xml"/><Relationship Id="rId4" Type="http://schemas.openxmlformats.org/officeDocument/2006/relationships/image" Target="../media/image13.emf"/></Relationships>
</file>

<file path=ppt/slides/_rels/slide29.xml.rels><?xml version="1.0" encoding="UTF-8" standalone="yes"?>
<Relationships xmlns="http://schemas.openxmlformats.org/package/2006/relationships"><Relationship Id="rId3" Type="http://schemas.openxmlformats.org/officeDocument/2006/relationships/hyperlink" Target="http://web.uconn.edu/gogarten/mcb221_2003/why_care.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5.png"/><Relationship Id="rId2" Type="http://schemas.openxmlformats.org/officeDocument/2006/relationships/slideLayout" Target="../slideLayouts/slideLayout11.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4.png"/><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3" Type="http://schemas.openxmlformats.org/officeDocument/2006/relationships/hyperlink" Target="http://gogarten.uconn.edu/cvs/Publ_Pres.htm"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hyperlink" Target="http://www.sciencemag.org/cgi/content/full/286/5441/947"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8" Type="http://schemas.openxmlformats.org/officeDocument/2006/relationships/hyperlink" Target="http://www.ncbi.nlm.nih.gov/entrez/query.fcgi?cmd=Retrieve&amp;db=PubMed&amp;list_uids=10441669" TargetMode="External"/><Relationship Id="rId3" Type="http://schemas.openxmlformats.org/officeDocument/2006/relationships/hyperlink" Target="http://bioinfo.mbb.yale.edu/~mbg/clippings/gogarten-cogd-genome-cmp.htm" TargetMode="External"/><Relationship Id="rId7" Type="http://schemas.openxmlformats.org/officeDocument/2006/relationships/hyperlink" Target="http://www.ncbi.nlm.nih.gov/entrez/query.fcgi?cmd=Retrieve&amp;db=PubMed&amp;list_uids=8851883&amp;dopt=Abstract" TargetMode="External"/><Relationship Id="rId12" Type="http://schemas.openxmlformats.org/officeDocument/2006/relationships/hyperlink" Target="http://en.wikipedia.org/wiki/Hopeful_Monster" TargetMode="External"/><Relationship Id="rId2" Type="http://schemas.openxmlformats.org/officeDocument/2006/relationships/notesSlide" Target="../notesSlides/notesSlide28.xml"/><Relationship Id="rId1" Type="http://schemas.openxmlformats.org/officeDocument/2006/relationships/slideLayout" Target="../slideLayouts/slideLayout56.xml"/><Relationship Id="rId6" Type="http://schemas.openxmlformats.org/officeDocument/2006/relationships/hyperlink" Target="http://www.ncbi.nlm.nih.gov/entrez/query.fcgi?cmd=Retrieve&amp;db=PubMed&amp;list_uids=9720275&amp;dopt=Abstract" TargetMode="External"/><Relationship Id="rId11" Type="http://schemas.openxmlformats.org/officeDocument/2006/relationships/hyperlink" Target="http://www.ncbi.nlm.nih.gov/pmc/articles/PMC1456269/" TargetMode="External"/><Relationship Id="rId5" Type="http://schemas.openxmlformats.org/officeDocument/2006/relationships/hyperlink" Target="http://www.ncbi.nlm.nih.gov/entrez/query.fcgi?cmd=Retrieve&amp;db=PubMed&amp;list_uids=8257106&amp;dopt=Abstract" TargetMode="External"/><Relationship Id="rId10" Type="http://schemas.openxmlformats.org/officeDocument/2006/relationships/hyperlink" Target="http://en.wikipedia.org/wiki/Evolutionary_capacitor" TargetMode="External"/><Relationship Id="rId4" Type="http://schemas.openxmlformats.org/officeDocument/2006/relationships/hyperlink" Target="http://www.sciencedirect.com/science?_ob=ArticleURL&amp;_udi=B6VS0-3YGD3J0-5&amp;_user=669286&amp;_coverDate=12/01/1999&amp;_rdoc=1&amp;_fmt=high&amp;_orig=search&amp;_origin=search&amp;_sort=d&amp;_docanchor=&amp;view=c&amp;_acct=C000036298&amp;_version=1&amp;_urlVersion=0&amp;_userid=669286&amp;md5=7366a693fdb12f45caa707391262cc29&amp;searchtype=a" TargetMode="External"/><Relationship Id="rId9" Type="http://schemas.openxmlformats.org/officeDocument/2006/relationships/hyperlink" Target="http://www.ncbi.nlm.nih.gov/entrez/query.fcgi?cmd=Retrieve&amp;db=PubMed&amp;list_uids=1112176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hyperlink" Target="http://gogarten.uconn.edu/mcb3421_2017/bs.html" TargetMode="External"/><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hyperlink" Target="http://evolution.genetics.washington.edu/phylip.html"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hyperlink" Target="http://evolution.genetics.washington.edu/phylip/newicktree.html"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3" Type="http://schemas.openxmlformats.org/officeDocument/2006/relationships/hyperlink" Target="http://aix1.uottawa.ca/~xxia/software/software.htm" TargetMode="External"/><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6.xml"/><Relationship Id="rId1" Type="http://schemas.openxmlformats.org/officeDocument/2006/relationships/vmlDrawing" Target="../drawings/vmlDrawing4.vml"/><Relationship Id="rId5" Type="http://schemas.openxmlformats.org/officeDocument/2006/relationships/image" Target="../media/image36.png"/><Relationship Id="rId4" Type="http://schemas.openxmlformats.org/officeDocument/2006/relationships/oleObject" Target="../embeddings/oleObject7.bin"/></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hyperlink" Target="http://evolution.genetics.washington.edu/phylip/newicktree.html" TargetMode="External"/><Relationship Id="rId2" Type="http://schemas.openxmlformats.org/officeDocument/2006/relationships/hyperlink" Target="https://en.wikipedia.org/wiki/Newick_format" TargetMode="External"/><Relationship Id="rId1" Type="http://schemas.openxmlformats.org/officeDocument/2006/relationships/slideLayout" Target="../slideLayouts/slideLayout21.xml"/><Relationship Id="rId5" Type="http://schemas.openxmlformats.org/officeDocument/2006/relationships/hyperlink" Target="http://www.newicks.com/" TargetMode="External"/><Relationship Id="rId4" Type="http://schemas.openxmlformats.org/officeDocument/2006/relationships/hyperlink" Target="http://evolution.genetics.washington.edu/phylip/newick_doc.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56.xml"/><Relationship Id="rId4" Type="http://schemas.openxmlformats.org/officeDocument/2006/relationships/image" Target="../media/image43.png"/></Relationships>
</file>

<file path=ppt/slides/_rels/slide81.xml.rels><?xml version="1.0" encoding="UTF-8" standalone="yes"?>
<Relationships xmlns="http://schemas.openxmlformats.org/package/2006/relationships"><Relationship Id="rId3" Type="http://schemas.openxmlformats.org/officeDocument/2006/relationships/hyperlink" Target="http://online.itp.ucsb.edu/online/infobio01/fitch1/" TargetMode="External"/><Relationship Id="rId2" Type="http://schemas.openxmlformats.org/officeDocument/2006/relationships/notesSlide" Target="../notesSlides/notesSlide50.xml"/><Relationship Id="rId1" Type="http://schemas.openxmlformats.org/officeDocument/2006/relationships/slideLayout" Target="../slideLayouts/slideLayout56.xml"/><Relationship Id="rId5" Type="http://schemas.openxmlformats.org/officeDocument/2006/relationships/hyperlink" Target="http://web.uconn.edu/gogarten/bioinf/flu_data.paup" TargetMode="External"/><Relationship Id="rId4" Type="http://schemas.openxmlformats.org/officeDocument/2006/relationships/hyperlink" Target="http://www.genetics.org/cgi/content/abstract/155/1/431"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7.xml"/></Relationships>
</file>

<file path=ppt/slides/_rels/slide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56.xml"/><Relationship Id="rId4" Type="http://schemas.openxmlformats.org/officeDocument/2006/relationships/image" Target="../media/image46.png"/></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53.xml"/><Relationship Id="rId7" Type="http://schemas.openxmlformats.org/officeDocument/2006/relationships/image" Target="../media/image50.png"/><Relationship Id="rId2" Type="http://schemas.openxmlformats.org/officeDocument/2006/relationships/slideLayout" Target="../slideLayouts/slideLayout56.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49.png"/><Relationship Id="rId4" Type="http://schemas.openxmlformats.org/officeDocument/2006/relationships/oleObject" Target="../embeddings/oleObject8.bin"/></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52.xml"/><Relationship Id="rId4" Type="http://schemas.openxmlformats.org/officeDocument/2006/relationships/image" Target="../media/image5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56.xml"/><Relationship Id="rId7" Type="http://schemas.openxmlformats.org/officeDocument/2006/relationships/image" Target="../media/image58.png"/><Relationship Id="rId2" Type="http://schemas.openxmlformats.org/officeDocument/2006/relationships/slideLayout" Target="../slideLayouts/slideLayout57.xml"/><Relationship Id="rId1" Type="http://schemas.openxmlformats.org/officeDocument/2006/relationships/vmlDrawing" Target="../drawings/vmlDrawing6.vml"/><Relationship Id="rId6" Type="http://schemas.openxmlformats.org/officeDocument/2006/relationships/hyperlink" Target="http://www.sciencedirect.com/science/article/pii/S0966842X16301421?via=ihub" TargetMode="External"/><Relationship Id="rId5" Type="http://schemas.openxmlformats.org/officeDocument/2006/relationships/image" Target="../media/image57.png"/><Relationship Id="rId4" Type="http://schemas.openxmlformats.org/officeDocument/2006/relationships/oleObject" Target="../embeddings/oleObject10.bin"/></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2.png"/><Relationship Id="rId7" Type="http://schemas.openxmlformats.org/officeDocument/2006/relationships/diagramColors" Target="../diagrams/colors1.xml"/><Relationship Id="rId2" Type="http://schemas.openxmlformats.org/officeDocument/2006/relationships/image" Target="../media/image61.png"/><Relationship Id="rId1" Type="http://schemas.openxmlformats.org/officeDocument/2006/relationships/slideLayout" Target="../slideLayouts/slideLayout5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1.png"/><Relationship Id="rId1" Type="http://schemas.openxmlformats.org/officeDocument/2006/relationships/slideLayout" Target="../slideLayouts/slideLayout5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2.xml"/><Relationship Id="rId5" Type="http://schemas.openxmlformats.org/officeDocument/2006/relationships/image" Target="../media/image66.png"/><Relationship Id="rId4" Type="http://schemas.openxmlformats.org/officeDocument/2006/relationships/image" Target="../media/image65.png"/></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2.xml"/><Relationship Id="rId5" Type="http://schemas.openxmlformats.org/officeDocument/2006/relationships/image" Target="../media/image70.png"/><Relationship Id="rId4" Type="http://schemas.openxmlformats.org/officeDocument/2006/relationships/image" Target="../media/image6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685800"/>
            <a:ext cx="7772400" cy="1143000"/>
          </a:xfrm>
        </p:spPr>
        <p:txBody>
          <a:bodyPr/>
          <a:lstStyle/>
          <a:p>
            <a:pPr eaLnBrk="1" hangingPunct="1"/>
            <a:r>
              <a:rPr lang="en-US" dirty="0"/>
              <a:t>MCB 5472</a:t>
            </a:r>
            <a:br>
              <a:rPr lang="en-US" dirty="0"/>
            </a:br>
            <a:r>
              <a:rPr lang="en-US" dirty="0"/>
              <a:t>Lecture 9</a:t>
            </a:r>
          </a:p>
        </p:txBody>
      </p:sp>
      <p:sp>
        <p:nvSpPr>
          <p:cNvPr id="15363" name="Rectangle 3"/>
          <p:cNvSpPr>
            <a:spLocks noGrp="1" noChangeArrowheads="1"/>
          </p:cNvSpPr>
          <p:nvPr>
            <p:ph type="subTitle" idx="1"/>
          </p:nvPr>
        </p:nvSpPr>
        <p:spPr>
          <a:xfrm>
            <a:off x="1371600" y="2057400"/>
            <a:ext cx="6400800" cy="1905000"/>
          </a:xfrm>
        </p:spPr>
        <p:txBody>
          <a:bodyPr/>
          <a:lstStyle/>
          <a:p>
            <a:pPr eaLnBrk="1" hangingPunct="1"/>
            <a:r>
              <a:rPr lang="en-US" dirty="0"/>
              <a:t>Trees, Terminology and Selection</a:t>
            </a:r>
          </a:p>
          <a:p>
            <a:pPr eaLnBrk="1" hangingPunct="1"/>
            <a:endParaRPr lang="en-US" dirty="0"/>
          </a:p>
          <a:p>
            <a:pPr eaLnBrk="1" hangingPunct="1"/>
            <a:endParaRPr lang="en-US" dirty="0"/>
          </a:p>
        </p:txBody>
      </p:sp>
      <p:sp>
        <p:nvSpPr>
          <p:cNvPr id="15364" name="Rectangle 4"/>
          <p:cNvSpPr>
            <a:spLocks noChangeArrowheads="1"/>
          </p:cNvSpPr>
          <p:nvPr/>
        </p:nvSpPr>
        <p:spPr bwMode="auto">
          <a:xfrm>
            <a:off x="2857500" y="3009900"/>
            <a:ext cx="3429000" cy="1354205"/>
          </a:xfrm>
          <a:prstGeom prst="rect">
            <a:avLst/>
          </a:prstGeom>
          <a:noFill/>
          <a:ln w="9525">
            <a:solidFill>
              <a:schemeClr val="tx1"/>
            </a:solidFill>
            <a:miter lim="800000"/>
            <a:headEnd/>
            <a:tailEnd/>
          </a:ln>
        </p:spPr>
        <p:txBody>
          <a:bodyPr lIns="91429" tIns="45714" rIns="91429" bIns="45714">
            <a:prstTxWarp prst="textNoShape">
              <a:avLst/>
            </a:prstTxWarp>
            <a:spAutoFit/>
          </a:bodyPr>
          <a:lstStyle/>
          <a:p>
            <a:r>
              <a:rPr lang="en-US" sz="2000" b="0" i="1" dirty="0"/>
              <a:t>Peter Gogarten </a:t>
            </a:r>
          </a:p>
          <a:p>
            <a:r>
              <a:rPr lang="en-US" sz="2000" b="0" dirty="0"/>
              <a:t>Office:</a:t>
            </a:r>
            <a:r>
              <a:rPr lang="en-US" sz="2000" b="0" i="1" dirty="0"/>
              <a:t> BSP 404</a:t>
            </a:r>
          </a:p>
          <a:p>
            <a:r>
              <a:rPr lang="en-US" sz="2000" b="0" dirty="0"/>
              <a:t>phone:</a:t>
            </a:r>
            <a:r>
              <a:rPr lang="en-US" sz="2000" b="0" i="1" dirty="0"/>
              <a:t> 860 486-4061, </a:t>
            </a:r>
          </a:p>
          <a:p>
            <a:r>
              <a:rPr lang="en-US" sz="2000" b="0" dirty="0"/>
              <a:t>Email:</a:t>
            </a:r>
            <a:r>
              <a:rPr lang="en-US" sz="2000" b="0" i="1" dirty="0"/>
              <a:t> </a:t>
            </a:r>
            <a:r>
              <a:rPr lang="en-US" sz="2000" b="0" i="1" dirty="0">
                <a:hlinkClick r:id="rId3"/>
              </a:rPr>
              <a:t>gogarten@uconn.edu</a:t>
            </a:r>
            <a:endParaRPr lang="en-US" sz="2000" b="0" dirty="0"/>
          </a:p>
        </p:txBody>
      </p:sp>
      <p:sp>
        <p:nvSpPr>
          <p:cNvPr id="2" name="TextBox 1">
            <a:extLst>
              <a:ext uri="{FF2B5EF4-FFF2-40B4-BE49-F238E27FC236}">
                <a16:creationId xmlns:a16="http://schemas.microsoft.com/office/drawing/2014/main" id="{24DA967B-FC98-C04E-AD9F-D9F7B0DA0FF6}"/>
              </a:ext>
            </a:extLst>
          </p:cNvPr>
          <p:cNvSpPr txBox="1"/>
          <p:nvPr/>
        </p:nvSpPr>
        <p:spPr>
          <a:xfrm>
            <a:off x="75303" y="4854940"/>
            <a:ext cx="8849003" cy="1569660"/>
          </a:xfrm>
          <a:prstGeom prst="rect">
            <a:avLst/>
          </a:prstGeom>
          <a:noFill/>
        </p:spPr>
        <p:txBody>
          <a:bodyPr wrap="square" rtlCol="0">
            <a:spAutoFit/>
          </a:bodyPr>
          <a:lstStyle/>
          <a:p>
            <a:r>
              <a:rPr lang="en-US" dirty="0"/>
              <a:t>Note:  I had it with </a:t>
            </a:r>
            <a:r>
              <a:rPr lang="en-US" dirty="0">
                <a:hlinkClick r:id="rId4"/>
              </a:rPr>
              <a:t>snow-days</a:t>
            </a:r>
            <a:r>
              <a:rPr lang="en-US" dirty="0"/>
              <a:t>!  </a:t>
            </a:r>
            <a:br>
              <a:rPr lang="en-US" dirty="0"/>
            </a:br>
            <a:r>
              <a:rPr lang="en-US" dirty="0">
                <a:solidFill>
                  <a:srgbClr val="FF0000"/>
                </a:solidFill>
              </a:rPr>
              <a:t>If class is cancelled on Wednesday 3/21, I will post the practical part of the midterm online at noon on Wednesday, and you should email me your results before 4pm on Wednesday 3/21!   </a:t>
            </a:r>
          </a:p>
        </p:txBody>
      </p:sp>
    </p:spTree>
    <p:extLst>
      <p:ext uri="{BB962C8B-B14F-4D97-AF65-F5344CB8AC3E}">
        <p14:creationId xmlns:p14="http://schemas.microsoft.com/office/powerpoint/2010/main" val="2157500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304" y="274638"/>
            <a:ext cx="4094496" cy="1143000"/>
          </a:xfrm>
        </p:spPr>
        <p:txBody>
          <a:bodyPr/>
          <a:lstStyle/>
          <a:p>
            <a:r>
              <a:rPr lang="en-US" dirty="0"/>
              <a:t>Output from </a:t>
            </a:r>
            <a:r>
              <a:rPr lang="en-US" dirty="0" err="1"/>
              <a:t>consense</a:t>
            </a:r>
            <a:endParaRPr lang="en-US" dirty="0"/>
          </a:p>
        </p:txBody>
      </p:sp>
      <p:pic>
        <p:nvPicPr>
          <p:cNvPr id="4" name="Picture 3"/>
          <p:cNvPicPr>
            <a:picLocks noChangeAspect="1"/>
          </p:cNvPicPr>
          <p:nvPr/>
        </p:nvPicPr>
        <p:blipFill>
          <a:blip r:embed="rId2"/>
          <a:stretch>
            <a:fillRect/>
          </a:stretch>
        </p:blipFill>
        <p:spPr>
          <a:xfrm>
            <a:off x="489255" y="0"/>
            <a:ext cx="4264562" cy="6858000"/>
          </a:xfrm>
          <a:prstGeom prst="rect">
            <a:avLst/>
          </a:prstGeom>
        </p:spPr>
      </p:pic>
    </p:spTree>
    <p:extLst>
      <p:ext uri="{BB962C8B-B14F-4D97-AF65-F5344CB8AC3E}">
        <p14:creationId xmlns:p14="http://schemas.microsoft.com/office/powerpoint/2010/main" val="744066845"/>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29" name="Title 1"/>
          <p:cNvSpPr>
            <a:spLocks noGrp="1"/>
          </p:cNvSpPr>
          <p:nvPr>
            <p:ph type="title"/>
          </p:nvPr>
        </p:nvSpPr>
        <p:spPr>
          <a:xfrm>
            <a:off x="219075" y="246063"/>
            <a:ext cx="8756650" cy="6302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B. pseudomallei </a:t>
            </a:r>
            <a:r>
              <a:rPr lang="en-US" sz="1800">
                <a:latin typeface="Arial" charset="0"/>
              </a:rPr>
              <a:t>Cryptic Malleilactone</a:t>
            </a:r>
            <a:r>
              <a:rPr lang="en-US" sz="1800" i="1">
                <a:latin typeface="Arial" charset="0"/>
              </a:rPr>
              <a:t> </a:t>
            </a:r>
            <a:r>
              <a:rPr lang="en-US" sz="1800">
                <a:latin typeface="Arial" charset="0"/>
              </a:rPr>
              <a:t>Operon Genes and </a:t>
            </a:r>
            <a:br>
              <a:rPr lang="en-US" sz="1800">
                <a:latin typeface="Arial" charset="0"/>
              </a:rPr>
            </a:br>
            <a:r>
              <a:rPr lang="en-US" sz="1800" i="1">
                <a:latin typeface="Arial" charset="0"/>
              </a:rPr>
              <a:t>E. coli </a:t>
            </a:r>
            <a:r>
              <a:rPr lang="en-US" sz="1800">
                <a:latin typeface="Arial" charset="0"/>
              </a:rPr>
              <a:t>transposase sequences</a:t>
            </a:r>
          </a:p>
        </p:txBody>
      </p:sp>
      <p:graphicFrame>
        <p:nvGraphicFramePr>
          <p:cNvPr id="9" name="Table 8"/>
          <p:cNvGraphicFramePr>
            <a:graphicFrameLocks noGrp="1"/>
          </p:cNvGraphicFramePr>
          <p:nvPr/>
        </p:nvGraphicFramePr>
        <p:xfrm>
          <a:off x="541338" y="1030288"/>
          <a:ext cx="8077199" cy="4381500"/>
        </p:xfrm>
        <a:graphic>
          <a:graphicData uri="http://schemas.openxmlformats.org/drawingml/2006/table">
            <a:tbl>
              <a:tblPr firstRow="1" firstCol="1" bandRow="1"/>
              <a:tblGrid>
                <a:gridCol w="2072911">
                  <a:extLst>
                    <a:ext uri="{9D8B030D-6E8A-4147-A177-3AD203B41FA5}">
                      <a16:colId xmlns:a16="http://schemas.microsoft.com/office/drawing/2014/main" val="20000"/>
                    </a:ext>
                  </a:extLst>
                </a:gridCol>
                <a:gridCol w="1072194">
                  <a:extLst>
                    <a:ext uri="{9D8B030D-6E8A-4147-A177-3AD203B41FA5}">
                      <a16:colId xmlns:a16="http://schemas.microsoft.com/office/drawing/2014/main" val="20001"/>
                    </a:ext>
                  </a:extLst>
                </a:gridCol>
                <a:gridCol w="1286633">
                  <a:extLst>
                    <a:ext uri="{9D8B030D-6E8A-4147-A177-3AD203B41FA5}">
                      <a16:colId xmlns:a16="http://schemas.microsoft.com/office/drawing/2014/main" val="20002"/>
                    </a:ext>
                  </a:extLst>
                </a:gridCol>
                <a:gridCol w="1072194">
                  <a:extLst>
                    <a:ext uri="{9D8B030D-6E8A-4147-A177-3AD203B41FA5}">
                      <a16:colId xmlns:a16="http://schemas.microsoft.com/office/drawing/2014/main" val="20003"/>
                    </a:ext>
                  </a:extLst>
                </a:gridCol>
                <a:gridCol w="1358114">
                  <a:extLst>
                    <a:ext uri="{9D8B030D-6E8A-4147-A177-3AD203B41FA5}">
                      <a16:colId xmlns:a16="http://schemas.microsoft.com/office/drawing/2014/main" val="20004"/>
                    </a:ext>
                  </a:extLst>
                </a:gridCol>
                <a:gridCol w="1215153">
                  <a:extLst>
                    <a:ext uri="{9D8B030D-6E8A-4147-A177-3AD203B41FA5}">
                      <a16:colId xmlns:a16="http://schemas.microsoft.com/office/drawing/2014/main" val="20005"/>
                    </a:ext>
                  </a:extLst>
                </a:gridCol>
              </a:tblGrid>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extLst>
                  <a:ext uri="{0D108BD9-81ED-4DB2-BD59-A6C34878D82A}">
                    <a16:rowId xmlns:a16="http://schemas.microsoft.com/office/drawing/2014/main" val="10000"/>
                  </a:ext>
                </a:extLst>
              </a:tr>
              <a:tr h="5691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extLst>
                  <a:ext uri="{0D108BD9-81ED-4DB2-BD59-A6C34878D82A}">
                    <a16:rowId xmlns:a16="http://schemas.microsoft.com/office/drawing/2014/main" val="10001"/>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Aldehyde dehydrogenase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1544</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4.67E-04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2"/>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AMP- binding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1865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1.68E-02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3"/>
                  </a:ext>
                </a:extLst>
              </a:tr>
              <a:tr h="60554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Adenosylmethionine-8-amino-7-oxononanoate aminotransferase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1421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6.78E-04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4"/>
                  </a:ext>
                </a:extLst>
              </a:tr>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Fatty-acid CoA ligase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1859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8.71E-01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5"/>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Diaminopimelate</a:t>
                      </a:r>
                      <a:r>
                        <a:rPr lang="en-US" sz="1200" u="none" strike="noStrike" dirty="0">
                          <a:solidFill>
                            <a:schemeClr val="bg1"/>
                          </a:solidFill>
                          <a:effectLst/>
                          <a:latin typeface="+mn-lt"/>
                        </a:rPr>
                        <a:t> decarboxylase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1388</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6.63E-01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6"/>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Malonyl</a:t>
                      </a:r>
                      <a:r>
                        <a:rPr lang="en-US" sz="1200" u="none" strike="noStrike" dirty="0">
                          <a:solidFill>
                            <a:schemeClr val="bg1"/>
                          </a:solidFill>
                          <a:effectLst/>
                          <a:latin typeface="+mn-lt"/>
                        </a:rPr>
                        <a:t> CoA-acyl </a:t>
                      </a:r>
                      <a:r>
                        <a:rPr lang="en-US" sz="1200" u="none" strike="noStrike" dirty="0" err="1">
                          <a:solidFill>
                            <a:schemeClr val="bg1"/>
                          </a:solidFill>
                          <a:effectLst/>
                          <a:latin typeface="+mn-lt"/>
                        </a:rPr>
                        <a:t>transacylase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899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4.36E-01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7"/>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FkbH</a:t>
                      </a:r>
                      <a:r>
                        <a:rPr lang="en-US" sz="1200" u="none" strike="noStrike" dirty="0">
                          <a:solidFill>
                            <a:schemeClr val="bg1"/>
                          </a:solidFill>
                          <a:effectLst/>
                          <a:latin typeface="+mn-lt"/>
                        </a:rPr>
                        <a:t> domain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1481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2.05E-02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8"/>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Hypothethical</a:t>
                      </a:r>
                      <a:r>
                        <a:rPr lang="en-US" sz="1200" u="none" strike="noStrike" dirty="0">
                          <a:solidFill>
                            <a:schemeClr val="bg1"/>
                          </a:solidFill>
                          <a:effectLst/>
                          <a:latin typeface="+mn-lt"/>
                        </a:rPr>
                        <a:t>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431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1.47E-01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9"/>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Ketol</a:t>
                      </a:r>
                      <a:r>
                        <a:rPr lang="en-US" sz="1200" u="none" strike="noStrike" dirty="0">
                          <a:solidFill>
                            <a:schemeClr val="bg1"/>
                          </a:solidFill>
                          <a:effectLst/>
                          <a:latin typeface="+mn-lt"/>
                        </a:rPr>
                        <a:t>-acid </a:t>
                      </a:r>
                      <a:r>
                        <a:rPr lang="en-US" sz="1200" u="none" strike="noStrike" dirty="0" err="1">
                          <a:solidFill>
                            <a:schemeClr val="bg1"/>
                          </a:solidFill>
                          <a:effectLst/>
                          <a:latin typeface="+mn-lt"/>
                        </a:rPr>
                        <a:t>reductoisomerase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1091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1.00E+00</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0"/>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Peptide synthase regulatory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8.91E-02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11"/>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Polyketide</a:t>
                      </a:r>
                      <a:r>
                        <a:rPr lang="en-US" sz="1200" u="none" strike="noStrike" dirty="0">
                          <a:solidFill>
                            <a:schemeClr val="bg1"/>
                          </a:solidFill>
                          <a:effectLst/>
                          <a:latin typeface="+mn-lt"/>
                        </a:rPr>
                        <a:t>-peptide synthase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12479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4.35E-27</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2"/>
                  </a:ext>
                </a:extLst>
              </a:tr>
            </a:tbl>
          </a:graphicData>
        </a:graphic>
      </p:graphicFrame>
      <p:graphicFrame>
        <p:nvGraphicFramePr>
          <p:cNvPr id="11" name="Table 10"/>
          <p:cNvGraphicFramePr>
            <a:graphicFrameLocks noGrp="1"/>
          </p:cNvGraphicFramePr>
          <p:nvPr/>
        </p:nvGraphicFramePr>
        <p:xfrm>
          <a:off x="554038" y="5565775"/>
          <a:ext cx="8061325" cy="1092200"/>
        </p:xfrm>
        <a:graphic>
          <a:graphicData uri="http://schemas.openxmlformats.org/drawingml/2006/table">
            <a:tbl>
              <a:tblPr firstRow="1" firstCol="1" bandRow="1"/>
              <a:tblGrid>
                <a:gridCol w="2070655">
                  <a:extLst>
                    <a:ext uri="{9D8B030D-6E8A-4147-A177-3AD203B41FA5}">
                      <a16:colId xmlns:a16="http://schemas.microsoft.com/office/drawing/2014/main" val="20000"/>
                    </a:ext>
                  </a:extLst>
                </a:gridCol>
                <a:gridCol w="1059037">
                  <a:extLst>
                    <a:ext uri="{9D8B030D-6E8A-4147-A177-3AD203B41FA5}">
                      <a16:colId xmlns:a16="http://schemas.microsoft.com/office/drawing/2014/main" val="20001"/>
                    </a:ext>
                  </a:extLst>
                </a:gridCol>
                <a:gridCol w="1327748">
                  <a:extLst>
                    <a:ext uri="{9D8B030D-6E8A-4147-A177-3AD203B41FA5}">
                      <a16:colId xmlns:a16="http://schemas.microsoft.com/office/drawing/2014/main" val="20002"/>
                    </a:ext>
                  </a:extLst>
                </a:gridCol>
                <a:gridCol w="1043231">
                  <a:extLst>
                    <a:ext uri="{9D8B030D-6E8A-4147-A177-3AD203B41FA5}">
                      <a16:colId xmlns:a16="http://schemas.microsoft.com/office/drawing/2014/main" val="20003"/>
                    </a:ext>
                  </a:extLst>
                </a:gridCol>
                <a:gridCol w="1390973">
                  <a:extLst>
                    <a:ext uri="{9D8B030D-6E8A-4147-A177-3AD203B41FA5}">
                      <a16:colId xmlns:a16="http://schemas.microsoft.com/office/drawing/2014/main" val="20004"/>
                    </a:ext>
                  </a:extLst>
                </a:gridCol>
                <a:gridCol w="1169681">
                  <a:extLst>
                    <a:ext uri="{9D8B030D-6E8A-4147-A177-3AD203B41FA5}">
                      <a16:colId xmlns:a16="http://schemas.microsoft.com/office/drawing/2014/main" val="20005"/>
                    </a:ext>
                  </a:extLst>
                </a:gridCol>
              </a:tblGrid>
              <a:tr h="20021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extLst>
                  <a:ext uri="{0D108BD9-81ED-4DB2-BD59-A6C34878D82A}">
                    <a16:rowId xmlns:a16="http://schemas.microsoft.com/office/drawing/2014/main" val="10000"/>
                  </a:ext>
                </a:extLst>
              </a:tr>
              <a:tr h="59102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30096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Putative</a:t>
                      </a:r>
                      <a:r>
                        <a:rPr lang="en-US" sz="1200" u="none" strike="noStrike" baseline="0" dirty="0">
                          <a:solidFill>
                            <a:schemeClr val="bg1"/>
                          </a:solidFill>
                          <a:effectLst/>
                          <a:latin typeface="+mn-lt"/>
                        </a:rPr>
                        <a:t> </a:t>
                      </a:r>
                      <a:r>
                        <a:rPr lang="en-US" sz="1200" u="none" strike="noStrike" baseline="0" dirty="0" err="1">
                          <a:solidFill>
                            <a:schemeClr val="bg1"/>
                          </a:solidFill>
                          <a:effectLst/>
                          <a:latin typeface="+mn-lt"/>
                        </a:rPr>
                        <a:t>t</a:t>
                      </a:r>
                      <a:r>
                        <a:rPr lang="en-US" sz="1200" u="none" strike="noStrike" dirty="0" err="1">
                          <a:solidFill>
                            <a:schemeClr val="bg1"/>
                          </a:solidFill>
                          <a:effectLst/>
                          <a:latin typeface="+mn-lt"/>
                        </a:rPr>
                        <a:t>ransposase</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903</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1.15E-29</a:t>
                      </a: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273454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52400" y="228600"/>
            <a:ext cx="8839200" cy="3600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-&gt; fewer alleles present in population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(see contributions from archaic Humans for example) </a:t>
            </a:r>
            <a:br>
              <a:rPr lang="en-US" sz="2400" b="1" dirty="0">
                <a:solidFill>
                  <a:srgbClr val="000000"/>
                </a:solidFill>
                <a:latin typeface="Times New Roman" charset="0"/>
                <a:ea typeface="ＭＳ Ｐゴシック" charset="0"/>
                <a:cs typeface="ＭＳ Ｐゴシック" charset="0"/>
              </a:rPr>
            </a:b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-&gt; high </a:t>
            </a:r>
            <a:r>
              <a:rPr lang="en-US" sz="2400" b="1" dirty="0" err="1">
                <a:solidFill>
                  <a:srgbClr val="000000"/>
                </a:solidFill>
                <a:latin typeface="Times New Roman" charset="0"/>
                <a:ea typeface="ＭＳ Ｐゴシック" charset="0"/>
                <a:cs typeface="ＭＳ Ｐゴシック" charset="0"/>
              </a:rPr>
              <a:t>dN</a:t>
            </a: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(works well for repeated positive – aka diversifying – selection; e.g. virus interaction with the </a:t>
            </a:r>
            <a:r>
              <a:rPr lang="en-US" sz="2400" b="1" dirty="0" err="1">
                <a:solidFill>
                  <a:srgbClr val="000000"/>
                </a:solidFill>
                <a:latin typeface="Times New Roman" charset="0"/>
                <a:ea typeface="ＭＳ Ｐゴシック" charset="0"/>
                <a:cs typeface="ＭＳ Ｐゴシック" charset="0"/>
              </a:rPr>
              <a:t>immunesystem</a:t>
            </a:r>
            <a:r>
              <a:rPr lang="en-US" sz="2400" b="1" dirty="0">
                <a:solidFill>
                  <a:srgbClr val="0000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42592700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52400" y="228600"/>
            <a:ext cx="8839200" cy="397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-&gt; fewer alleles present in population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(allele shows little within allele divergence - see contributions from archaic Humans for example),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SNP or neighboring SNPs are at higher frequency within a population.   </a:t>
            </a:r>
            <a:br>
              <a:rPr lang="en-US" sz="2400" b="1" dirty="0">
                <a:solidFill>
                  <a:srgbClr val="000000"/>
                </a:solidFill>
                <a:latin typeface="Times New Roman" charset="0"/>
                <a:ea typeface="ＭＳ Ｐゴシック" charset="0"/>
                <a:cs typeface="ＭＳ Ｐゴシック" charset="0"/>
              </a:rPr>
            </a:b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-&gt; high </a:t>
            </a:r>
            <a:r>
              <a:rPr lang="en-US" sz="2400" b="1" dirty="0" err="1">
                <a:solidFill>
                  <a:srgbClr val="000000"/>
                </a:solidFill>
                <a:latin typeface="Times New Roman" charset="0"/>
                <a:ea typeface="ＭＳ Ｐゴシック" charset="0"/>
                <a:cs typeface="ＭＳ Ｐゴシック" charset="0"/>
              </a:rPr>
              <a:t>dN</a:t>
            </a:r>
            <a:endParaRPr lang="en-US" sz="2400"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73610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0" y="635000"/>
            <a:ext cx="5588000" cy="3302000"/>
          </a:xfrm>
          <a:prstGeom prst="rect">
            <a:avLst/>
          </a:prstGeom>
        </p:spPr>
      </p:pic>
      <p:sp>
        <p:nvSpPr>
          <p:cNvPr id="3" name="TextBox 2"/>
          <p:cNvSpPr txBox="1"/>
          <p:nvPr/>
        </p:nvSpPr>
        <p:spPr>
          <a:xfrm>
            <a:off x="635000" y="4064000"/>
            <a:ext cx="7620000" cy="317500"/>
          </a:xfrm>
          <a:prstGeom prst="rect">
            <a:avLst/>
          </a:prstGeom>
        </p:spPr>
        <p:txBody>
          <a:bodyPr/>
          <a:lstStyle/>
          <a:p>
            <a:pPr defTabSz="914400"/>
            <a:r>
              <a:rPr lang="en-US" sz="1000" dirty="0">
                <a:solidFill>
                  <a:prstClr val="black"/>
                </a:solidFill>
                <a:latin typeface="Arial"/>
              </a:rPr>
              <a:t> Fig. 1 Current world-wide frequency distribution of CCR5-Δ32 allele frequencies. Only the frequencies of Native populations have been evidenced in Americas, Asia, Africa and Oceania. Map redrawn and modified principally from &lt;</a:t>
            </a:r>
            <a:r>
              <a:rPr lang="en-US" sz="1000" dirty="0" err="1">
                <a:solidFill>
                  <a:prstClr val="black"/>
                </a:solidFill>
                <a:latin typeface="Arial"/>
              </a:rPr>
              <a:t>ce:cross-ref</a:t>
            </a:r>
            <a:r>
              <a:rPr lang="en-US" sz="1000" dirty="0">
                <a:solidFill>
                  <a:prstClr val="black"/>
                </a:solidFill>
                <a:latin typeface="Arial"/>
              </a:rPr>
              <a:t> </a:t>
            </a:r>
            <a:r>
              <a:rPr lang="en-US" sz="1000" dirty="0" err="1">
                <a:solidFill>
                  <a:prstClr val="black"/>
                </a:solidFill>
                <a:latin typeface="Arial"/>
              </a:rPr>
              <a:t>refid</a:t>
            </a:r>
            <a:r>
              <a:rPr lang="en-US" sz="1000" dirty="0">
                <a:solidFill>
                  <a:prstClr val="black"/>
                </a:solidFill>
                <a:latin typeface="Arial"/>
              </a:rPr>
              <a:t>="bib5"&gt; B...</a:t>
            </a:r>
          </a:p>
        </p:txBody>
      </p:sp>
      <p:sp>
        <p:nvSpPr>
          <p:cNvPr id="4" name="TextBox 3"/>
          <p:cNvSpPr txBox="1"/>
          <p:nvPr/>
        </p:nvSpPr>
        <p:spPr>
          <a:xfrm>
            <a:off x="635000" y="4889500"/>
            <a:ext cx="7620000" cy="254000"/>
          </a:xfrm>
          <a:prstGeom prst="rect">
            <a:avLst/>
          </a:prstGeom>
        </p:spPr>
        <p:txBody>
          <a:bodyPr/>
          <a:lstStyle/>
          <a:p>
            <a:pPr defTabSz="914400"/>
            <a:r>
              <a:rPr lang="en-US" sz="1000">
                <a:solidFill>
                  <a:prstClr val="black"/>
                </a:solidFill>
                <a:latin typeface="Arial"/>
              </a:rPr>
              <a:t>Eric  Faure , Manuela  Royer-Carenzi</a:t>
            </a:r>
          </a:p>
        </p:txBody>
      </p:sp>
      <p:sp>
        <p:nvSpPr>
          <p:cNvPr id="5" name="TextBox 4"/>
          <p:cNvSpPr txBox="1"/>
          <p:nvPr/>
        </p:nvSpPr>
        <p:spPr>
          <a:xfrm>
            <a:off x="635000" y="5270500"/>
            <a:ext cx="7620000" cy="254000"/>
          </a:xfrm>
          <a:prstGeom prst="rect">
            <a:avLst/>
          </a:prstGeom>
        </p:spPr>
        <p:txBody>
          <a:bodyPr/>
          <a:lstStyle/>
          <a:p>
            <a:pPr defTabSz="914400"/>
            <a:r>
              <a:rPr lang="en-US" sz="1000" b="1" dirty="0">
                <a:solidFill>
                  <a:prstClr val="black"/>
                </a:solidFill>
                <a:latin typeface="Arial"/>
              </a:rPr>
              <a:t> Is the European spatial distribution of the HIV-1-resistant CCR5-Δ32 allele formed by a breakdown of the </a:t>
            </a:r>
            <a:r>
              <a:rPr lang="en-US" sz="1000" b="1" dirty="0" err="1">
                <a:solidFill>
                  <a:prstClr val="black"/>
                </a:solidFill>
                <a:latin typeface="Arial"/>
              </a:rPr>
              <a:t>pathocenosis</a:t>
            </a:r>
            <a:r>
              <a:rPr lang="en-US" sz="1000" b="1" dirty="0">
                <a:solidFill>
                  <a:prstClr val="black"/>
                </a:solidFill>
                <a:latin typeface="Arial"/>
              </a:rPr>
              <a:t> due to the historical Roman expansion?</a:t>
            </a:r>
          </a:p>
        </p:txBody>
      </p:sp>
      <p:sp>
        <p:nvSpPr>
          <p:cNvPr id="6" name="TextBox 5"/>
          <p:cNvSpPr txBox="1"/>
          <p:nvPr/>
        </p:nvSpPr>
        <p:spPr>
          <a:xfrm>
            <a:off x="635000" y="5651500"/>
            <a:ext cx="7620000" cy="254000"/>
          </a:xfrm>
          <a:prstGeom prst="rect">
            <a:avLst/>
          </a:prstGeom>
        </p:spPr>
        <p:txBody>
          <a:bodyPr/>
          <a:lstStyle/>
          <a:p>
            <a:pPr defTabSz="914400"/>
            <a:r>
              <a:rPr lang="en-US" sz="1000">
                <a:solidFill>
                  <a:prstClr val="black"/>
                </a:solidFill>
                <a:latin typeface="Arial"/>
              </a:rPr>
              <a:t>Infection, Genetics and Evolution, Volume 8, Issue 6, 2008, 864 - 874</a:t>
            </a:r>
          </a:p>
        </p:txBody>
      </p:sp>
      <p:sp>
        <p:nvSpPr>
          <p:cNvPr id="7" name="TextBox 6"/>
          <p:cNvSpPr txBox="1"/>
          <p:nvPr/>
        </p:nvSpPr>
        <p:spPr>
          <a:xfrm>
            <a:off x="635000" y="6032500"/>
            <a:ext cx="7620000" cy="254000"/>
          </a:xfrm>
          <a:prstGeom prst="rect">
            <a:avLst/>
          </a:prstGeom>
        </p:spPr>
        <p:txBody>
          <a:bodyPr/>
          <a:lstStyle/>
          <a:p>
            <a:pPr defTabSz="914400"/>
            <a:r>
              <a:rPr lang="en-US" sz="1000" dirty="0">
                <a:solidFill>
                  <a:prstClr val="black"/>
                </a:solidFill>
                <a:latin typeface="Arial"/>
              </a:rPr>
              <a:t>http://</a:t>
            </a:r>
            <a:r>
              <a:rPr lang="en-US" sz="1000" dirty="0" err="1">
                <a:solidFill>
                  <a:prstClr val="black"/>
                </a:solidFill>
                <a:latin typeface="Arial"/>
              </a:rPr>
              <a:t>dx.doi.org</a:t>
            </a:r>
            <a:r>
              <a:rPr lang="en-US" sz="1000" dirty="0">
                <a:solidFill>
                  <a:prstClr val="black"/>
                </a:solidFill>
                <a:latin typeface="Arial"/>
              </a:rPr>
              <a:t>/10.1016/j.meegid.2008.08.007</a:t>
            </a:r>
          </a:p>
        </p:txBody>
      </p:sp>
    </p:spTree>
    <p:extLst>
      <p:ext uri="{BB962C8B-B14F-4D97-AF65-F5344CB8AC3E}">
        <p14:creationId xmlns:p14="http://schemas.microsoft.com/office/powerpoint/2010/main" val="35065967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Geographic origin of the three populations studied.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040" y="979303"/>
            <a:ext cx="377280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87040"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Hafid</a:t>
            </a:r>
            <a:r>
              <a:rPr lang="en-GB" sz="1100" b="1" dirty="0">
                <a:latin typeface="Arial" charset="0"/>
              </a:rPr>
              <a:t> </a:t>
            </a:r>
            <a:r>
              <a:rPr lang="en-GB" sz="1100" b="1" dirty="0" err="1">
                <a:latin typeface="Arial" charset="0"/>
              </a:rPr>
              <a:t>Laayouni</a:t>
            </a:r>
            <a:r>
              <a:rPr lang="en-GB" sz="1100" b="1" dirty="0">
                <a:latin typeface="Arial" charset="0"/>
              </a:rPr>
              <a:t> et al. PNAS 2014;111:2668-2673</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©2014 by National Academy of Sciences</a:t>
            </a:r>
          </a:p>
        </p:txBody>
      </p:sp>
      <p:sp>
        <p:nvSpPr>
          <p:cNvPr id="2" name="TextBox 1"/>
          <p:cNvSpPr txBox="1"/>
          <p:nvPr/>
        </p:nvSpPr>
        <p:spPr>
          <a:xfrm>
            <a:off x="2880" y="4280423"/>
            <a:ext cx="1461007" cy="646331"/>
          </a:xfrm>
          <a:prstGeom prst="rect">
            <a:avLst/>
          </a:prstGeom>
          <a:noFill/>
        </p:spPr>
        <p:txBody>
          <a:bodyPr wrap="none" rtlCol="0">
            <a:spAutoFit/>
          </a:bodyPr>
          <a:lstStyle/>
          <a:p>
            <a:r>
              <a:rPr lang="en-US" dirty="0"/>
              <a:t>196,524 SNPs</a:t>
            </a:r>
          </a:p>
          <a:p>
            <a:r>
              <a:rPr lang="en-US" dirty="0"/>
              <a:t>-&gt; PCA</a:t>
            </a:r>
          </a:p>
        </p:txBody>
      </p:sp>
    </p:spTree>
    <p:extLst>
      <p:ext uri="{BB962C8B-B14F-4D97-AF65-F5344CB8AC3E}">
        <p14:creationId xmlns:p14="http://schemas.microsoft.com/office/powerpoint/2010/main" val="34581814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Manhattan plot of results of selection tests in Rroma, Romanians, and Indians using TreeSelect statistic (A) and XP-CLR statistic (B).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681" y="979303"/>
            <a:ext cx="483552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15568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Laayouni</a:t>
            </a:r>
            <a:r>
              <a:rPr lang="en-GB" sz="1100" b="1" dirty="0">
                <a:latin typeface="Arial" charset="0"/>
              </a:rPr>
              <a:t> H et al. PNAS 2014;111:2668-2673</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dirty="0">
                <a:latin typeface="Arial" charset="0"/>
              </a:rPr>
              <a:t>©2014 by National Academy of Sciences</a:t>
            </a:r>
          </a:p>
        </p:txBody>
      </p:sp>
      <p:sp>
        <p:nvSpPr>
          <p:cNvPr id="2" name="TextBox 1"/>
          <p:cNvSpPr txBox="1"/>
          <p:nvPr/>
        </p:nvSpPr>
        <p:spPr>
          <a:xfrm>
            <a:off x="2066871" y="6127979"/>
            <a:ext cx="6953759" cy="461665"/>
          </a:xfrm>
          <a:prstGeom prst="rect">
            <a:avLst/>
          </a:prstGeom>
          <a:noFill/>
        </p:spPr>
        <p:txBody>
          <a:bodyPr wrap="square" rtlCol="0">
            <a:spAutoFit/>
          </a:bodyPr>
          <a:lstStyle/>
          <a:p>
            <a:r>
              <a:rPr lang="en-US" sz="1200" dirty="0"/>
              <a:t>Convergent evolution in European and </a:t>
            </a:r>
            <a:r>
              <a:rPr lang="en-US" sz="1200" dirty="0" err="1"/>
              <a:t>Rroma</a:t>
            </a:r>
            <a:r>
              <a:rPr lang="en-US" sz="1200" dirty="0"/>
              <a:t> populations reveals pressure exerted by plague on Toll-like receptors.</a:t>
            </a:r>
          </a:p>
        </p:txBody>
      </p:sp>
      <p:sp>
        <p:nvSpPr>
          <p:cNvPr id="4" name="TextBox 3"/>
          <p:cNvSpPr txBox="1"/>
          <p:nvPr/>
        </p:nvSpPr>
        <p:spPr>
          <a:xfrm>
            <a:off x="6587797" y="4517278"/>
            <a:ext cx="2557700" cy="523220"/>
          </a:xfrm>
          <a:prstGeom prst="rect">
            <a:avLst/>
          </a:prstGeom>
          <a:noFill/>
        </p:spPr>
        <p:txBody>
          <a:bodyPr wrap="square" rtlCol="0">
            <a:spAutoFit/>
          </a:bodyPr>
          <a:lstStyle/>
          <a:p>
            <a:r>
              <a:rPr lang="en-US" sz="1400" dirty="0"/>
              <a:t>selective sweeps detected through linkage disequilibrium</a:t>
            </a:r>
          </a:p>
        </p:txBody>
      </p:sp>
      <p:sp>
        <p:nvSpPr>
          <p:cNvPr id="5" name="TextBox 4"/>
          <p:cNvSpPr txBox="1"/>
          <p:nvPr/>
        </p:nvSpPr>
        <p:spPr>
          <a:xfrm>
            <a:off x="6991201" y="2007002"/>
            <a:ext cx="2244452" cy="523220"/>
          </a:xfrm>
          <a:prstGeom prst="rect">
            <a:avLst/>
          </a:prstGeom>
          <a:noFill/>
        </p:spPr>
        <p:txBody>
          <a:bodyPr wrap="square" rtlCol="0">
            <a:spAutoFit/>
          </a:bodyPr>
          <a:lstStyle/>
          <a:p>
            <a:r>
              <a:rPr lang="en-US" sz="1400" dirty="0">
                <a:hlinkClick r:id="rId5"/>
              </a:rPr>
              <a:t>SNP frequencies within and between populations</a:t>
            </a:r>
            <a:endParaRPr lang="en-US" sz="1400" dirty="0"/>
          </a:p>
        </p:txBody>
      </p:sp>
    </p:spTree>
    <p:extLst>
      <p:ext uri="{BB962C8B-B14F-4D97-AF65-F5344CB8AC3E}">
        <p14:creationId xmlns:p14="http://schemas.microsoft.com/office/powerpoint/2010/main" val="954053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1600"/>
            <a:ext cx="9144000" cy="664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2" name="Rectangle 2"/>
          <p:cNvSpPr>
            <a:spLocks noChangeArrowheads="1"/>
          </p:cNvSpPr>
          <p:nvPr/>
        </p:nvSpPr>
        <p:spPr bwMode="auto">
          <a:xfrm>
            <a:off x="5943600" y="3817938"/>
            <a:ext cx="28448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p>
            <a:pPr defTabSz="914400"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Variant arose about </a:t>
            </a:r>
            <a:br>
              <a:rPr lang="en-US" sz="2400" b="1">
                <a:solidFill>
                  <a:srgbClr val="000000"/>
                </a:solidFill>
                <a:latin typeface="Times New Roman" charset="0"/>
                <a:ea typeface="ＭＳ Ｐゴシック" charset="0"/>
                <a:cs typeface="ＭＳ Ｐゴシック" charset="0"/>
              </a:rPr>
            </a:br>
            <a:r>
              <a:rPr lang="en-US" sz="2400" b="1">
                <a:solidFill>
                  <a:srgbClr val="000000"/>
                </a:solidFill>
                <a:latin typeface="Times New Roman" charset="0"/>
                <a:ea typeface="ＭＳ Ｐゴシック" charset="0"/>
                <a:cs typeface="ＭＳ Ｐゴシック" charset="0"/>
              </a:rPr>
              <a:t>5800 years ago</a:t>
            </a:r>
          </a:p>
        </p:txBody>
      </p:sp>
    </p:spTree>
    <p:extLst>
      <p:ext uri="{BB962C8B-B14F-4D97-AF65-F5344CB8AC3E}">
        <p14:creationId xmlns:p14="http://schemas.microsoft.com/office/powerpoint/2010/main" val="41070795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8916988" cy="668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Rectangle 2"/>
          <p:cNvSpPr>
            <a:spLocks noChangeArrowheads="1"/>
          </p:cNvSpPr>
          <p:nvPr/>
        </p:nvSpPr>
        <p:spPr bwMode="auto">
          <a:xfrm>
            <a:off x="152400" y="5334000"/>
            <a:ext cx="7467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The age of haplogroup D was found to be ~37,000 years</a:t>
            </a:r>
          </a:p>
        </p:txBody>
      </p:sp>
    </p:spTree>
    <p:extLst>
      <p:ext uri="{BB962C8B-B14F-4D97-AF65-F5344CB8AC3E}">
        <p14:creationId xmlns:p14="http://schemas.microsoft.com/office/powerpoint/2010/main" val="13139421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6000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0" name="Picture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8662" y="2022475"/>
            <a:ext cx="6834187" cy="283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514895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1"/>
          <p:cNvSpPr txBox="1">
            <a:spLocks noChangeArrowheads="1"/>
          </p:cNvSpPr>
          <p:nvPr/>
        </p:nvSpPr>
        <p:spPr bwMode="auto">
          <a:xfrm>
            <a:off x="325438" y="381000"/>
            <a:ext cx="8493125"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gn="ctr" eaLnBrk="1" fontAlgn="base">
              <a:lnSpc>
                <a:spcPct val="93000"/>
              </a:lnSpc>
              <a:spcBef>
                <a:spcPct val="0"/>
              </a:spcBef>
              <a:spcAft>
                <a:spcPct val="0"/>
              </a:spcAft>
              <a:buClr>
                <a:srgbClr val="000000"/>
              </a:buClr>
              <a:buSzPct val="45000"/>
            </a:pPr>
            <a:r>
              <a:rPr lang="en-GB" altLang="zh-CN" sz="1500" b="1">
                <a:solidFill>
                  <a:srgbClr val="000000"/>
                </a:solidFill>
              </a:rPr>
              <a:t>Fig. 6 Four possible scenarios of genetic mixture involving Neandertals.</a:t>
            </a:r>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538" y="5943600"/>
            <a:ext cx="1227137" cy="65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2450" y="979488"/>
            <a:ext cx="2962275" cy="489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3092450" y="5972175"/>
            <a:ext cx="391953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cs typeface="ＭＳ Ｐゴシック" charset="0"/>
              </a:defRPr>
            </a:lvl1pPr>
            <a:lvl2pPr marL="742950" indent="-285750"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2pPr>
            <a:lvl3pPr marL="1143000" indent="-228600"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3pPr>
            <a:lvl4pPr marL="1600200" indent="-228600"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4pPr>
            <a:lvl5pPr marL="2057400" indent="-228600"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9pPr>
          </a:lstStyle>
          <a:p>
            <a:pPr eaLnBrk="1" fontAlgn="base">
              <a:lnSpc>
                <a:spcPct val="93000"/>
              </a:lnSpc>
              <a:spcBef>
                <a:spcPct val="0"/>
              </a:spcBef>
              <a:spcAft>
                <a:spcPct val="0"/>
              </a:spcAft>
              <a:buClr>
                <a:srgbClr val="000000"/>
              </a:buClr>
              <a:buSzPct val="45000"/>
            </a:pPr>
            <a:r>
              <a:rPr lang="en-GB" altLang="zh-CN" sz="1100" b="1">
                <a:solidFill>
                  <a:srgbClr val="000000"/>
                </a:solidFill>
              </a:rPr>
              <a:t>R E Green et al. Science 2010;328:710-722</a:t>
            </a:r>
          </a:p>
        </p:txBody>
      </p:sp>
      <p:sp>
        <p:nvSpPr>
          <p:cNvPr id="75781" name="Text Box 5"/>
          <p:cNvSpPr txBox="1">
            <a:spLocks noChangeArrowheads="1"/>
          </p:cNvSpPr>
          <p:nvPr/>
        </p:nvSpPr>
        <p:spPr bwMode="auto">
          <a:xfrm>
            <a:off x="98425" y="6613525"/>
            <a:ext cx="4930775"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85725" indent="-85725"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cs typeface="ＭＳ Ｐゴシック" charset="0"/>
              </a:defRPr>
            </a:lvl1pPr>
            <a:lvl2pPr marL="742950" indent="-285750"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2pPr>
            <a:lvl3pPr marL="1143000" indent="-228600"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3pPr>
            <a:lvl4pPr marL="1600200" indent="-228600"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4pPr>
            <a:lvl5pPr marL="2057400" indent="-228600"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9pPr>
          </a:lstStyle>
          <a:p>
            <a:pPr eaLnBrk="1" fontAlgn="base">
              <a:lnSpc>
                <a:spcPct val="93000"/>
              </a:lnSpc>
              <a:spcBef>
                <a:spcPct val="0"/>
              </a:spcBef>
              <a:spcAft>
                <a:spcPct val="0"/>
              </a:spcAft>
              <a:buClr>
                <a:srgbClr val="000000"/>
              </a:buClr>
              <a:buSzPct val="45000"/>
            </a:pPr>
            <a:r>
              <a:rPr lang="en-GB" altLang="zh-CN" sz="900">
                <a:solidFill>
                  <a:srgbClr val="000000"/>
                </a:solidFill>
              </a:rPr>
              <a:t>Published by AAAS</a:t>
            </a:r>
          </a:p>
        </p:txBody>
      </p:sp>
    </p:spTree>
    <p:extLst>
      <p:ext uri="{BB962C8B-B14F-4D97-AF65-F5344CB8AC3E}">
        <p14:creationId xmlns:p14="http://schemas.microsoft.com/office/powerpoint/2010/main" val="3336576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071" y="487352"/>
            <a:ext cx="6202473" cy="6159500"/>
          </a:xfrm>
          <a:prstGeom prst="rect">
            <a:avLst/>
          </a:prstGeom>
        </p:spPr>
      </p:pic>
      <p:sp>
        <p:nvSpPr>
          <p:cNvPr id="2" name="Title 1"/>
          <p:cNvSpPr>
            <a:spLocks noGrp="1"/>
          </p:cNvSpPr>
          <p:nvPr>
            <p:ph type="title"/>
          </p:nvPr>
        </p:nvSpPr>
        <p:spPr>
          <a:xfrm>
            <a:off x="5049504" y="0"/>
            <a:ext cx="4094496" cy="1143000"/>
          </a:xfrm>
        </p:spPr>
        <p:txBody>
          <a:bodyPr/>
          <a:lstStyle/>
          <a:p>
            <a:r>
              <a:rPr lang="en-US" dirty="0"/>
              <a:t>Output from </a:t>
            </a:r>
            <a:r>
              <a:rPr lang="en-US" dirty="0" err="1"/>
              <a:t>consense</a:t>
            </a:r>
            <a:endParaRPr lang="en-US" dirty="0"/>
          </a:p>
        </p:txBody>
      </p:sp>
    </p:spTree>
    <p:extLst>
      <p:ext uri="{BB962C8B-B14F-4D97-AF65-F5344CB8AC3E}">
        <p14:creationId xmlns:p14="http://schemas.microsoft.com/office/powerpoint/2010/main" val="1138188699"/>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5531" y="2082359"/>
            <a:ext cx="7777125" cy="4775641"/>
          </a:xfrm>
          <a:prstGeom prst="rect">
            <a:avLst/>
          </a:prstGeom>
        </p:spPr>
      </p:pic>
      <p:pic>
        <p:nvPicPr>
          <p:cNvPr id="3" name="Picture 2"/>
          <p:cNvPicPr>
            <a:picLocks noChangeAspect="1"/>
          </p:cNvPicPr>
          <p:nvPr/>
        </p:nvPicPr>
        <p:blipFill>
          <a:blip r:embed="rId4"/>
          <a:stretch>
            <a:fillRect/>
          </a:stretch>
        </p:blipFill>
        <p:spPr>
          <a:xfrm>
            <a:off x="-1" y="0"/>
            <a:ext cx="6201569" cy="1958390"/>
          </a:xfrm>
          <a:prstGeom prst="rect">
            <a:avLst/>
          </a:prstGeom>
        </p:spPr>
      </p:pic>
    </p:spTree>
    <p:extLst>
      <p:ext uri="{BB962C8B-B14F-4D97-AF65-F5344CB8AC3E}">
        <p14:creationId xmlns:p14="http://schemas.microsoft.com/office/powerpoint/2010/main" val="3784523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53340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635000" y="4064000"/>
            <a:ext cx="76200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dirty="0">
                <a:solidFill>
                  <a:srgbClr val="000000"/>
                </a:solidFill>
                <a:latin typeface="Arial" charset="0"/>
                <a:ea typeface="ＭＳ Ｐゴシック" charset="0"/>
                <a:cs typeface="ＭＳ Ｐゴシック" charset="0"/>
              </a:rPr>
              <a:t>Figure 1   </a:t>
            </a:r>
            <a:r>
              <a:rPr lang="en-US" sz="1000" dirty="0" err="1">
                <a:solidFill>
                  <a:srgbClr val="000000"/>
                </a:solidFill>
                <a:latin typeface="Arial" charset="0"/>
                <a:ea typeface="ＭＳ Ｐゴシック" charset="0"/>
                <a:cs typeface="ＭＳ Ｐゴシック" charset="0"/>
              </a:rPr>
              <a:t>Denisovan</a:t>
            </a:r>
            <a:r>
              <a:rPr lang="en-US" sz="1000" dirty="0">
                <a:solidFill>
                  <a:srgbClr val="000000"/>
                </a:solidFill>
                <a:latin typeface="Arial" charset="0"/>
                <a:ea typeface="ＭＳ Ｐゴシック" charset="0"/>
                <a:cs typeface="ＭＳ Ｐゴシック" charset="0"/>
              </a:rPr>
              <a:t> Genetic Material as a Fraction of that in New Guineans  Populations are only shown as having </a:t>
            </a:r>
            <a:r>
              <a:rPr lang="en-US" sz="1000" dirty="0" err="1">
                <a:solidFill>
                  <a:srgbClr val="000000"/>
                </a:solidFill>
                <a:latin typeface="Arial" charset="0"/>
                <a:ea typeface="ＭＳ Ｐゴシック" charset="0"/>
                <a:cs typeface="ＭＳ Ｐゴシック" charset="0"/>
              </a:rPr>
              <a:t>Denisova</a:t>
            </a:r>
            <a:r>
              <a:rPr lang="en-US" sz="1000" dirty="0">
                <a:solidFill>
                  <a:srgbClr val="000000"/>
                </a:solidFill>
                <a:latin typeface="Arial" charset="0"/>
                <a:ea typeface="ＭＳ Ｐゴシック" charset="0"/>
                <a:cs typeface="ＭＳ Ｐゴシック" charset="0"/>
              </a:rPr>
              <a:t> ancestry if the estimates are more than two standard errors from zero (we combine estimates for populations in this study wit...</a:t>
            </a:r>
          </a:p>
        </p:txBody>
      </p:sp>
      <p:sp>
        <p:nvSpPr>
          <p:cNvPr id="4100" name="Text Box 4"/>
          <p:cNvSpPr txBox="1">
            <a:spLocks noChangeArrowheads="1"/>
          </p:cNvSpPr>
          <p:nvPr/>
        </p:nvSpPr>
        <p:spPr bwMode="auto">
          <a:xfrm>
            <a:off x="6350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a:solidFill>
                  <a:srgbClr val="000000"/>
                </a:solidFill>
                <a:latin typeface="Arial" charset="0"/>
                <a:ea typeface="ＭＳ Ｐゴシック" charset="0"/>
                <a:cs typeface="ＭＳ Ｐゴシック" charset="0"/>
              </a:rPr>
              <a:t>David  Reich , Nick  Patterson , Martin  Kircher , Frederick  Delfin , Madhusudan?R.  Nandineni , Irina  Pugach , Albert...</a:t>
            </a:r>
          </a:p>
        </p:txBody>
      </p:sp>
      <p:sp>
        <p:nvSpPr>
          <p:cNvPr id="4101" name="Text Box 5"/>
          <p:cNvSpPr txBox="1">
            <a:spLocks noChangeArrowheads="1"/>
          </p:cNvSpPr>
          <p:nvPr/>
        </p:nvSpPr>
        <p:spPr bwMode="auto">
          <a:xfrm>
            <a:off x="6350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b="1">
                <a:solidFill>
                  <a:srgbClr val="000000"/>
                </a:solidFill>
                <a:latin typeface="Arial" charset="0"/>
                <a:ea typeface="ＭＳ Ｐゴシック" charset="0"/>
                <a:cs typeface="ＭＳ Ｐゴシック" charset="0"/>
              </a:rPr>
              <a:t>Denisova Admixture and the First Modern Human Dispersals into Southeast Asia and Oceania</a:t>
            </a:r>
          </a:p>
        </p:txBody>
      </p:sp>
      <p:sp>
        <p:nvSpPr>
          <p:cNvPr id="4102" name="Text Box 6"/>
          <p:cNvSpPr txBox="1">
            <a:spLocks noChangeArrowheads="1"/>
          </p:cNvSpPr>
          <p:nvPr/>
        </p:nvSpPr>
        <p:spPr bwMode="auto">
          <a:xfrm>
            <a:off x="6350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89, Issue 4 2011 516 - 528</a:t>
            </a:r>
          </a:p>
        </p:txBody>
      </p:sp>
      <p:sp>
        <p:nvSpPr>
          <p:cNvPr id="4103" name="Text Box 7"/>
          <p:cNvSpPr txBox="1">
            <a:spLocks noChangeArrowheads="1"/>
          </p:cNvSpPr>
          <p:nvPr/>
        </p:nvSpPr>
        <p:spPr bwMode="auto">
          <a:xfrm>
            <a:off x="6350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http://dx.doi.org/10.1016/j.ajhg.2011.09.005</a:t>
            </a:r>
          </a:p>
        </p:txBody>
      </p:sp>
    </p:spTree>
    <p:extLst>
      <p:ext uri="{BB962C8B-B14F-4D97-AF65-F5344CB8AC3E}">
        <p14:creationId xmlns:p14="http://schemas.microsoft.com/office/powerpoint/2010/main" val="2466263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04319"/>
            <a:ext cx="6526582" cy="4211685"/>
          </a:xfrm>
          <a:prstGeom prst="rect">
            <a:avLst/>
          </a:prstGeom>
        </p:spPr>
      </p:pic>
      <p:sp>
        <p:nvSpPr>
          <p:cNvPr id="6" name="TextBox 5"/>
          <p:cNvSpPr txBox="1"/>
          <p:nvPr/>
        </p:nvSpPr>
        <p:spPr>
          <a:xfrm>
            <a:off x="0" y="5416004"/>
            <a:ext cx="9144000" cy="1477328"/>
          </a:xfrm>
          <a:prstGeom prst="rect">
            <a:avLst/>
          </a:prstGeom>
          <a:noFill/>
        </p:spPr>
        <p:txBody>
          <a:bodyPr wrap="square" rtlCol="0">
            <a:spAutoFit/>
          </a:bodyPr>
          <a:lstStyle/>
          <a:p>
            <a:r>
              <a:rPr lang="en-US" dirty="0">
                <a:solidFill>
                  <a:prstClr val="black"/>
                </a:solidFill>
                <a:latin typeface="Calibri"/>
                <a:ea typeface="ＭＳ Ｐゴシック" charset="0"/>
                <a:cs typeface="ＭＳ Ｐゴシック" charset="0"/>
              </a:rPr>
              <a:t>Ancient migrations.</a:t>
            </a:r>
          </a:p>
          <a:p>
            <a:r>
              <a:rPr lang="en-US" dirty="0">
                <a:solidFill>
                  <a:prstClr val="black"/>
                </a:solidFill>
                <a:latin typeface="Calibri"/>
                <a:ea typeface="ＭＳ Ｐゴシック" charset="0"/>
                <a:cs typeface="ＭＳ Ｐゴシック" charset="0"/>
              </a:rPr>
              <a:t>The proportions of </a:t>
            </a:r>
            <a:r>
              <a:rPr lang="en-US" dirty="0" err="1">
                <a:solidFill>
                  <a:prstClr val="black"/>
                </a:solidFill>
                <a:latin typeface="Calibri"/>
                <a:ea typeface="ＭＳ Ｐゴシック" charset="0"/>
                <a:cs typeface="ＭＳ Ｐゴシック" charset="0"/>
              </a:rPr>
              <a:t>Denisovan</a:t>
            </a:r>
            <a:r>
              <a:rPr lang="en-US" dirty="0">
                <a:solidFill>
                  <a:prstClr val="black"/>
                </a:solidFill>
                <a:latin typeface="Calibri"/>
                <a:ea typeface="ＭＳ Ｐゴシック" charset="0"/>
                <a:cs typeface="ＭＳ Ｐゴシック" charset="0"/>
              </a:rPr>
              <a:t> DNA in modern human populations are shown as red in pie charts, </a:t>
            </a:r>
            <a:r>
              <a:rPr lang="en-US" b="1" dirty="0">
                <a:solidFill>
                  <a:prstClr val="black"/>
                </a:solidFill>
                <a:latin typeface="Calibri"/>
                <a:ea typeface="ＭＳ Ｐゴシック" charset="0"/>
                <a:cs typeface="ＭＳ Ｐゴシック" charset="0"/>
              </a:rPr>
              <a:t>relative to New Guinea and Australian Aborigines </a:t>
            </a:r>
            <a:r>
              <a:rPr lang="en-US" dirty="0">
                <a:solidFill>
                  <a:prstClr val="black"/>
                </a:solidFill>
                <a:latin typeface="Calibri"/>
                <a:ea typeface="ＭＳ Ｐゴシック" charset="0"/>
                <a:cs typeface="ＭＳ Ｐゴシック" charset="0"/>
              </a:rPr>
              <a:t>(3). Wallace's Line (8) is formed by the powerful Indonesian flow-through current (blue arrows) and marks the limit of the </a:t>
            </a:r>
            <a:r>
              <a:rPr lang="en-US" dirty="0" err="1">
                <a:solidFill>
                  <a:prstClr val="black"/>
                </a:solidFill>
                <a:latin typeface="Calibri"/>
                <a:ea typeface="ＭＳ Ｐゴシック" charset="0"/>
                <a:cs typeface="ＭＳ Ｐゴシック" charset="0"/>
              </a:rPr>
              <a:t>Sunda</a:t>
            </a:r>
            <a:r>
              <a:rPr lang="en-US" dirty="0">
                <a:solidFill>
                  <a:prstClr val="black"/>
                </a:solidFill>
                <a:latin typeface="Calibri"/>
                <a:ea typeface="ＭＳ Ｐゴシック" charset="0"/>
                <a:cs typeface="ＭＳ Ｐゴシック" charset="0"/>
              </a:rPr>
              <a:t> shelf and Eurasian placental mammals. </a:t>
            </a:r>
          </a:p>
        </p:txBody>
      </p:sp>
      <p:sp>
        <p:nvSpPr>
          <p:cNvPr id="8" name="TextBox 7"/>
          <p:cNvSpPr txBox="1"/>
          <p:nvPr/>
        </p:nvSpPr>
        <p:spPr>
          <a:xfrm>
            <a:off x="168667" y="168659"/>
            <a:ext cx="4031873" cy="923330"/>
          </a:xfrm>
          <a:prstGeom prst="rect">
            <a:avLst/>
          </a:prstGeom>
          <a:noFill/>
        </p:spPr>
        <p:txBody>
          <a:bodyPr wrap="none" rtlCol="0">
            <a:spAutoFit/>
          </a:bodyPr>
          <a:lstStyle/>
          <a:p>
            <a:r>
              <a:rPr lang="en-US" dirty="0">
                <a:solidFill>
                  <a:prstClr val="black"/>
                </a:solidFill>
                <a:latin typeface="Calibri"/>
                <a:ea typeface="ＭＳ Ｐゴシック" charset="0"/>
                <a:cs typeface="ＭＳ Ｐゴシック" charset="0"/>
              </a:rPr>
              <a:t>Did the </a:t>
            </a:r>
            <a:r>
              <a:rPr lang="en-US" dirty="0" err="1">
                <a:solidFill>
                  <a:prstClr val="black"/>
                </a:solidFill>
                <a:latin typeface="Calibri"/>
                <a:ea typeface="ＭＳ Ｐゴシック" charset="0"/>
                <a:cs typeface="ＭＳ Ｐゴシック" charset="0"/>
              </a:rPr>
              <a:t>Denisovans</a:t>
            </a:r>
            <a:r>
              <a:rPr lang="en-US" dirty="0">
                <a:solidFill>
                  <a:prstClr val="black"/>
                </a:solidFill>
                <a:latin typeface="Calibri"/>
                <a:ea typeface="ＭＳ Ｐゴシック" charset="0"/>
                <a:cs typeface="ＭＳ Ｐゴシック" charset="0"/>
              </a:rPr>
              <a:t> Cross Wallace's Line?</a:t>
            </a:r>
          </a:p>
          <a:p>
            <a:r>
              <a:rPr lang="en-US" dirty="0">
                <a:solidFill>
                  <a:prstClr val="black"/>
                </a:solidFill>
                <a:latin typeface="Calibri"/>
                <a:ea typeface="ＭＳ Ｐゴシック" charset="0"/>
                <a:cs typeface="ＭＳ Ｐゴシック" charset="0"/>
              </a:rPr>
              <a:t>Science 18 October 2013: </a:t>
            </a:r>
          </a:p>
          <a:p>
            <a:r>
              <a:rPr lang="en-US" dirty="0">
                <a:solidFill>
                  <a:prstClr val="black"/>
                </a:solidFill>
                <a:latin typeface="Calibri"/>
                <a:ea typeface="ＭＳ Ｐゴシック" charset="0"/>
                <a:cs typeface="ＭＳ Ｐゴシック" charset="0"/>
              </a:rPr>
              <a:t>vol. 342 no. 6156 321-323</a:t>
            </a:r>
          </a:p>
        </p:txBody>
      </p:sp>
    </p:spTree>
    <p:extLst>
      <p:ext uri="{BB962C8B-B14F-4D97-AF65-F5344CB8AC3E}">
        <p14:creationId xmlns:p14="http://schemas.microsoft.com/office/powerpoint/2010/main" val="7700694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8600"/>
            <a:ext cx="7216775"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609600" y="4343400"/>
            <a:ext cx="76200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dirty="0">
                <a:solidFill>
                  <a:srgbClr val="000000"/>
                </a:solidFill>
                <a:latin typeface="Arial" charset="0"/>
                <a:ea typeface="ＭＳ Ｐゴシック" charset="0"/>
                <a:cs typeface="ＭＳ Ｐゴシック" charset="0"/>
              </a:rPr>
              <a:t>Figure 3   A Model of Population Separation and Admixture that Fits the Data  The admixture graph suggests </a:t>
            </a:r>
            <a:r>
              <a:rPr lang="en-US" sz="1000" dirty="0" err="1">
                <a:solidFill>
                  <a:srgbClr val="000000"/>
                </a:solidFill>
                <a:latin typeface="Arial" charset="0"/>
                <a:ea typeface="ＭＳ Ｐゴシック" charset="0"/>
                <a:cs typeface="ＭＳ Ｐゴシック" charset="0"/>
              </a:rPr>
              <a:t>Denisova</a:t>
            </a:r>
            <a:r>
              <a:rPr lang="en-US" sz="1000" dirty="0">
                <a:solidFill>
                  <a:srgbClr val="000000"/>
                </a:solidFill>
                <a:latin typeface="Arial" charset="0"/>
                <a:ea typeface="ＭＳ Ｐゴシック" charset="0"/>
                <a:cs typeface="ＭＳ Ｐゴシック" charset="0"/>
              </a:rPr>
              <a:t>-related gene flow into a common ancestral population of </a:t>
            </a:r>
            <a:r>
              <a:rPr lang="en-US" sz="1000" dirty="0" err="1">
                <a:solidFill>
                  <a:srgbClr val="000000"/>
                </a:solidFill>
                <a:latin typeface="Arial" charset="0"/>
                <a:ea typeface="ＭＳ Ｐゴシック" charset="0"/>
                <a:cs typeface="ＭＳ Ｐゴシック" charset="0"/>
              </a:rPr>
              <a:t>Mamanwa</a:t>
            </a:r>
            <a:r>
              <a:rPr lang="en-US" sz="1000" dirty="0">
                <a:solidFill>
                  <a:srgbClr val="000000"/>
                </a:solidFill>
                <a:latin typeface="Arial" charset="0"/>
                <a:ea typeface="ＭＳ Ｐゴシック" charset="0"/>
                <a:cs typeface="ＭＳ Ｐゴシック" charset="0"/>
              </a:rPr>
              <a:t>, New Guineans, and Australians, followed by admixture of New Guinean...</a:t>
            </a:r>
          </a:p>
        </p:txBody>
      </p:sp>
      <p:sp>
        <p:nvSpPr>
          <p:cNvPr id="4100" name="Text Box 4"/>
          <p:cNvSpPr txBox="1">
            <a:spLocks noChangeArrowheads="1"/>
          </p:cNvSpPr>
          <p:nvPr/>
        </p:nvSpPr>
        <p:spPr bwMode="auto">
          <a:xfrm>
            <a:off x="6350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dirty="0">
                <a:solidFill>
                  <a:srgbClr val="000000"/>
                </a:solidFill>
                <a:latin typeface="Arial" charset="0"/>
                <a:ea typeface="ＭＳ Ｐゴシック" charset="0"/>
                <a:cs typeface="ＭＳ Ｐゴシック" charset="0"/>
              </a:rPr>
              <a:t>David  Reich , Nick  Patterson , Martin  </a:t>
            </a:r>
            <a:r>
              <a:rPr lang="en-US" sz="1000" dirty="0" err="1">
                <a:solidFill>
                  <a:srgbClr val="000000"/>
                </a:solidFill>
                <a:latin typeface="Arial" charset="0"/>
                <a:ea typeface="ＭＳ Ｐゴシック" charset="0"/>
                <a:cs typeface="ＭＳ Ｐゴシック" charset="0"/>
              </a:rPr>
              <a:t>Kircher</a:t>
            </a:r>
            <a:r>
              <a:rPr lang="en-US" sz="1000" dirty="0">
                <a:solidFill>
                  <a:srgbClr val="000000"/>
                </a:solidFill>
                <a:latin typeface="Arial" charset="0"/>
                <a:ea typeface="ＭＳ Ｐゴシック" charset="0"/>
                <a:cs typeface="ＭＳ Ｐゴシック" charset="0"/>
              </a:rPr>
              <a:t> , Frederick  </a:t>
            </a:r>
            <a:r>
              <a:rPr lang="en-US" sz="1000" dirty="0" err="1">
                <a:solidFill>
                  <a:srgbClr val="000000"/>
                </a:solidFill>
                <a:latin typeface="Arial" charset="0"/>
                <a:ea typeface="ＭＳ Ｐゴシック" charset="0"/>
                <a:cs typeface="ＭＳ Ｐゴシック" charset="0"/>
              </a:rPr>
              <a:t>Delfin</a:t>
            </a:r>
            <a:r>
              <a:rPr lang="en-US" sz="1000" dirty="0">
                <a:solidFill>
                  <a:srgbClr val="000000"/>
                </a:solidFill>
                <a:latin typeface="Arial" charset="0"/>
                <a:ea typeface="ＭＳ Ｐゴシック" charset="0"/>
                <a:cs typeface="ＭＳ Ｐゴシック" charset="0"/>
              </a:rPr>
              <a:t> , </a:t>
            </a:r>
            <a:r>
              <a:rPr lang="en-US" sz="1000" dirty="0" err="1">
                <a:solidFill>
                  <a:srgbClr val="000000"/>
                </a:solidFill>
                <a:latin typeface="Arial" charset="0"/>
                <a:ea typeface="ＭＳ Ｐゴシック" charset="0"/>
                <a:cs typeface="ＭＳ Ｐゴシック" charset="0"/>
              </a:rPr>
              <a:t>Madhusudan</a:t>
            </a:r>
            <a:r>
              <a:rPr lang="en-US" sz="1000" dirty="0">
                <a:solidFill>
                  <a:srgbClr val="000000"/>
                </a:solidFill>
                <a:latin typeface="Arial" charset="0"/>
                <a:ea typeface="ＭＳ Ｐゴシック" charset="0"/>
                <a:cs typeface="ＭＳ Ｐゴシック" charset="0"/>
              </a:rPr>
              <a:t> R.  </a:t>
            </a:r>
            <a:r>
              <a:rPr lang="en-US" sz="1000" dirty="0" err="1">
                <a:solidFill>
                  <a:srgbClr val="000000"/>
                </a:solidFill>
                <a:latin typeface="Arial" charset="0"/>
                <a:ea typeface="ＭＳ Ｐゴシック" charset="0"/>
                <a:cs typeface="ＭＳ Ｐゴシック" charset="0"/>
              </a:rPr>
              <a:t>Nandineni</a:t>
            </a:r>
            <a:r>
              <a:rPr lang="en-US" sz="1000" dirty="0">
                <a:solidFill>
                  <a:srgbClr val="000000"/>
                </a:solidFill>
                <a:latin typeface="Arial" charset="0"/>
                <a:ea typeface="ＭＳ Ｐゴシック" charset="0"/>
                <a:cs typeface="ＭＳ Ｐゴシック" charset="0"/>
              </a:rPr>
              <a:t> , Irina  </a:t>
            </a:r>
            <a:r>
              <a:rPr lang="en-US" sz="1000" dirty="0" err="1">
                <a:solidFill>
                  <a:srgbClr val="000000"/>
                </a:solidFill>
                <a:latin typeface="Arial" charset="0"/>
                <a:ea typeface="ＭＳ Ｐゴシック" charset="0"/>
                <a:cs typeface="ＭＳ Ｐゴシック" charset="0"/>
              </a:rPr>
              <a:t>Pugach</a:t>
            </a:r>
            <a:r>
              <a:rPr lang="en-US" sz="1000" dirty="0">
                <a:solidFill>
                  <a:srgbClr val="000000"/>
                </a:solidFill>
                <a:latin typeface="Arial" charset="0"/>
                <a:ea typeface="ＭＳ Ｐゴシック" charset="0"/>
                <a:cs typeface="ＭＳ Ｐゴシック" charset="0"/>
              </a:rPr>
              <a:t> , Albert...</a:t>
            </a:r>
          </a:p>
        </p:txBody>
      </p:sp>
      <p:sp>
        <p:nvSpPr>
          <p:cNvPr id="4101" name="Text Box 5"/>
          <p:cNvSpPr txBox="1">
            <a:spLocks noChangeArrowheads="1"/>
          </p:cNvSpPr>
          <p:nvPr/>
        </p:nvSpPr>
        <p:spPr bwMode="auto">
          <a:xfrm>
            <a:off x="6350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b="1">
                <a:solidFill>
                  <a:srgbClr val="000000"/>
                </a:solidFill>
                <a:latin typeface="Arial" charset="0"/>
                <a:ea typeface="ＭＳ Ｐゴシック" charset="0"/>
                <a:cs typeface="ＭＳ Ｐゴシック" charset="0"/>
              </a:rPr>
              <a:t>Denisova Admixture and the First Modern Human Dispersals into Southeast Asia and Oceania</a:t>
            </a:r>
          </a:p>
        </p:txBody>
      </p:sp>
      <p:sp>
        <p:nvSpPr>
          <p:cNvPr id="4102" name="Text Box 6"/>
          <p:cNvSpPr txBox="1">
            <a:spLocks noChangeArrowheads="1"/>
          </p:cNvSpPr>
          <p:nvPr/>
        </p:nvSpPr>
        <p:spPr bwMode="auto">
          <a:xfrm>
            <a:off x="6350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89, Issue 4 2011 516 - 528</a:t>
            </a:r>
          </a:p>
        </p:txBody>
      </p:sp>
      <p:sp>
        <p:nvSpPr>
          <p:cNvPr id="4103" name="Text Box 7"/>
          <p:cNvSpPr txBox="1">
            <a:spLocks noChangeArrowheads="1"/>
          </p:cNvSpPr>
          <p:nvPr/>
        </p:nvSpPr>
        <p:spPr bwMode="auto">
          <a:xfrm>
            <a:off x="6350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http://dx.doi.org/10.1016/j.ajhg.2011.09.005</a:t>
            </a:r>
          </a:p>
        </p:txBody>
      </p:sp>
    </p:spTree>
    <p:extLst>
      <p:ext uri="{BB962C8B-B14F-4D97-AF65-F5344CB8AC3E}">
        <p14:creationId xmlns:p14="http://schemas.microsoft.com/office/powerpoint/2010/main" val="19046845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603" y="976928"/>
            <a:ext cx="6359357" cy="4885601"/>
          </a:xfrm>
          <a:prstGeom prst="rect">
            <a:avLst/>
          </a:prstGeom>
        </p:spPr>
      </p:pic>
      <p:sp>
        <p:nvSpPr>
          <p:cNvPr id="3" name="TextBox 2"/>
          <p:cNvSpPr txBox="1"/>
          <p:nvPr/>
        </p:nvSpPr>
        <p:spPr>
          <a:xfrm>
            <a:off x="226174" y="6282359"/>
            <a:ext cx="8917826" cy="369332"/>
          </a:xfrm>
          <a:prstGeom prst="rect">
            <a:avLst/>
          </a:prstGeom>
          <a:noFill/>
        </p:spPr>
        <p:txBody>
          <a:bodyPr wrap="none" rtlCol="0">
            <a:spAutoFit/>
          </a:bodyPr>
          <a:lstStyle/>
          <a:p>
            <a:r>
              <a:rPr lang="en-US" dirty="0">
                <a:solidFill>
                  <a:prstClr val="black"/>
                </a:solidFill>
                <a:latin typeface="Calibri"/>
                <a:ea typeface="ＭＳ Ｐゴシック" charset="0"/>
                <a:cs typeface="ＭＳ Ｐゴシック" charset="0"/>
              </a:rPr>
              <a:t>From: http://</a:t>
            </a:r>
            <a:r>
              <a:rPr lang="en-US" dirty="0" err="1">
                <a:solidFill>
                  <a:prstClr val="black"/>
                </a:solidFill>
                <a:latin typeface="Calibri"/>
                <a:ea typeface="ＭＳ Ｐゴシック" charset="0"/>
                <a:cs typeface="ＭＳ Ｐゴシック" charset="0"/>
              </a:rPr>
              <a:t>en.wikipedia.org</a:t>
            </a:r>
            <a:r>
              <a:rPr lang="en-US" dirty="0">
                <a:solidFill>
                  <a:prstClr val="black"/>
                </a:solidFill>
                <a:latin typeface="Calibri"/>
                <a:ea typeface="ＭＳ Ｐゴシック" charset="0"/>
                <a:cs typeface="ＭＳ Ｐゴシック" charset="0"/>
              </a:rPr>
              <a:t>/wiki/</a:t>
            </a:r>
            <a:r>
              <a:rPr lang="en-US" dirty="0" err="1">
                <a:solidFill>
                  <a:prstClr val="black"/>
                </a:solidFill>
                <a:latin typeface="Calibri"/>
                <a:ea typeface="ＭＳ Ｐゴシック" charset="0"/>
                <a:cs typeface="ＭＳ Ｐゴシック" charset="0"/>
              </a:rPr>
              <a:t>Archaic_human_admixture_with_modern_Homo_sapiens</a:t>
            </a:r>
            <a:endParaRPr lang="en-US" dirty="0">
              <a:solidFill>
                <a:prstClr val="black"/>
              </a:solidFill>
              <a:latin typeface="Calibri"/>
              <a:ea typeface="ＭＳ Ｐゴシック" charset="0"/>
              <a:cs typeface="ＭＳ Ｐゴシック" charset="0"/>
            </a:endParaRPr>
          </a:p>
        </p:txBody>
      </p:sp>
      <p:sp>
        <p:nvSpPr>
          <p:cNvPr id="4" name="TextBox 3"/>
          <p:cNvSpPr txBox="1"/>
          <p:nvPr/>
        </p:nvSpPr>
        <p:spPr>
          <a:xfrm>
            <a:off x="736755" y="224832"/>
            <a:ext cx="6935162" cy="461665"/>
          </a:xfrm>
          <a:prstGeom prst="rect">
            <a:avLst/>
          </a:prstGeom>
          <a:noFill/>
        </p:spPr>
        <p:txBody>
          <a:bodyPr wrap="none" rtlCol="0">
            <a:spAutoFit/>
          </a:bodyPr>
          <a:lstStyle/>
          <a:p>
            <a:r>
              <a:rPr lang="en-US" sz="2400" dirty="0">
                <a:solidFill>
                  <a:prstClr val="black"/>
                </a:solidFill>
                <a:latin typeface="Calibri"/>
                <a:ea typeface="ＭＳ Ｐゴシック" charset="0"/>
                <a:cs typeface="ＭＳ Ｐゴシック" charset="0"/>
              </a:rPr>
              <a:t>Archaic human admixture with modern Homo sapiens</a:t>
            </a:r>
          </a:p>
        </p:txBody>
      </p:sp>
    </p:spTree>
    <p:extLst>
      <p:ext uri="{BB962C8B-B14F-4D97-AF65-F5344CB8AC3E}">
        <p14:creationId xmlns:p14="http://schemas.microsoft.com/office/powerpoint/2010/main" val="21811054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6858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dirty="0">
                <a:solidFill>
                  <a:srgbClr val="000000"/>
                </a:solidFill>
                <a:latin typeface="Arial" charset="0"/>
                <a:ea typeface="ＭＳ Ｐゴシック" charset="0"/>
                <a:cs typeface="ＭＳ Ｐゴシック" charset="0"/>
              </a:rPr>
              <a:t>Mendez , et al. 2013 </a:t>
            </a:r>
          </a:p>
        </p:txBody>
      </p:sp>
      <p:sp>
        <p:nvSpPr>
          <p:cNvPr id="4101" name="Text Box 5"/>
          <p:cNvSpPr txBox="1">
            <a:spLocks noChangeArrowheads="1"/>
          </p:cNvSpPr>
          <p:nvPr/>
        </p:nvSpPr>
        <p:spPr bwMode="auto">
          <a:xfrm>
            <a:off x="6858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b="1">
                <a:solidFill>
                  <a:srgbClr val="000000"/>
                </a:solidFill>
                <a:latin typeface="Arial" charset="0"/>
                <a:ea typeface="ＭＳ Ｐゴシック" charset="0"/>
                <a:cs typeface="ＭＳ Ｐゴシック" charset="0"/>
              </a:rPr>
              <a:t>An African American Paternal Lineage Adds an Extremely Ancient Root to the Human Y Chromosome Phylogenetic Tree</a:t>
            </a:r>
          </a:p>
        </p:txBody>
      </p:sp>
      <p:sp>
        <p:nvSpPr>
          <p:cNvPr id="4102" name="Text Box 6"/>
          <p:cNvSpPr txBox="1">
            <a:spLocks noChangeArrowheads="1"/>
          </p:cNvSpPr>
          <p:nvPr/>
        </p:nvSpPr>
        <p:spPr bwMode="auto">
          <a:xfrm>
            <a:off x="6858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92, Issue 3 2013 454 - 459</a:t>
            </a:r>
          </a:p>
        </p:txBody>
      </p:sp>
      <p:sp>
        <p:nvSpPr>
          <p:cNvPr id="4103" name="Text Box 7"/>
          <p:cNvSpPr txBox="1">
            <a:spLocks noChangeArrowheads="1"/>
          </p:cNvSpPr>
          <p:nvPr/>
        </p:nvSpPr>
        <p:spPr bwMode="auto">
          <a:xfrm>
            <a:off x="6858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http://dx.doi.org/10.1016/j.ajhg.2013.02.002</a:t>
            </a:r>
          </a:p>
        </p:txBody>
      </p:sp>
      <p:sp>
        <p:nvSpPr>
          <p:cNvPr id="3" name="Rectangle 2"/>
          <p:cNvSpPr/>
          <p:nvPr/>
        </p:nvSpPr>
        <p:spPr>
          <a:xfrm>
            <a:off x="609600" y="1752600"/>
            <a:ext cx="7543800" cy="1200150"/>
          </a:xfrm>
          <a:prstGeom prst="rect">
            <a:avLst/>
          </a:prstGeom>
        </p:spPr>
        <p:txBody>
          <a:bodyPr>
            <a:spAutoFit/>
          </a:bodyPr>
          <a:lstStyle/>
          <a:p>
            <a:pPr defTabSz="914400" eaLnBrk="0" fontAlgn="base" hangingPunct="0">
              <a:spcBef>
                <a:spcPct val="0"/>
              </a:spcBef>
              <a:spcAft>
                <a:spcPct val="0"/>
              </a:spcAft>
              <a:defRPr/>
            </a:pPr>
            <a:r>
              <a:rPr lang="en-US" dirty="0">
                <a:solidFill>
                  <a:srgbClr val="000000"/>
                </a:solidFill>
                <a:latin typeface="Arial" charset="0"/>
                <a:ea typeface="ＭＳ Ｐゴシック" charset="0"/>
                <a:cs typeface="ＭＳ Ｐゴシック" charset="0"/>
              </a:rPr>
              <a:t>“Genotyping of a DNA sample that was submitted to a commercial genetic-testing facility demonstrated that the Y chromosome of this African American individual carried the ancestral state of all known Y chromosome SNPs.” </a:t>
            </a:r>
          </a:p>
        </p:txBody>
      </p:sp>
    </p:spTree>
    <p:extLst>
      <p:ext uri="{BB962C8B-B14F-4D97-AF65-F5344CB8AC3E}">
        <p14:creationId xmlns:p14="http://schemas.microsoft.com/office/powerpoint/2010/main" val="39386271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
            <a:ext cx="33528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685800" y="4419600"/>
            <a:ext cx="76200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dirty="0">
                <a:solidFill>
                  <a:srgbClr val="000000"/>
                </a:solidFill>
                <a:latin typeface="Arial" charset="0"/>
                <a:ea typeface="ＭＳ Ｐゴシック" charset="0"/>
                <a:cs typeface="ＭＳ Ｐゴシック" charset="0"/>
              </a:rPr>
              <a:t>Figure 1   Genealogy of A00, A0, and the Reference Sequence  Lineages on which mutations were identified and lineages that were used for placing those mutations on the genealogy are indicated with thick and thin lines, respectively. The numbers of ...</a:t>
            </a:r>
          </a:p>
        </p:txBody>
      </p:sp>
      <p:sp>
        <p:nvSpPr>
          <p:cNvPr id="4100" name="Text Box 4"/>
          <p:cNvSpPr txBox="1">
            <a:spLocks noChangeArrowheads="1"/>
          </p:cNvSpPr>
          <p:nvPr/>
        </p:nvSpPr>
        <p:spPr bwMode="auto">
          <a:xfrm>
            <a:off x="6858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dirty="0">
                <a:solidFill>
                  <a:srgbClr val="000000"/>
                </a:solidFill>
                <a:latin typeface="Arial" charset="0"/>
                <a:ea typeface="ＭＳ Ｐゴシック" charset="0"/>
                <a:cs typeface="ＭＳ Ｐゴシック" charset="0"/>
              </a:rPr>
              <a:t>Mendez , et al. 2013 </a:t>
            </a:r>
          </a:p>
        </p:txBody>
      </p:sp>
      <p:sp>
        <p:nvSpPr>
          <p:cNvPr id="4101" name="Text Box 5"/>
          <p:cNvSpPr txBox="1">
            <a:spLocks noChangeArrowheads="1"/>
          </p:cNvSpPr>
          <p:nvPr/>
        </p:nvSpPr>
        <p:spPr bwMode="auto">
          <a:xfrm>
            <a:off x="6858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b="1">
                <a:solidFill>
                  <a:srgbClr val="000000"/>
                </a:solidFill>
                <a:latin typeface="Arial" charset="0"/>
                <a:ea typeface="ＭＳ Ｐゴシック" charset="0"/>
                <a:cs typeface="ＭＳ Ｐゴシック" charset="0"/>
              </a:rPr>
              <a:t>An African American Paternal Lineage Adds an Extremely Ancient Root to the Human Y Chromosome Phylogenetic Tree</a:t>
            </a:r>
          </a:p>
        </p:txBody>
      </p:sp>
      <p:sp>
        <p:nvSpPr>
          <p:cNvPr id="4102" name="Text Box 6"/>
          <p:cNvSpPr txBox="1">
            <a:spLocks noChangeArrowheads="1"/>
          </p:cNvSpPr>
          <p:nvPr/>
        </p:nvSpPr>
        <p:spPr bwMode="auto">
          <a:xfrm>
            <a:off x="6858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92, Issue 3 2013 454 - 459</a:t>
            </a:r>
          </a:p>
        </p:txBody>
      </p:sp>
      <p:sp>
        <p:nvSpPr>
          <p:cNvPr id="4103" name="Text Box 7"/>
          <p:cNvSpPr txBox="1">
            <a:spLocks noChangeArrowheads="1"/>
          </p:cNvSpPr>
          <p:nvPr/>
        </p:nvSpPr>
        <p:spPr bwMode="auto">
          <a:xfrm>
            <a:off x="6858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http://dx.doi.org/10.1016/j.ajhg.2013.02.002</a:t>
            </a:r>
          </a:p>
        </p:txBody>
      </p:sp>
    </p:spTree>
    <p:extLst>
      <p:ext uri="{BB962C8B-B14F-4D97-AF65-F5344CB8AC3E}">
        <p14:creationId xmlns:p14="http://schemas.microsoft.com/office/powerpoint/2010/main" val="12302694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
            <a:ext cx="3505200" cy="408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609600" y="4419600"/>
            <a:ext cx="7620000" cy="246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dirty="0">
                <a:solidFill>
                  <a:srgbClr val="000000"/>
                </a:solidFill>
                <a:latin typeface="Arial" charset="0"/>
                <a:ea typeface="ＭＳ Ｐゴシック" charset="0"/>
                <a:cs typeface="ＭＳ Ｐゴシック" charset="0"/>
              </a:rPr>
              <a:t>Figure 2   Map Showing Cameroon and the Approximate Location where </a:t>
            </a:r>
            <a:r>
              <a:rPr lang="en-US" sz="1000" dirty="0" err="1">
                <a:solidFill>
                  <a:srgbClr val="000000"/>
                </a:solidFill>
                <a:latin typeface="Arial" charset="0"/>
                <a:ea typeface="ＭＳ Ｐゴシック" charset="0"/>
                <a:cs typeface="ＭＳ Ｐゴシック" charset="0"/>
              </a:rPr>
              <a:t>Mbo</a:t>
            </a:r>
            <a:r>
              <a:rPr lang="en-US" sz="1000" dirty="0">
                <a:solidFill>
                  <a:srgbClr val="000000"/>
                </a:solidFill>
                <a:latin typeface="Arial" charset="0"/>
                <a:ea typeface="ＭＳ Ｐゴシック" charset="0"/>
                <a:cs typeface="ＭＳ Ｐゴシック" charset="0"/>
              </a:rPr>
              <a:t> Speakers Live</a:t>
            </a:r>
          </a:p>
        </p:txBody>
      </p:sp>
      <p:sp>
        <p:nvSpPr>
          <p:cNvPr id="4100" name="Text Box 4"/>
          <p:cNvSpPr txBox="1">
            <a:spLocks noChangeArrowheads="1"/>
          </p:cNvSpPr>
          <p:nvPr/>
        </p:nvSpPr>
        <p:spPr bwMode="auto">
          <a:xfrm>
            <a:off x="6350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dirty="0">
                <a:solidFill>
                  <a:srgbClr val="000000"/>
                </a:solidFill>
                <a:latin typeface="Arial" charset="0"/>
                <a:ea typeface="ＭＳ Ｐゴシック" charset="0"/>
                <a:cs typeface="ＭＳ Ｐゴシック" charset="0"/>
              </a:rPr>
              <a:t>Fernando L.  Mendez , Thomas  </a:t>
            </a:r>
            <a:r>
              <a:rPr lang="en-US" sz="1000" dirty="0" err="1">
                <a:solidFill>
                  <a:srgbClr val="000000"/>
                </a:solidFill>
                <a:latin typeface="Arial" charset="0"/>
                <a:ea typeface="ＭＳ Ｐゴシック" charset="0"/>
                <a:cs typeface="ＭＳ Ｐゴシック" charset="0"/>
              </a:rPr>
              <a:t>Krahn</a:t>
            </a:r>
            <a:r>
              <a:rPr lang="en-US" sz="1000" dirty="0">
                <a:solidFill>
                  <a:srgbClr val="000000"/>
                </a:solidFill>
                <a:latin typeface="Arial" charset="0"/>
                <a:ea typeface="ＭＳ Ｐゴシック" charset="0"/>
                <a:cs typeface="ＭＳ Ｐゴシック" charset="0"/>
              </a:rPr>
              <a:t> , Bonnie  </a:t>
            </a:r>
            <a:r>
              <a:rPr lang="en-US" sz="1000" dirty="0" err="1">
                <a:solidFill>
                  <a:srgbClr val="000000"/>
                </a:solidFill>
                <a:latin typeface="Arial" charset="0"/>
                <a:ea typeface="ＭＳ Ｐゴシック" charset="0"/>
                <a:cs typeface="ＭＳ Ｐゴシック" charset="0"/>
              </a:rPr>
              <a:t>Schrack</a:t>
            </a:r>
            <a:r>
              <a:rPr lang="en-US" sz="1000" dirty="0">
                <a:solidFill>
                  <a:srgbClr val="000000"/>
                </a:solidFill>
                <a:latin typeface="Arial" charset="0"/>
                <a:ea typeface="ＭＳ Ｐゴシック" charset="0"/>
                <a:cs typeface="ＭＳ Ｐゴシック" charset="0"/>
              </a:rPr>
              <a:t> , Astrid-Maria  </a:t>
            </a:r>
            <a:r>
              <a:rPr lang="en-US" sz="1000" dirty="0" err="1">
                <a:solidFill>
                  <a:srgbClr val="000000"/>
                </a:solidFill>
                <a:latin typeface="Arial" charset="0"/>
                <a:ea typeface="ＭＳ Ｐゴシック" charset="0"/>
                <a:cs typeface="ＭＳ Ｐゴシック" charset="0"/>
              </a:rPr>
              <a:t>Krahn</a:t>
            </a:r>
            <a:r>
              <a:rPr lang="en-US" sz="1000" dirty="0">
                <a:solidFill>
                  <a:srgbClr val="000000"/>
                </a:solidFill>
                <a:latin typeface="Arial" charset="0"/>
                <a:ea typeface="ＭＳ Ｐゴシック" charset="0"/>
                <a:cs typeface="ＭＳ Ｐゴシック" charset="0"/>
              </a:rPr>
              <a:t> , Krishna R.  </a:t>
            </a:r>
            <a:r>
              <a:rPr lang="en-US" sz="1000" dirty="0" err="1">
                <a:solidFill>
                  <a:srgbClr val="000000"/>
                </a:solidFill>
                <a:latin typeface="Arial" charset="0"/>
                <a:ea typeface="ＭＳ Ｐゴシック" charset="0"/>
                <a:cs typeface="ＭＳ Ｐゴシック" charset="0"/>
              </a:rPr>
              <a:t>Veeramah</a:t>
            </a:r>
            <a:r>
              <a:rPr lang="en-US" sz="1000" dirty="0">
                <a:solidFill>
                  <a:srgbClr val="000000"/>
                </a:solidFill>
                <a:latin typeface="Arial" charset="0"/>
                <a:ea typeface="ＭＳ Ｐゴシック" charset="0"/>
                <a:cs typeface="ＭＳ Ｐゴシック" charset="0"/>
              </a:rPr>
              <a:t> , August E.  </a:t>
            </a:r>
            <a:r>
              <a:rPr lang="en-US" sz="1000" dirty="0" err="1">
                <a:solidFill>
                  <a:srgbClr val="000000"/>
                </a:solidFill>
                <a:latin typeface="Arial" charset="0"/>
                <a:ea typeface="ＭＳ Ｐゴシック" charset="0"/>
                <a:cs typeface="ＭＳ Ｐゴシック" charset="0"/>
              </a:rPr>
              <a:t>Woerner</a:t>
            </a:r>
            <a:r>
              <a:rPr lang="en-US" sz="1000" dirty="0">
                <a:solidFill>
                  <a:srgbClr val="000000"/>
                </a:solidFill>
                <a:latin typeface="Arial" charset="0"/>
                <a:ea typeface="ＭＳ Ｐゴシック" charset="0"/>
                <a:cs typeface="ＭＳ Ｐゴシック" charset="0"/>
              </a:rPr>
              <a:t> ...</a:t>
            </a:r>
          </a:p>
        </p:txBody>
      </p:sp>
      <p:sp>
        <p:nvSpPr>
          <p:cNvPr id="4101" name="Text Box 5"/>
          <p:cNvSpPr txBox="1">
            <a:spLocks noChangeArrowheads="1"/>
          </p:cNvSpPr>
          <p:nvPr/>
        </p:nvSpPr>
        <p:spPr bwMode="auto">
          <a:xfrm>
            <a:off x="6350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b="1">
                <a:solidFill>
                  <a:srgbClr val="000000"/>
                </a:solidFill>
                <a:latin typeface="Arial" charset="0"/>
                <a:ea typeface="ＭＳ Ｐゴシック" charset="0"/>
                <a:cs typeface="ＭＳ Ｐゴシック" charset="0"/>
              </a:rPr>
              <a:t>An African American Paternal Lineage Adds an Extremely Ancient Root to the Human Y Chromosome Phylogenetic Tree</a:t>
            </a:r>
          </a:p>
        </p:txBody>
      </p:sp>
      <p:sp>
        <p:nvSpPr>
          <p:cNvPr id="4102" name="Text Box 6"/>
          <p:cNvSpPr txBox="1">
            <a:spLocks noChangeArrowheads="1"/>
          </p:cNvSpPr>
          <p:nvPr/>
        </p:nvSpPr>
        <p:spPr bwMode="auto">
          <a:xfrm>
            <a:off x="6350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92, Issue 3 2013 454 - 459</a:t>
            </a:r>
          </a:p>
        </p:txBody>
      </p:sp>
      <p:sp>
        <p:nvSpPr>
          <p:cNvPr id="4103" name="Text Box 7"/>
          <p:cNvSpPr txBox="1">
            <a:spLocks noChangeArrowheads="1"/>
          </p:cNvSpPr>
          <p:nvPr/>
        </p:nvSpPr>
        <p:spPr bwMode="auto">
          <a:xfrm>
            <a:off x="6350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http://dx.doi.org/10.1016/j.ajhg.2013.02.002</a:t>
            </a:r>
          </a:p>
        </p:txBody>
      </p:sp>
    </p:spTree>
    <p:extLst>
      <p:ext uri="{BB962C8B-B14F-4D97-AF65-F5344CB8AC3E}">
        <p14:creationId xmlns:p14="http://schemas.microsoft.com/office/powerpoint/2010/main" val="28681564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p:cNvSpPr txBox="1">
            <a:spLocks noChangeArrowheads="1"/>
          </p:cNvSpPr>
          <p:nvPr/>
        </p:nvSpPr>
        <p:spPr bwMode="auto">
          <a:xfrm>
            <a:off x="465138" y="373063"/>
            <a:ext cx="8120062" cy="6515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200" dirty="0">
                <a:solidFill>
                  <a:srgbClr val="000000"/>
                </a:solidFill>
              </a:rPr>
              <a:t>For more discussion on archaic and early humans see: </a:t>
            </a:r>
          </a:p>
          <a:p>
            <a:pPr defTabSz="914400" eaLnBrk="1" fontAlgn="base" hangingPunct="1">
              <a:spcBef>
                <a:spcPct val="0"/>
              </a:spcBef>
              <a:spcAft>
                <a:spcPct val="0"/>
              </a:spcAft>
            </a:pPr>
            <a:r>
              <a:rPr lang="en-US" sz="2200" dirty="0">
                <a:solidFill>
                  <a:srgbClr val="000000"/>
                </a:solidFill>
                <a:hlinkClick r:id="rId2"/>
              </a:rPr>
              <a:t>http://en.wikipedia.org/wiki/Denisova_hominin</a:t>
            </a:r>
            <a:endParaRPr lang="en-US" sz="2200" dirty="0">
              <a:solidFill>
                <a:srgbClr val="000000"/>
              </a:solidFill>
            </a:endParaRPr>
          </a:p>
          <a:p>
            <a:pPr defTabSz="914400" eaLnBrk="1" fontAlgn="base" hangingPunct="1">
              <a:spcBef>
                <a:spcPct val="0"/>
              </a:spcBef>
              <a:spcAft>
                <a:spcPct val="0"/>
              </a:spcAft>
            </a:pPr>
            <a:endParaRPr lang="en-US" sz="2200" dirty="0">
              <a:solidFill>
                <a:srgbClr val="000000"/>
              </a:solidFill>
            </a:endParaRPr>
          </a:p>
          <a:p>
            <a:pPr defTabSz="914400" eaLnBrk="1" fontAlgn="base" hangingPunct="1">
              <a:spcBef>
                <a:spcPct val="0"/>
              </a:spcBef>
              <a:spcAft>
                <a:spcPct val="0"/>
              </a:spcAft>
            </a:pPr>
            <a:r>
              <a:rPr lang="en-US" sz="2200" dirty="0">
                <a:solidFill>
                  <a:srgbClr val="000000"/>
                </a:solidFill>
                <a:hlinkClick r:id="rId3"/>
              </a:rPr>
              <a:t>http://www.nytimes.com/2012/01/31/science/gains-in-dna-are-speeding-research-into-human-origins.html</a:t>
            </a:r>
            <a:r>
              <a:rPr lang="en-US" sz="2200" dirty="0">
                <a:solidFill>
                  <a:srgbClr val="000000"/>
                </a:solidFill>
              </a:rPr>
              <a:t> </a:t>
            </a:r>
          </a:p>
          <a:p>
            <a:pPr defTabSz="914400" eaLnBrk="1" fontAlgn="base" hangingPunct="1">
              <a:spcBef>
                <a:spcPct val="0"/>
              </a:spcBef>
              <a:spcAft>
                <a:spcPct val="0"/>
              </a:spcAft>
            </a:pPr>
            <a:endParaRPr lang="en-US" sz="2200" dirty="0">
              <a:solidFill>
                <a:srgbClr val="000000"/>
              </a:solidFill>
            </a:endParaRPr>
          </a:p>
          <a:p>
            <a:pPr defTabSz="914400" eaLnBrk="1" fontAlgn="base" hangingPunct="1">
              <a:spcBef>
                <a:spcPct val="0"/>
              </a:spcBef>
              <a:spcAft>
                <a:spcPct val="0"/>
              </a:spcAft>
            </a:pPr>
            <a:r>
              <a:rPr lang="en-US" sz="2200" dirty="0">
                <a:solidFill>
                  <a:srgbClr val="000000"/>
                </a:solidFill>
                <a:hlinkClick r:id="rId4"/>
              </a:rPr>
              <a:t>http://www.nytimes.com/2014/10/23/science/research-humans-interbred-with-neanderthals.html? </a:t>
            </a:r>
          </a:p>
          <a:p>
            <a:pPr defTabSz="914400" eaLnBrk="1" fontAlgn="base" hangingPunct="1">
              <a:spcBef>
                <a:spcPct val="0"/>
              </a:spcBef>
              <a:spcAft>
                <a:spcPct val="0"/>
              </a:spcAft>
            </a:pPr>
            <a:endParaRPr lang="en-US" sz="2200" dirty="0">
              <a:solidFill>
                <a:srgbClr val="000000"/>
              </a:solidFill>
              <a:hlinkClick r:id="rId4"/>
            </a:endParaRPr>
          </a:p>
          <a:p>
            <a:pPr defTabSz="914400" eaLnBrk="1" fontAlgn="base" hangingPunct="1">
              <a:spcBef>
                <a:spcPct val="0"/>
              </a:spcBef>
              <a:spcAft>
                <a:spcPct val="0"/>
              </a:spcAft>
            </a:pPr>
            <a:r>
              <a:rPr lang="en-US" sz="2200" dirty="0">
                <a:solidFill>
                  <a:srgbClr val="000000"/>
                </a:solidFill>
                <a:hlinkClick r:id="rId4"/>
              </a:rPr>
              <a:t>http://www.sciencedirect.com/science/article/pii/S0002929711003958</a:t>
            </a:r>
            <a:r>
              <a:rPr lang="en-US" sz="2200" dirty="0">
                <a:solidFill>
                  <a:srgbClr val="000000"/>
                </a:solidFill>
              </a:rPr>
              <a:t> </a:t>
            </a:r>
          </a:p>
          <a:p>
            <a:pPr defTabSz="914400" eaLnBrk="1" fontAlgn="base" hangingPunct="1">
              <a:spcBef>
                <a:spcPct val="0"/>
              </a:spcBef>
              <a:spcAft>
                <a:spcPct val="0"/>
              </a:spcAft>
            </a:pPr>
            <a:r>
              <a:rPr lang="en-US" sz="2200" dirty="0">
                <a:solidFill>
                  <a:srgbClr val="000000"/>
                </a:solidFill>
                <a:hlinkClick r:id="rId5"/>
              </a:rPr>
              <a:t>http://www.abc.net.au/science/articles/2012/08/31/3580500.htm</a:t>
            </a:r>
            <a:r>
              <a:rPr lang="en-US" sz="2200" dirty="0">
                <a:solidFill>
                  <a:srgbClr val="000000"/>
                </a:solidFill>
              </a:rPr>
              <a:t> </a:t>
            </a:r>
          </a:p>
          <a:p>
            <a:pPr defTabSz="914400" eaLnBrk="1" fontAlgn="base" hangingPunct="1">
              <a:spcBef>
                <a:spcPct val="0"/>
              </a:spcBef>
              <a:spcAft>
                <a:spcPct val="0"/>
              </a:spcAft>
            </a:pPr>
            <a:endParaRPr lang="en-US" sz="2200" dirty="0">
              <a:solidFill>
                <a:srgbClr val="000000"/>
              </a:solidFill>
            </a:endParaRPr>
          </a:p>
          <a:p>
            <a:pPr defTabSz="914400" eaLnBrk="1" fontAlgn="base" hangingPunct="1">
              <a:spcBef>
                <a:spcPct val="0"/>
              </a:spcBef>
              <a:spcAft>
                <a:spcPct val="0"/>
              </a:spcAft>
            </a:pPr>
            <a:r>
              <a:rPr lang="en-US" sz="2200" dirty="0">
                <a:solidFill>
                  <a:srgbClr val="000000"/>
                </a:solidFill>
                <a:hlinkClick r:id="rId6"/>
              </a:rPr>
              <a:t>http://www.sciencemag.org/content/334/6052/94.full</a:t>
            </a:r>
            <a:r>
              <a:rPr lang="en-US" sz="2200" dirty="0">
                <a:solidFill>
                  <a:srgbClr val="000000"/>
                </a:solidFill>
              </a:rPr>
              <a:t> </a:t>
            </a:r>
          </a:p>
          <a:p>
            <a:pPr defTabSz="914400" eaLnBrk="1" fontAlgn="base" hangingPunct="1">
              <a:spcBef>
                <a:spcPct val="0"/>
              </a:spcBef>
              <a:spcAft>
                <a:spcPct val="0"/>
              </a:spcAft>
            </a:pPr>
            <a:r>
              <a:rPr lang="en-US" sz="2200" dirty="0">
                <a:solidFill>
                  <a:srgbClr val="000000"/>
                </a:solidFill>
                <a:hlinkClick r:id="rId7"/>
              </a:rPr>
              <a:t>http://www.sciencemag.org/content/334/6052/94/F2.expansion.html</a:t>
            </a:r>
            <a:r>
              <a:rPr lang="en-US" sz="2200" dirty="0">
                <a:solidFill>
                  <a:srgbClr val="000000"/>
                </a:solidFill>
              </a:rPr>
              <a:t> </a:t>
            </a:r>
          </a:p>
          <a:p>
            <a:pPr defTabSz="914400" eaLnBrk="1" fontAlgn="base" hangingPunct="1">
              <a:spcBef>
                <a:spcPct val="0"/>
              </a:spcBef>
              <a:spcAft>
                <a:spcPct val="0"/>
              </a:spcAft>
            </a:pPr>
            <a:endParaRPr lang="en-US" sz="2200" dirty="0">
              <a:solidFill>
                <a:srgbClr val="000000"/>
              </a:solidFill>
            </a:endParaRPr>
          </a:p>
          <a:p>
            <a:pPr defTabSz="914400" eaLnBrk="1" fontAlgn="base" hangingPunct="1">
              <a:spcBef>
                <a:spcPct val="0"/>
              </a:spcBef>
              <a:spcAft>
                <a:spcPct val="0"/>
              </a:spcAft>
            </a:pPr>
            <a:r>
              <a:rPr lang="en-US" sz="2200" dirty="0">
                <a:solidFill>
                  <a:srgbClr val="000000"/>
                </a:solidFill>
                <a:hlinkClick r:id="rId8"/>
              </a:rPr>
              <a:t>http://haplogroup-a.com/Ancient-Root-AJHG2013.pdf</a:t>
            </a:r>
            <a:endParaRPr lang="en-US" sz="2200" dirty="0">
              <a:solidFill>
                <a:srgbClr val="000000"/>
              </a:solidFill>
            </a:endParaRPr>
          </a:p>
          <a:p>
            <a:pPr defTabSz="914400" eaLnBrk="1" fontAlgn="base" hangingPunct="1">
              <a:spcBef>
                <a:spcPct val="0"/>
              </a:spcBef>
              <a:spcAft>
                <a:spcPct val="0"/>
              </a:spcAft>
            </a:pPr>
            <a:endParaRPr lang="en-US" sz="2200" dirty="0">
              <a:solidFill>
                <a:srgbClr val="000000"/>
              </a:solidFill>
            </a:endParaRPr>
          </a:p>
        </p:txBody>
      </p:sp>
    </p:spTree>
    <p:extLst>
      <p:ext uri="{BB962C8B-B14F-4D97-AF65-F5344CB8AC3E}">
        <p14:creationId xmlns:p14="http://schemas.microsoft.com/office/powerpoint/2010/main" val="6346300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6248400" y="914400"/>
            <a:ext cx="2819400" cy="5638800"/>
            <a:chOff x="6248400" y="914400"/>
            <a:chExt cx="2819400" cy="5638840"/>
          </a:xfrm>
        </p:grpSpPr>
        <p:sp>
          <p:nvSpPr>
            <p:cNvPr id="19" name="Rectangle 18"/>
            <p:cNvSpPr>
              <a:spLocks noChangeArrowheads="1"/>
            </p:cNvSpPr>
            <p:nvPr/>
          </p:nvSpPr>
          <p:spPr bwMode="auto">
            <a:xfrm>
              <a:off x="6248400" y="914400"/>
              <a:ext cx="2819400" cy="5638840"/>
            </a:xfrm>
            <a:prstGeom prst="rect">
              <a:avLst/>
            </a:prstGeom>
            <a:solidFill>
              <a:schemeClr val="accent5">
                <a:lumMod val="90000"/>
                <a:alpha val="8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103" name="Group 17"/>
            <p:cNvGrpSpPr>
              <a:grpSpLocks/>
            </p:cNvGrpSpPr>
            <p:nvPr/>
          </p:nvGrpSpPr>
          <p:grpSpPr bwMode="auto">
            <a:xfrm>
              <a:off x="6324601" y="1010706"/>
              <a:ext cx="2590799" cy="5268721"/>
              <a:chOff x="6324601" y="1010706"/>
              <a:chExt cx="2590799" cy="5268721"/>
            </a:xfrm>
          </p:grpSpPr>
          <p:pic>
            <p:nvPicPr>
              <p:cNvPr id="89104" name="Picture 2" descr="http://arjournals.annualreviews.org/na101/home/literatum/publisher/ar/journals/production/genet/1996/30/1/annurev.genet.30.1.1/images/medium/ge30_0001_p1.gif"/>
              <p:cNvPicPr>
                <a:picLocks noChangeAspect="1" noChangeArrowheads="1"/>
              </p:cNvPicPr>
              <p:nvPr/>
            </p:nvPicPr>
            <p:blipFill>
              <a:blip r:embed="rId3">
                <a:extLst>
                  <a:ext uri="{28A0092B-C50C-407E-A947-70E740481C1C}">
                    <a14:useLocalDpi xmlns:a14="http://schemas.microsoft.com/office/drawing/2010/main" val="0"/>
                  </a:ext>
                </a:extLst>
              </a:blip>
              <a:srcRect b="5684"/>
              <a:stretch>
                <a:fillRect/>
              </a:stretch>
            </p:blipFill>
            <p:spPr bwMode="auto">
              <a:xfrm>
                <a:off x="6384798" y="1010706"/>
                <a:ext cx="2530602" cy="3638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05" name="TextBox 8"/>
              <p:cNvSpPr txBox="1">
                <a:spLocks noChangeArrowheads="1"/>
              </p:cNvSpPr>
              <p:nvPr/>
            </p:nvSpPr>
            <p:spPr bwMode="auto">
              <a:xfrm>
                <a:off x="6324601" y="4648200"/>
                <a:ext cx="2514600" cy="1631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rPr>
                  <a:t>Motoo Kimura 1968</a:t>
                </a:r>
              </a:p>
              <a:p>
                <a:pPr defTabSz="914400" eaLnBrk="1" fontAlgn="base" hangingPunct="1">
                  <a:spcBef>
                    <a:spcPct val="0"/>
                  </a:spcBef>
                  <a:spcAft>
                    <a:spcPct val="0"/>
                  </a:spcAft>
                </a:pPr>
                <a:r>
                  <a:rPr lang="en-US" sz="1800" b="1">
                    <a:solidFill>
                      <a:srgbClr val="000000"/>
                    </a:solidFill>
                  </a:rPr>
                  <a:t>Neutral Theory</a:t>
                </a:r>
              </a:p>
              <a:p>
                <a:pPr defTabSz="914400" eaLnBrk="1" fontAlgn="base" hangingPunct="1">
                  <a:spcBef>
                    <a:spcPct val="0"/>
                  </a:spcBef>
                  <a:spcAft>
                    <a:spcPct val="0"/>
                  </a:spcAft>
                </a:pPr>
                <a:r>
                  <a:rPr lang="en-US" sz="1800" b="1">
                    <a:solidFill>
                      <a:srgbClr val="000000"/>
                    </a:solidFill>
                  </a:rPr>
                  <a:t>Genetic Drift is main force for changing allele frequencies</a:t>
                </a:r>
              </a:p>
              <a:p>
                <a:pPr defTabSz="914400" eaLnBrk="1" fontAlgn="base" hangingPunct="1">
                  <a:spcBef>
                    <a:spcPct val="0"/>
                  </a:spcBef>
                  <a:spcAft>
                    <a:spcPct val="0"/>
                  </a:spcAft>
                </a:pPr>
                <a:endParaRPr lang="en-US" sz="1000" b="1">
                  <a:solidFill>
                    <a:srgbClr val="000000"/>
                  </a:solidFill>
                </a:endParaRPr>
              </a:p>
            </p:txBody>
          </p:sp>
        </p:grpSp>
      </p:grpSp>
      <p:sp>
        <p:nvSpPr>
          <p:cNvPr id="10" name="Title 1"/>
          <p:cNvSpPr txBox="1">
            <a:spLocks/>
          </p:cNvSpPr>
          <p:nvPr/>
        </p:nvSpPr>
        <p:spPr bwMode="auto">
          <a:xfrm>
            <a:off x="457200" y="0"/>
            <a:ext cx="8229600" cy="9144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4400" kern="0" dirty="0">
                <a:solidFill>
                  <a:srgbClr val="000000"/>
                </a:solidFill>
                <a:cs typeface="ＭＳ Ｐゴシック" charset="-128"/>
              </a:rPr>
              <a:t>How do you define evolution?</a:t>
            </a:r>
          </a:p>
        </p:txBody>
      </p:sp>
      <p:grpSp>
        <p:nvGrpSpPr>
          <p:cNvPr id="4" name="Group 20"/>
          <p:cNvGrpSpPr>
            <a:grpSpLocks/>
          </p:cNvGrpSpPr>
          <p:nvPr/>
        </p:nvGrpSpPr>
        <p:grpSpPr bwMode="auto">
          <a:xfrm>
            <a:off x="152400" y="914400"/>
            <a:ext cx="3124200" cy="5703888"/>
            <a:chOff x="152400" y="914400"/>
            <a:chExt cx="3124200" cy="5703422"/>
          </a:xfrm>
        </p:grpSpPr>
        <p:sp>
          <p:nvSpPr>
            <p:cNvPr id="17" name="Rectangle 18"/>
            <p:cNvSpPr>
              <a:spLocks noChangeArrowheads="1"/>
            </p:cNvSpPr>
            <p:nvPr/>
          </p:nvSpPr>
          <p:spPr bwMode="auto">
            <a:xfrm>
              <a:off x="152400" y="914400"/>
              <a:ext cx="2971800" cy="5638339"/>
            </a:xfrm>
            <a:prstGeom prst="rect">
              <a:avLst/>
            </a:prstGeom>
            <a:solidFill>
              <a:schemeClr val="accent6">
                <a:lumMod val="20000"/>
                <a:lumOff val="8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099" name="Group 13"/>
            <p:cNvGrpSpPr>
              <a:grpSpLocks/>
            </p:cNvGrpSpPr>
            <p:nvPr/>
          </p:nvGrpSpPr>
          <p:grpSpPr bwMode="auto">
            <a:xfrm>
              <a:off x="152400" y="990600"/>
              <a:ext cx="3124200" cy="5627222"/>
              <a:chOff x="152400" y="990600"/>
              <a:chExt cx="3124200" cy="5627222"/>
            </a:xfrm>
          </p:grpSpPr>
          <p:pic>
            <p:nvPicPr>
              <p:cNvPr id="89100" name="Picture 2" descr="http://www.macroevolution.net/images/richard-goldschmidt-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66" y="990600"/>
                <a:ext cx="2667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01" name="TextBox 3"/>
              <p:cNvSpPr txBox="1">
                <a:spLocks noChangeArrowheads="1"/>
              </p:cNvSpPr>
              <p:nvPr/>
            </p:nvSpPr>
            <p:spPr bwMode="auto">
              <a:xfrm>
                <a:off x="152400" y="4648200"/>
                <a:ext cx="3124200" cy="1969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rPr>
                  <a:t>Richard Goldschmidt 1940</a:t>
                </a:r>
              </a:p>
              <a:p>
                <a:pPr defTabSz="914400" eaLnBrk="1" fontAlgn="base" hangingPunct="1">
                  <a:spcBef>
                    <a:spcPct val="0"/>
                  </a:spcBef>
                  <a:spcAft>
                    <a:spcPct val="0"/>
                  </a:spcAft>
                </a:pPr>
                <a:r>
                  <a:rPr lang="en-US" altLang="ja-JP" sz="1800" b="1">
                    <a:solidFill>
                      <a:srgbClr val="000000"/>
                    </a:solidFill>
                  </a:rPr>
                  <a:t>hopeful monsters</a:t>
                </a:r>
              </a:p>
              <a:p>
                <a:pPr defTabSz="914400" eaLnBrk="1" fontAlgn="base" hangingPunct="1">
                  <a:spcBef>
                    <a:spcPct val="0"/>
                  </a:spcBef>
                  <a:spcAft>
                    <a:spcPct val="0"/>
                  </a:spcAft>
                </a:pPr>
                <a:r>
                  <a:rPr lang="en-US" sz="1800" b="1">
                    <a:solidFill>
                      <a:srgbClr val="000000"/>
                    </a:solidFill>
                  </a:rPr>
                  <a:t>Mutationism </a:t>
                </a:r>
                <a:r>
                  <a:rPr lang="en-US" sz="1800" b="1">
                    <a:solidFill>
                      <a:srgbClr val="FF0000"/>
                    </a:solidFill>
                  </a:rPr>
                  <a:t>HGT/WGD!</a:t>
                </a:r>
              </a:p>
              <a:p>
                <a:pPr defTabSz="914400" eaLnBrk="1" fontAlgn="base" hangingPunct="1">
                  <a:spcBef>
                    <a:spcPct val="0"/>
                  </a:spcBef>
                  <a:spcAft>
                    <a:spcPct val="0"/>
                  </a:spcAft>
                </a:pPr>
                <a:r>
                  <a:rPr lang="en-US" sz="1800" b="1">
                    <a:solidFill>
                      <a:srgbClr val="000000"/>
                    </a:solidFill>
                  </a:rPr>
                  <a:t>Punctuated Equilibrium</a:t>
                </a:r>
              </a:p>
              <a:p>
                <a:pPr defTabSz="914400" eaLnBrk="1" fontAlgn="base" hangingPunct="1">
                  <a:spcBef>
                    <a:spcPct val="0"/>
                  </a:spcBef>
                  <a:spcAft>
                    <a:spcPct val="0"/>
                  </a:spcAft>
                </a:pPr>
                <a:r>
                  <a:rPr lang="en-US" sz="1800" b="1">
                    <a:solidFill>
                      <a:srgbClr val="000000"/>
                    </a:solidFill>
                  </a:rPr>
                  <a:t>Few genes / large effect</a:t>
                </a:r>
              </a:p>
              <a:p>
                <a:pPr defTabSz="914400" eaLnBrk="1" fontAlgn="base" hangingPunct="1">
                  <a:spcBef>
                    <a:spcPct val="0"/>
                  </a:spcBef>
                  <a:spcAft>
                    <a:spcPct val="0"/>
                  </a:spcAft>
                </a:pPr>
                <a:r>
                  <a:rPr lang="en-US" sz="1600" b="1">
                    <a:solidFill>
                      <a:srgbClr val="000000"/>
                    </a:solidFill>
                  </a:rPr>
                  <a:t>Vilified by Mayr, celebrated 1977 Gould &amp; Evo-devo</a:t>
                </a:r>
              </a:p>
            </p:txBody>
          </p:sp>
        </p:grpSp>
      </p:grpSp>
      <p:grpSp>
        <p:nvGrpSpPr>
          <p:cNvPr id="6" name="Group 15"/>
          <p:cNvGrpSpPr>
            <a:grpSpLocks/>
          </p:cNvGrpSpPr>
          <p:nvPr/>
        </p:nvGrpSpPr>
        <p:grpSpPr bwMode="auto">
          <a:xfrm>
            <a:off x="3200400" y="914400"/>
            <a:ext cx="3200400" cy="5638800"/>
            <a:chOff x="3200400" y="914400"/>
            <a:chExt cx="3200400" cy="5638800"/>
          </a:xfrm>
        </p:grpSpPr>
        <p:sp>
          <p:nvSpPr>
            <p:cNvPr id="15" name="Rectangle 18"/>
            <p:cNvSpPr>
              <a:spLocks noChangeArrowheads="1"/>
            </p:cNvSpPr>
            <p:nvPr/>
          </p:nvSpPr>
          <p:spPr bwMode="auto">
            <a:xfrm>
              <a:off x="3200400" y="9144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095" name="Group 12"/>
            <p:cNvGrpSpPr>
              <a:grpSpLocks/>
            </p:cNvGrpSpPr>
            <p:nvPr/>
          </p:nvGrpSpPr>
          <p:grpSpPr bwMode="auto">
            <a:xfrm>
              <a:off x="3276600" y="1010822"/>
              <a:ext cx="3124200" cy="5389978"/>
              <a:chOff x="3276600" y="1010822"/>
              <a:chExt cx="3124200" cy="5389978"/>
            </a:xfrm>
          </p:grpSpPr>
          <p:pic>
            <p:nvPicPr>
              <p:cNvPr id="89096" name="Picture 4" descr="Photo of Ernst May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2998" y="1010822"/>
                <a:ext cx="2514600" cy="3623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7" name="TextBox 2"/>
              <p:cNvSpPr txBox="1">
                <a:spLocks noChangeArrowheads="1"/>
              </p:cNvSpPr>
              <p:nvPr/>
            </p:nvSpPr>
            <p:spPr bwMode="auto">
              <a:xfrm>
                <a:off x="3276600" y="4646473"/>
                <a:ext cx="31242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rPr>
                  <a:t>Ernst Mayr  1942</a:t>
                </a:r>
              </a:p>
              <a:p>
                <a:pPr defTabSz="914400" eaLnBrk="1" fontAlgn="base" hangingPunct="1">
                  <a:spcBef>
                    <a:spcPct val="0"/>
                  </a:spcBef>
                  <a:spcAft>
                    <a:spcPct val="0"/>
                  </a:spcAft>
                </a:pPr>
                <a:r>
                  <a:rPr lang="en-US" sz="1800" b="1">
                    <a:solidFill>
                      <a:srgbClr val="000000"/>
                    </a:solidFill>
                  </a:rPr>
                  <a:t>NeoDarwinian Synthesis</a:t>
                </a:r>
              </a:p>
              <a:p>
                <a:pPr defTabSz="914400" eaLnBrk="1" fontAlgn="base" hangingPunct="1">
                  <a:spcBef>
                    <a:spcPct val="0"/>
                  </a:spcBef>
                  <a:spcAft>
                    <a:spcPct val="0"/>
                  </a:spcAft>
                </a:pPr>
                <a:r>
                  <a:rPr lang="en-US" sz="1800" b="1">
                    <a:solidFill>
                      <a:srgbClr val="000000"/>
                    </a:solidFill>
                  </a:rPr>
                  <a:t>Natural Selection</a:t>
                </a:r>
              </a:p>
              <a:p>
                <a:pPr defTabSz="914400" eaLnBrk="1" fontAlgn="base" hangingPunct="1">
                  <a:spcBef>
                    <a:spcPct val="0"/>
                  </a:spcBef>
                  <a:spcAft>
                    <a:spcPct val="0"/>
                  </a:spcAft>
                </a:pPr>
                <a:r>
                  <a:rPr lang="en-US" sz="1800" b="1">
                    <a:solidFill>
                      <a:srgbClr val="000000"/>
                    </a:solidFill>
                  </a:rPr>
                  <a:t>Gradualism</a:t>
                </a:r>
              </a:p>
              <a:p>
                <a:pPr defTabSz="914400" eaLnBrk="1" fontAlgn="base" hangingPunct="1">
                  <a:spcBef>
                    <a:spcPct val="0"/>
                  </a:spcBef>
                  <a:spcAft>
                    <a:spcPct val="0"/>
                  </a:spcAft>
                </a:pPr>
                <a:r>
                  <a:rPr lang="en-US" sz="1800" b="1">
                    <a:solidFill>
                      <a:srgbClr val="000000"/>
                    </a:solidFill>
                  </a:rPr>
                  <a:t>Many genes/small effect</a:t>
                </a:r>
              </a:p>
              <a:p>
                <a:pPr defTabSz="914400" eaLnBrk="1" fontAlgn="base" hangingPunct="1">
                  <a:spcBef>
                    <a:spcPct val="0"/>
                  </a:spcBef>
                  <a:spcAft>
                    <a:spcPct val="0"/>
                  </a:spcAft>
                </a:pPr>
                <a:r>
                  <a:rPr lang="en-US" sz="1800" b="1">
                    <a:solidFill>
                      <a:srgbClr val="FF0000"/>
                    </a:solidFill>
                  </a:rPr>
                  <a:t>Dario – “Fisher right”</a:t>
                </a:r>
              </a:p>
            </p:txBody>
          </p:sp>
        </p:grpSp>
      </p:grpSp>
      <p:sp>
        <p:nvSpPr>
          <p:cNvPr id="89093" name="TextBox 2"/>
          <p:cNvSpPr txBox="1">
            <a:spLocks noChangeArrowheads="1"/>
          </p:cNvSpPr>
          <p:nvPr/>
        </p:nvSpPr>
        <p:spPr bwMode="auto">
          <a:xfrm>
            <a:off x="6248400" y="6457950"/>
            <a:ext cx="2663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000000"/>
                </a:solidFill>
                <a:latin typeface="Times New Roman" charset="0"/>
              </a:rPr>
              <a:t>Slide from Chris Pires</a:t>
            </a:r>
          </a:p>
        </p:txBody>
      </p:sp>
    </p:spTree>
    <p:extLst>
      <p:ext uri="{BB962C8B-B14F-4D97-AF65-F5344CB8AC3E}">
        <p14:creationId xmlns:p14="http://schemas.microsoft.com/office/powerpoint/2010/main" val="3883097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Rectangle 3"/>
          <p:cNvSpPr>
            <a:spLocks noChangeArrowheads="1"/>
          </p:cNvSpPr>
          <p:nvPr/>
        </p:nvSpPr>
        <p:spPr bwMode="auto">
          <a:xfrm>
            <a:off x="0" y="2"/>
            <a:ext cx="9144000" cy="6832628"/>
          </a:xfrm>
          <a:prstGeom prst="rect">
            <a:avLst/>
          </a:prstGeom>
          <a:noFill/>
          <a:ln w="9525">
            <a:noFill/>
            <a:miter lim="800000"/>
            <a:headEnd/>
            <a:tailEnd/>
          </a:ln>
          <a:effectLst/>
        </p:spPr>
        <p:txBody>
          <a:bodyPr lIns="91429" tIns="45714" rIns="91429" bIns="45714">
            <a:prstTxWarp prst="textNoShape">
              <a:avLst/>
            </a:prstTxWarp>
            <a:spAutoFit/>
          </a:bodyPr>
          <a:lstStyle/>
          <a:p>
            <a:r>
              <a:rPr lang="en-US" sz="3200" b="0" dirty="0">
                <a:solidFill>
                  <a:srgbClr val="000000"/>
                </a:solidFill>
                <a:latin typeface="Comic Sans MS" charset="0"/>
              </a:rPr>
              <a:t>What is in a tree?</a:t>
            </a:r>
            <a:endParaRPr lang="en-US" sz="1800" b="0" dirty="0">
              <a:solidFill>
                <a:srgbClr val="000000"/>
              </a:solidFill>
              <a:latin typeface="Comic Sans MS" charset="0"/>
            </a:endParaRPr>
          </a:p>
          <a:p>
            <a:pPr>
              <a:buFontTx/>
              <a:buChar char="•"/>
            </a:pPr>
            <a:endParaRPr lang="en-US" sz="1800" b="0" dirty="0">
              <a:solidFill>
                <a:srgbClr val="000000"/>
              </a:solidFill>
              <a:latin typeface="Comic Sans MS" charset="0"/>
            </a:endParaRPr>
          </a:p>
          <a:p>
            <a:r>
              <a:rPr lang="en-US" sz="1800" b="0" dirty="0">
                <a:solidFill>
                  <a:srgbClr val="000000"/>
                </a:solidFill>
                <a:latin typeface="Comic Sans MS" charset="0"/>
              </a:rPr>
              <a:t>Trees form molec</a:t>
            </a:r>
            <a:r>
              <a:rPr lang="en-US" sz="1600" b="0" dirty="0">
                <a:solidFill>
                  <a:srgbClr val="000000"/>
                </a:solidFill>
                <a:latin typeface="Times" charset="0"/>
              </a:rPr>
              <a:t>u</a:t>
            </a:r>
            <a:r>
              <a:rPr lang="en-US" sz="1800" b="0" dirty="0">
                <a:solidFill>
                  <a:srgbClr val="000000"/>
                </a:solidFill>
                <a:latin typeface="Comic Sans MS" charset="0"/>
              </a:rPr>
              <a:t>lar da</a:t>
            </a:r>
            <a:r>
              <a:rPr lang="en-US" sz="1600" b="0" dirty="0">
                <a:solidFill>
                  <a:srgbClr val="000000"/>
                </a:solidFill>
                <a:latin typeface="Times" charset="0"/>
              </a:rPr>
              <a:t>t</a:t>
            </a:r>
            <a:r>
              <a:rPr lang="en-US" sz="1800" b="0" dirty="0">
                <a:solidFill>
                  <a:srgbClr val="000000"/>
                </a:solidFill>
                <a:latin typeface="Comic Sans MS" charset="0"/>
              </a:rPr>
              <a:t>a are usually calculated as </a:t>
            </a:r>
            <a:r>
              <a:rPr lang="en-US" sz="1800" b="0" dirty="0" err="1">
                <a:solidFill>
                  <a:srgbClr val="000000"/>
                </a:solidFill>
                <a:latin typeface="Comic Sans MS" charset="0"/>
              </a:rPr>
              <a:t>unrooted</a:t>
            </a:r>
            <a:r>
              <a:rPr lang="en-US" sz="1800" b="0" dirty="0">
                <a:solidFill>
                  <a:srgbClr val="000000"/>
                </a:solidFill>
                <a:latin typeface="Comic Sans MS" charset="0"/>
              </a:rPr>
              <a:t> trees (at least th</a:t>
            </a:r>
            <a:r>
              <a:rPr lang="en-US" sz="1800" b="0" dirty="0">
                <a:solidFill>
                  <a:srgbClr val="FF28C2"/>
                </a:solidFill>
                <a:latin typeface="Comic Sans MS" charset="0"/>
              </a:rPr>
              <a:t>ey should be -</a:t>
            </a:r>
            <a:r>
              <a:rPr lang="en-US" sz="1800" b="0" dirty="0">
                <a:solidFill>
                  <a:srgbClr val="000000"/>
                </a:solidFill>
                <a:latin typeface="Comic Sans MS" charset="0"/>
              </a:rPr>
              <a:t> if they are not this is usually a mistake). </a:t>
            </a:r>
          </a:p>
          <a:p>
            <a:r>
              <a:rPr lang="en-US" sz="1800" b="0" dirty="0">
                <a:solidFill>
                  <a:srgbClr val="000000"/>
                </a:solidFill>
                <a:latin typeface="Comic Sans MS" charset="0"/>
              </a:rPr>
              <a:t>To root a tree you either can assume a </a:t>
            </a:r>
            <a:r>
              <a:rPr lang="en-US" sz="1800" b="0" dirty="0">
                <a:solidFill>
                  <a:srgbClr val="FF0066"/>
                </a:solidFill>
                <a:latin typeface="Comic Sans MS" charset="0"/>
              </a:rPr>
              <a:t>molecular clock</a:t>
            </a:r>
            <a:r>
              <a:rPr lang="en-US" sz="1800" b="0" dirty="0">
                <a:solidFill>
                  <a:srgbClr val="000000"/>
                </a:solidFill>
                <a:latin typeface="Comic Sans MS" charset="0"/>
              </a:rPr>
              <a:t> (substitutions occur at a constant rate, again this assumption is usually not warranted and needs to be tested), </a:t>
            </a:r>
          </a:p>
          <a:p>
            <a:r>
              <a:rPr lang="en-US" sz="1800" b="1" dirty="0">
                <a:solidFill>
                  <a:srgbClr val="000000"/>
                </a:solidFill>
                <a:latin typeface="Comic Sans MS" charset="0"/>
              </a:rPr>
              <a:t>or</a:t>
            </a:r>
            <a:r>
              <a:rPr lang="en-US" sz="1800" b="0" dirty="0">
                <a:solidFill>
                  <a:srgbClr val="000000"/>
                </a:solidFill>
                <a:latin typeface="Comic Sans MS" charset="0"/>
              </a:rPr>
              <a:t> you can use an </a:t>
            </a:r>
            <a:r>
              <a:rPr lang="en-US" sz="1800" dirty="0" err="1">
                <a:solidFill>
                  <a:srgbClr val="FF0066"/>
                </a:solidFill>
                <a:latin typeface="Comic Sans MS" charset="0"/>
              </a:rPr>
              <a:t>outgroup</a:t>
            </a:r>
            <a:r>
              <a:rPr lang="en-US" sz="1800" b="0" dirty="0">
                <a:solidFill>
                  <a:srgbClr val="000000"/>
                </a:solidFill>
                <a:latin typeface="Comic Sans MS" charset="0"/>
              </a:rPr>
              <a:t> (i.e. something </a:t>
            </a:r>
            <a:r>
              <a:rPr lang="en-US" sz="1800" b="0" dirty="0">
                <a:latin typeface="Comic Sans MS" charset="0"/>
              </a:rPr>
              <a:t>that you know</a:t>
            </a:r>
            <a:r>
              <a:rPr lang="en-US" sz="1800" b="0" dirty="0">
                <a:solidFill>
                  <a:srgbClr val="000000"/>
                </a:solidFill>
                <a:latin typeface="Comic Sans MS" charset="0"/>
              </a:rPr>
              <a:t> forms the deepest branch),</a:t>
            </a:r>
          </a:p>
          <a:p>
            <a:pPr lvl="1"/>
            <a:r>
              <a:rPr lang="en-US" sz="1600" b="0" dirty="0">
                <a:solidFill>
                  <a:srgbClr val="000000"/>
                </a:solidFill>
                <a:latin typeface="+mj-lt"/>
              </a:rPr>
              <a:t>For example, to root a phylogeny of birds, you could use the homologous characters from a reptile as outgroup; to find the root in a tree depicting the relations between different human mitochondria, you could use the mitochondria from chimpanzees or from Neanderthals as an outgroup; to root a phylogeny of alpha </a:t>
            </a:r>
            <a:r>
              <a:rPr lang="en-US" sz="1600" b="0" dirty="0" err="1">
                <a:solidFill>
                  <a:srgbClr val="000000"/>
                </a:solidFill>
                <a:latin typeface="+mj-lt"/>
              </a:rPr>
              <a:t>hemoglobins</a:t>
            </a:r>
            <a:r>
              <a:rPr lang="en-US" sz="1600" b="0" dirty="0">
                <a:solidFill>
                  <a:srgbClr val="000000"/>
                </a:solidFill>
                <a:latin typeface="+mj-lt"/>
              </a:rPr>
              <a:t> you could use a beta hemoglobin sequence, or a myoglobin sequence as outgroup.</a:t>
            </a:r>
          </a:p>
          <a:p>
            <a:pPr lvl="1"/>
            <a:endParaRPr lang="en-US" sz="1800" b="0" dirty="0">
              <a:solidFill>
                <a:srgbClr val="000000"/>
              </a:solidFill>
              <a:latin typeface="Comic Sans MS" charset="0"/>
            </a:endParaRPr>
          </a:p>
          <a:p>
            <a:r>
              <a:rPr lang="en-US" sz="1800" dirty="0">
                <a:solidFill>
                  <a:srgbClr val="000000"/>
                </a:solidFill>
                <a:latin typeface="Comic Sans MS" charset="0"/>
              </a:rPr>
              <a:t>Or you need to have </a:t>
            </a:r>
            <a:r>
              <a:rPr lang="en-US" sz="1800" i="1" dirty="0">
                <a:solidFill>
                  <a:srgbClr val="000000"/>
                </a:solidFill>
                <a:latin typeface="Comic Sans MS" charset="0"/>
              </a:rPr>
              <a:t>a priory </a:t>
            </a:r>
            <a:r>
              <a:rPr lang="en-US" sz="1800" dirty="0">
                <a:solidFill>
                  <a:srgbClr val="000000"/>
                </a:solidFill>
                <a:latin typeface="Comic Sans MS" charset="0"/>
              </a:rPr>
              <a:t>knowledge of which are the primitive character states, and reconstruct these for all nodes and branches in your unrooted phylogeny </a:t>
            </a:r>
          </a:p>
          <a:p>
            <a:pPr lvl="1"/>
            <a:endParaRPr lang="en-US" sz="1800" b="0" dirty="0">
              <a:solidFill>
                <a:srgbClr val="000000"/>
              </a:solidFill>
              <a:latin typeface="Comic Sans MS" charset="0"/>
            </a:endParaRPr>
          </a:p>
          <a:p>
            <a:r>
              <a:rPr lang="en-US" sz="1800" b="0" dirty="0">
                <a:solidFill>
                  <a:srgbClr val="000000"/>
                </a:solidFill>
                <a:latin typeface="Comic Sans MS" charset="0"/>
              </a:rPr>
              <a:t>Trees have a branching pa</a:t>
            </a:r>
            <a:r>
              <a:rPr lang="en-US" sz="1600" b="0" dirty="0">
                <a:solidFill>
                  <a:srgbClr val="000000"/>
                </a:solidFill>
                <a:latin typeface="Times" charset="0"/>
              </a:rPr>
              <a:t>t</a:t>
            </a:r>
            <a:r>
              <a:rPr lang="en-US" sz="1800" b="0" dirty="0">
                <a:solidFill>
                  <a:srgbClr val="000000"/>
                </a:solidFill>
                <a:latin typeface="Comic Sans MS" charset="0"/>
              </a:rPr>
              <a:t>tern (also called the </a:t>
            </a:r>
            <a:r>
              <a:rPr lang="en-US" sz="1800" dirty="0">
                <a:latin typeface="Comic Sans MS" charset="0"/>
              </a:rPr>
              <a:t>topology</a:t>
            </a:r>
            <a:r>
              <a:rPr lang="en-US" sz="1800" b="0" dirty="0">
                <a:solidFill>
                  <a:srgbClr val="000000"/>
                </a:solidFill>
                <a:latin typeface="Comic Sans MS" charset="0"/>
              </a:rPr>
              <a:t>), and </a:t>
            </a:r>
            <a:r>
              <a:rPr lang="en-US" sz="1800" dirty="0">
                <a:solidFill>
                  <a:srgbClr val="000000"/>
                </a:solidFill>
                <a:latin typeface="Comic Sans MS" charset="0"/>
              </a:rPr>
              <a:t>branch lengths</a:t>
            </a:r>
            <a:r>
              <a:rPr lang="en-US" sz="1800" b="0" dirty="0">
                <a:solidFill>
                  <a:srgbClr val="000000"/>
                </a:solidFill>
                <a:latin typeface="Comic Sans MS Bold" charset="0"/>
              </a:rPr>
              <a:t>. </a:t>
            </a:r>
          </a:p>
          <a:p>
            <a:endParaRPr lang="en-US" sz="1800" b="0" dirty="0">
              <a:solidFill>
                <a:srgbClr val="000000"/>
              </a:solidFill>
              <a:latin typeface="Comic Sans MS Bold" charset="0"/>
            </a:endParaRPr>
          </a:p>
          <a:p>
            <a:r>
              <a:rPr lang="en-US" sz="1800" b="0" dirty="0">
                <a:solidFill>
                  <a:srgbClr val="000000"/>
                </a:solidFill>
                <a:latin typeface="Comic Sans MS Bold" charset="0"/>
              </a:rPr>
              <a:t>Often </a:t>
            </a:r>
            <a:r>
              <a:rPr lang="en-US" sz="1800" b="0" dirty="0">
                <a:solidFill>
                  <a:srgbClr val="000000"/>
                </a:solidFill>
                <a:latin typeface="Comic Sans MS" charset="0"/>
              </a:rPr>
              <a:t>the branch lengths are ignored in depicting trees (these trees often are referred to as </a:t>
            </a:r>
            <a:r>
              <a:rPr lang="en-US" sz="1800" b="0" dirty="0" err="1">
                <a:solidFill>
                  <a:srgbClr val="000000"/>
                </a:solidFill>
                <a:latin typeface="Comic Sans MS" charset="0"/>
              </a:rPr>
              <a:t>cladograms</a:t>
            </a:r>
            <a:r>
              <a:rPr lang="en-US" sz="1800" b="0" dirty="0">
                <a:solidFill>
                  <a:srgbClr val="000000"/>
                </a:solidFill>
                <a:latin typeface="Comic Sans MS" charset="0"/>
              </a:rPr>
              <a:t> - note that </a:t>
            </a:r>
            <a:r>
              <a:rPr lang="en-US" sz="1800" b="0" dirty="0" err="1">
                <a:solidFill>
                  <a:srgbClr val="000000"/>
                </a:solidFill>
                <a:latin typeface="Comic Sans MS" charset="0"/>
              </a:rPr>
              <a:t>cladograms</a:t>
            </a:r>
            <a:r>
              <a:rPr lang="en-US" sz="1800" b="0" dirty="0">
                <a:solidFill>
                  <a:srgbClr val="000000"/>
                </a:solidFill>
                <a:latin typeface="Comic Sans MS" charset="0"/>
              </a:rPr>
              <a:t> should be considered rooted). </a:t>
            </a:r>
          </a:p>
          <a:p>
            <a:r>
              <a:rPr lang="en-US" sz="1800" b="0" dirty="0">
                <a:solidFill>
                  <a:srgbClr val="000000"/>
                </a:solidFill>
                <a:latin typeface="Comic Sans MS" charset="0"/>
              </a:rPr>
              <a:t>You can swap branches </a:t>
            </a:r>
            <a:r>
              <a:rPr lang="en-US" sz="1800" b="0" dirty="0">
                <a:latin typeface="Comic Sans MS" charset="0"/>
              </a:rPr>
              <a:t>attached to a node, and in an </a:t>
            </a:r>
            <a:r>
              <a:rPr lang="en-US" sz="1800" b="0" dirty="0" err="1">
                <a:latin typeface="Comic Sans MS" charset="0"/>
              </a:rPr>
              <a:t>unrooted</a:t>
            </a:r>
            <a:r>
              <a:rPr lang="en-US" sz="1800" b="0" dirty="0">
                <a:latin typeface="Comic Sans MS" charset="0"/>
              </a:rPr>
              <a:t> you can depict the tree as rooted in any branch you like without changing the tree.</a:t>
            </a:r>
          </a:p>
        </p:txBody>
      </p:sp>
    </p:spTree>
    <p:extLst>
      <p:ext uri="{BB962C8B-B14F-4D97-AF65-F5344CB8AC3E}">
        <p14:creationId xmlns:p14="http://schemas.microsoft.com/office/powerpoint/2010/main" val="37887652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txBox="1">
            <a:spLocks noChangeArrowheads="1"/>
          </p:cNvSpPr>
          <p:nvPr/>
        </p:nvSpPr>
        <p:spPr bwMode="auto">
          <a:xfrm>
            <a:off x="457200" y="228600"/>
            <a:ext cx="830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400" b="1">
                <a:solidFill>
                  <a:srgbClr val="000000"/>
                </a:solidFill>
              </a:rPr>
              <a:t>Duplications and Evolution</a:t>
            </a:r>
          </a:p>
        </p:txBody>
      </p:sp>
      <p:sp>
        <p:nvSpPr>
          <p:cNvPr id="6" name="Text Box 3"/>
          <p:cNvSpPr txBox="1">
            <a:spLocks noChangeArrowheads="1"/>
          </p:cNvSpPr>
          <p:nvPr/>
        </p:nvSpPr>
        <p:spPr bwMode="auto">
          <a:xfrm>
            <a:off x="3581400" y="1219200"/>
            <a:ext cx="5257800" cy="1692275"/>
          </a:xfrm>
          <a:prstGeom prst="rect">
            <a:avLst/>
          </a:prstGeom>
          <a:noFill/>
          <a:ln w="9525">
            <a:noFill/>
            <a:miter lim="800000"/>
            <a:headEnd/>
            <a:tailEnd/>
          </a:ln>
        </p:spPr>
        <p:txBody>
          <a:bodyPr>
            <a:spAutoFit/>
          </a:bodyPr>
          <a:lstStyle/>
          <a:p>
            <a:pPr defTabSz="914400" fontAlgn="base">
              <a:spcBef>
                <a:spcPct val="0"/>
              </a:spcBef>
              <a:spcAft>
                <a:spcPct val="0"/>
              </a:spcAft>
              <a:defRPr/>
            </a:pPr>
            <a:r>
              <a:rPr lang="en-US" sz="2000" dirty="0" err="1">
                <a:solidFill>
                  <a:srgbClr val="000000"/>
                </a:solidFill>
                <a:latin typeface="Arial" charset="0"/>
                <a:cs typeface="ＭＳ Ｐゴシック" charset="0"/>
              </a:rPr>
              <a:t>Ohno</a:t>
            </a:r>
            <a:r>
              <a:rPr lang="en-US" sz="2000" dirty="0">
                <a:solidFill>
                  <a:srgbClr val="000000"/>
                </a:solidFill>
                <a:latin typeface="Arial" charset="0"/>
                <a:cs typeface="ＭＳ Ｐゴシック" charset="0"/>
              </a:rPr>
              <a:t> postulated that gene duplication plays a major role in evolution</a:t>
            </a:r>
          </a:p>
          <a:p>
            <a:pPr defTabSz="914400" fontAlgn="base">
              <a:spcBef>
                <a:spcPct val="0"/>
              </a:spcBef>
              <a:spcAft>
                <a:spcPct val="0"/>
              </a:spcAft>
              <a:defRPr/>
            </a:pPr>
            <a:endParaRPr lang="en-US" sz="2000" dirty="0">
              <a:solidFill>
                <a:srgbClr val="000000"/>
              </a:solidFill>
              <a:latin typeface="Arial" charset="0"/>
              <a:cs typeface="ＭＳ Ｐゴシック" charset="0"/>
            </a:endParaRPr>
          </a:p>
          <a:p>
            <a:pPr marL="177800" indent="-177800" defTabSz="914400" eaLnBrk="0" fontAlgn="base" hangingPunct="0">
              <a:spcBef>
                <a:spcPct val="0"/>
              </a:spcBef>
              <a:spcAft>
                <a:spcPct val="0"/>
              </a:spcAft>
              <a:defRPr/>
            </a:pPr>
            <a:r>
              <a:rPr lang="en-US" sz="2000" dirty="0">
                <a:solidFill>
                  <a:srgbClr val="000000"/>
                </a:solidFill>
                <a:latin typeface="Arial" charset="0"/>
                <a:cs typeface="ＭＳ Ｐゴシック" charset="0"/>
              </a:rPr>
              <a:t>Small scale duplications (SSD)</a:t>
            </a:r>
          </a:p>
          <a:p>
            <a:pPr marL="177800" indent="-177800" defTabSz="914400" eaLnBrk="0" fontAlgn="base" hangingPunct="0">
              <a:spcBef>
                <a:spcPct val="0"/>
              </a:spcBef>
              <a:spcAft>
                <a:spcPct val="0"/>
              </a:spcAft>
              <a:defRPr/>
            </a:pPr>
            <a:r>
              <a:rPr lang="en-US" sz="2000" dirty="0">
                <a:solidFill>
                  <a:srgbClr val="000000"/>
                </a:solidFill>
                <a:latin typeface="Arial" charset="0"/>
                <a:cs typeface="ＭＳ Ｐゴシック" charset="0"/>
              </a:rPr>
              <a:t>Whole genome duplications (WGD</a:t>
            </a:r>
            <a:r>
              <a:rPr lang="en-US" sz="2400" dirty="0">
                <a:solidFill>
                  <a:srgbClr val="000000"/>
                </a:solidFill>
                <a:latin typeface="Arial" charset="0"/>
                <a:cs typeface="ＭＳ Ｐゴシック" charset="0"/>
              </a:rPr>
              <a:t>)</a:t>
            </a:r>
          </a:p>
        </p:txBody>
      </p:sp>
      <p:grpSp>
        <p:nvGrpSpPr>
          <p:cNvPr id="2" name="Group 9"/>
          <p:cNvGrpSpPr>
            <a:grpSpLocks/>
          </p:cNvGrpSpPr>
          <p:nvPr/>
        </p:nvGrpSpPr>
        <p:grpSpPr bwMode="auto">
          <a:xfrm>
            <a:off x="3352497" y="2727591"/>
            <a:ext cx="5638800" cy="4278313"/>
            <a:chOff x="3505200" y="2579906"/>
            <a:chExt cx="5791200" cy="6067758"/>
          </a:xfrm>
        </p:grpSpPr>
        <p:sp>
          <p:nvSpPr>
            <p:cNvPr id="91145" name="Text Box 3"/>
            <p:cNvSpPr txBox="1">
              <a:spLocks noChangeArrowheads="1"/>
            </p:cNvSpPr>
            <p:nvPr/>
          </p:nvSpPr>
          <p:spPr bwMode="auto">
            <a:xfrm>
              <a:off x="3505200" y="2579906"/>
              <a:ext cx="5791200" cy="6067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endParaRPr lang="en-US" b="1" dirty="0">
                <a:solidFill>
                  <a:srgbClr val="000000"/>
                </a:solidFill>
              </a:endParaRPr>
            </a:p>
            <a:p>
              <a:pPr defTabSz="914400" fontAlgn="base">
                <a:spcBef>
                  <a:spcPct val="0"/>
                </a:spcBef>
                <a:spcAft>
                  <a:spcPct val="0"/>
                </a:spcAft>
                <a:buFont typeface="Times" charset="0"/>
                <a:buChar char="•"/>
              </a:pPr>
              <a:r>
                <a:rPr lang="en-US" sz="2000" b="1" dirty="0" err="1">
                  <a:solidFill>
                    <a:srgbClr val="000000"/>
                  </a:solidFill>
                </a:rPr>
                <a:t>Polyploid</a:t>
              </a:r>
              <a:r>
                <a:rPr lang="en-US" sz="2000" b="1" dirty="0">
                  <a:solidFill>
                    <a:srgbClr val="000000"/>
                  </a:solidFill>
                </a:rPr>
                <a:t>:  nucleus contains three or more copies of each chromosome</a:t>
              </a:r>
            </a:p>
            <a:p>
              <a:pPr defTabSz="914400" fontAlgn="base">
                <a:spcBef>
                  <a:spcPct val="0"/>
                </a:spcBef>
                <a:spcAft>
                  <a:spcPct val="0"/>
                </a:spcAft>
                <a:buFont typeface="Times" charset="0"/>
                <a:buChar char="•"/>
              </a:pPr>
              <a:endParaRPr lang="en-US" sz="2000" b="1" dirty="0">
                <a:solidFill>
                  <a:srgbClr val="000000"/>
                </a:solidFill>
              </a:endParaRPr>
            </a:p>
            <a:p>
              <a:pPr defTabSz="914400" fontAlgn="base">
                <a:spcBef>
                  <a:spcPct val="0"/>
                </a:spcBef>
                <a:spcAft>
                  <a:spcPct val="0"/>
                </a:spcAft>
                <a:buFont typeface="Times" charset="0"/>
                <a:buChar char="•"/>
              </a:pPr>
              <a:r>
                <a:rPr lang="en-US" sz="2000" b="1" dirty="0">
                  <a:solidFill>
                    <a:srgbClr val="000000"/>
                  </a:solidFill>
                </a:rPr>
                <a:t>Autopolyploid:  formed within a single species</a:t>
              </a:r>
            </a:p>
            <a:p>
              <a:pPr defTabSz="914400" fontAlgn="base">
                <a:spcBef>
                  <a:spcPct val="0"/>
                </a:spcBef>
                <a:spcAft>
                  <a:spcPct val="0"/>
                </a:spcAft>
              </a:pPr>
              <a:r>
                <a:rPr lang="en-US" sz="2000" b="1" dirty="0">
                  <a:solidFill>
                    <a:srgbClr val="000000"/>
                  </a:solidFill>
                </a:rPr>
                <a:t>	Diploids </a:t>
              </a:r>
              <a:r>
                <a:rPr lang="en-US" sz="2000" b="1" dirty="0">
                  <a:solidFill>
                    <a:srgbClr val="000080"/>
                  </a:solidFill>
                </a:rPr>
                <a:t>AA </a:t>
              </a:r>
              <a:r>
                <a:rPr lang="en-US" sz="2000" b="1" dirty="0">
                  <a:solidFill>
                    <a:srgbClr val="000000"/>
                  </a:solidFill>
                </a:rPr>
                <a:t>and</a:t>
              </a:r>
              <a:r>
                <a:rPr lang="en-US" sz="2000" b="1" dirty="0">
                  <a:solidFill>
                    <a:srgbClr val="000080"/>
                  </a:solidFill>
                </a:rPr>
                <a:t> A’</a:t>
              </a:r>
              <a:r>
                <a:rPr lang="en-US" altLang="ja-JP" sz="2000" b="1" dirty="0">
                  <a:solidFill>
                    <a:srgbClr val="000080"/>
                  </a:solidFill>
                </a:rPr>
                <a:t>A’     </a:t>
              </a:r>
              <a:r>
                <a:rPr lang="en-US" altLang="ja-JP" sz="2000" b="1" dirty="0" err="1">
                  <a:solidFill>
                    <a:srgbClr val="000000"/>
                  </a:solidFill>
                </a:rPr>
                <a:t>Polyploid</a:t>
              </a:r>
              <a:r>
                <a:rPr lang="en-US" altLang="ja-JP" sz="2000" b="1" dirty="0">
                  <a:solidFill>
                    <a:srgbClr val="000000"/>
                  </a:solidFill>
                </a:rPr>
                <a:t> </a:t>
              </a:r>
              <a:r>
                <a:rPr lang="en-US" altLang="ja-JP" sz="2000" b="1" dirty="0">
                  <a:solidFill>
                    <a:srgbClr val="000080"/>
                  </a:solidFill>
                </a:rPr>
                <a:t>AAA’A’</a:t>
              </a:r>
            </a:p>
            <a:p>
              <a:pPr defTabSz="914400" fontAlgn="base">
                <a:spcBef>
                  <a:spcPct val="0"/>
                </a:spcBef>
                <a:spcAft>
                  <a:spcPct val="0"/>
                </a:spcAft>
              </a:pPr>
              <a:endParaRPr lang="en-US" sz="2000" b="1" dirty="0">
                <a:solidFill>
                  <a:srgbClr val="000080"/>
                </a:solidFill>
              </a:endParaRPr>
            </a:p>
            <a:p>
              <a:pPr defTabSz="914400" fontAlgn="base">
                <a:spcBef>
                  <a:spcPct val="0"/>
                </a:spcBef>
                <a:spcAft>
                  <a:spcPct val="0"/>
                </a:spcAft>
                <a:buFontTx/>
                <a:buChar char="•"/>
              </a:pPr>
              <a:r>
                <a:rPr lang="en-US" sz="2000" b="1" dirty="0">
                  <a:solidFill>
                    <a:srgbClr val="000000"/>
                  </a:solidFill>
                </a:rPr>
                <a:t>Allopolyploid:  formed from more than one species</a:t>
              </a:r>
            </a:p>
            <a:p>
              <a:pPr defTabSz="914400" fontAlgn="base">
                <a:spcBef>
                  <a:spcPct val="0"/>
                </a:spcBef>
                <a:spcAft>
                  <a:spcPct val="0"/>
                </a:spcAft>
              </a:pPr>
              <a:r>
                <a:rPr lang="en-US" sz="2000" b="1" dirty="0">
                  <a:solidFill>
                    <a:srgbClr val="000000"/>
                  </a:solidFill>
                </a:rPr>
                <a:t>	Diploids </a:t>
              </a:r>
              <a:r>
                <a:rPr lang="en-US" sz="2000" b="1" dirty="0">
                  <a:solidFill>
                    <a:srgbClr val="000080"/>
                  </a:solidFill>
                </a:rPr>
                <a:t>AA</a:t>
              </a:r>
              <a:r>
                <a:rPr lang="en-US" sz="2000" b="1" dirty="0">
                  <a:solidFill>
                    <a:srgbClr val="0066FF"/>
                  </a:solidFill>
                </a:rPr>
                <a:t> </a:t>
              </a:r>
              <a:r>
                <a:rPr lang="en-US" sz="2000" b="1" dirty="0">
                  <a:solidFill>
                    <a:srgbClr val="000000"/>
                  </a:solidFill>
                </a:rPr>
                <a:t>and </a:t>
              </a:r>
              <a:r>
                <a:rPr lang="en-US" sz="2000" b="1" dirty="0">
                  <a:solidFill>
                    <a:srgbClr val="FF3300"/>
                  </a:solidFill>
                </a:rPr>
                <a:t>BB	      </a:t>
              </a:r>
              <a:r>
                <a:rPr lang="en-US" sz="2000" b="1" dirty="0" err="1">
                  <a:solidFill>
                    <a:srgbClr val="000000"/>
                  </a:solidFill>
                </a:rPr>
                <a:t>Polyploid</a:t>
              </a:r>
              <a:r>
                <a:rPr lang="en-US" sz="2000" b="1" dirty="0">
                  <a:solidFill>
                    <a:srgbClr val="000000"/>
                  </a:solidFill>
                </a:rPr>
                <a:t> </a:t>
              </a:r>
              <a:r>
                <a:rPr lang="en-US" sz="2000" b="1" dirty="0">
                  <a:solidFill>
                    <a:srgbClr val="000080"/>
                  </a:solidFill>
                </a:rPr>
                <a:t>AA</a:t>
              </a:r>
              <a:r>
                <a:rPr lang="en-US" sz="2000" b="1" dirty="0">
                  <a:solidFill>
                    <a:srgbClr val="FF3300"/>
                  </a:solidFill>
                </a:rPr>
                <a:t>BB</a:t>
              </a:r>
              <a:endParaRPr lang="en-US" sz="2000" b="1" dirty="0">
                <a:solidFill>
                  <a:srgbClr val="000000"/>
                </a:solidFill>
              </a:endParaRPr>
            </a:p>
            <a:p>
              <a:pPr defTabSz="914400" fontAlgn="base">
                <a:spcBef>
                  <a:spcPct val="0"/>
                </a:spcBef>
                <a:spcAft>
                  <a:spcPct val="0"/>
                </a:spcAft>
              </a:pPr>
              <a:endParaRPr lang="en-US" b="1" dirty="0">
                <a:solidFill>
                  <a:srgbClr val="000000"/>
                </a:solidFill>
              </a:endParaRPr>
            </a:p>
            <a:p>
              <a:pPr defTabSz="914400" fontAlgn="base">
                <a:spcBef>
                  <a:spcPct val="0"/>
                </a:spcBef>
                <a:spcAft>
                  <a:spcPct val="0"/>
                </a:spcAft>
              </a:pPr>
              <a:endParaRPr lang="en-US" b="1" dirty="0">
                <a:solidFill>
                  <a:srgbClr val="000000"/>
                </a:solidFill>
                <a:latin typeface="Times" charset="0"/>
              </a:endParaRPr>
            </a:p>
          </p:txBody>
        </p:sp>
        <p:sp>
          <p:nvSpPr>
            <p:cNvPr id="91146" name="AutoShape 6"/>
            <p:cNvSpPr>
              <a:spLocks noChangeArrowheads="1"/>
            </p:cNvSpPr>
            <p:nvPr/>
          </p:nvSpPr>
          <p:spPr bwMode="auto">
            <a:xfrm>
              <a:off x="6411097" y="5551771"/>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cs typeface="ＭＳ Ｐゴシック" charset="0"/>
              </a:endParaRPr>
            </a:p>
          </p:txBody>
        </p:sp>
        <p:sp>
          <p:nvSpPr>
            <p:cNvPr id="91147" name="AutoShape 6"/>
            <p:cNvSpPr>
              <a:spLocks noChangeArrowheads="1"/>
            </p:cNvSpPr>
            <p:nvPr/>
          </p:nvSpPr>
          <p:spPr bwMode="auto">
            <a:xfrm>
              <a:off x="6411097" y="7122386"/>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cs typeface="ＭＳ Ｐゴシック" charset="0"/>
              </a:endParaRPr>
            </a:p>
          </p:txBody>
        </p:sp>
      </p:grpSp>
      <p:grpSp>
        <p:nvGrpSpPr>
          <p:cNvPr id="91140" name="Group 15"/>
          <p:cNvGrpSpPr>
            <a:grpSpLocks/>
          </p:cNvGrpSpPr>
          <p:nvPr/>
        </p:nvGrpSpPr>
        <p:grpSpPr bwMode="auto">
          <a:xfrm>
            <a:off x="457200" y="990600"/>
            <a:ext cx="2895600" cy="5638800"/>
            <a:chOff x="457200" y="990600"/>
            <a:chExt cx="2895600" cy="5638800"/>
          </a:xfrm>
        </p:grpSpPr>
        <p:sp>
          <p:nvSpPr>
            <p:cNvPr id="12" name="Rectangle 18"/>
            <p:cNvSpPr>
              <a:spLocks noChangeArrowheads="1"/>
            </p:cNvSpPr>
            <p:nvPr/>
          </p:nvSpPr>
          <p:spPr bwMode="auto">
            <a:xfrm>
              <a:off x="457200" y="9906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pic>
          <p:nvPicPr>
            <p:cNvPr id="91143" name="Picture 2" descr="http://www.nap.edu/html/biomems/photo/soh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34070"/>
              <a:ext cx="2715948" cy="3666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4" name="TextBox 2"/>
            <p:cNvSpPr txBox="1">
              <a:spLocks noChangeArrowheads="1"/>
            </p:cNvSpPr>
            <p:nvPr/>
          </p:nvSpPr>
          <p:spPr bwMode="auto">
            <a:xfrm>
              <a:off x="533400" y="4800600"/>
              <a:ext cx="27432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a:solidFill>
                    <a:srgbClr val="000000"/>
                  </a:solidFill>
                </a:rPr>
                <a:t>Susumu </a:t>
              </a:r>
              <a:r>
                <a:rPr lang="en-US" sz="1800" b="1" dirty="0" err="1">
                  <a:solidFill>
                    <a:srgbClr val="000000"/>
                  </a:solidFill>
                </a:rPr>
                <a:t>Ohno</a:t>
              </a:r>
              <a:r>
                <a:rPr lang="en-US" sz="1800" b="1" dirty="0">
                  <a:solidFill>
                    <a:srgbClr val="000000"/>
                  </a:solidFill>
                </a:rPr>
                <a:t> 1970</a:t>
              </a:r>
            </a:p>
            <a:p>
              <a:pPr defTabSz="914400" eaLnBrk="1" fontAlgn="base" hangingPunct="1">
                <a:spcBef>
                  <a:spcPct val="0"/>
                </a:spcBef>
                <a:spcAft>
                  <a:spcPct val="0"/>
                </a:spcAft>
              </a:pPr>
              <a:r>
                <a:rPr lang="en-US" sz="1800" b="1" dirty="0">
                  <a:solidFill>
                    <a:srgbClr val="000000"/>
                  </a:solidFill>
                </a:rPr>
                <a:t>Evolution by gene duplication</a:t>
              </a:r>
            </a:p>
            <a:p>
              <a:pPr defTabSz="914400" eaLnBrk="1" fontAlgn="base" hangingPunct="1">
                <a:spcBef>
                  <a:spcPct val="0"/>
                </a:spcBef>
                <a:spcAft>
                  <a:spcPct val="0"/>
                </a:spcAft>
              </a:pPr>
              <a:r>
                <a:rPr lang="en-US" sz="1800" b="1" dirty="0">
                  <a:solidFill>
                    <a:srgbClr val="000000"/>
                  </a:solidFill>
                </a:rPr>
                <a:t>1R and 2R hypothesis</a:t>
              </a:r>
            </a:p>
            <a:p>
              <a:pPr defTabSz="914400" eaLnBrk="1" fontAlgn="base" hangingPunct="1">
                <a:spcBef>
                  <a:spcPct val="0"/>
                </a:spcBef>
                <a:spcAft>
                  <a:spcPct val="0"/>
                </a:spcAft>
              </a:pPr>
              <a:endParaRPr lang="en-US" sz="1800" b="1" dirty="0">
                <a:solidFill>
                  <a:srgbClr val="000000"/>
                </a:solidFill>
              </a:endParaRPr>
            </a:p>
            <a:p>
              <a:pPr defTabSz="914400" eaLnBrk="1" fontAlgn="base" hangingPunct="1">
                <a:spcBef>
                  <a:spcPct val="0"/>
                </a:spcBef>
                <a:spcAft>
                  <a:spcPct val="0"/>
                </a:spcAft>
              </a:pPr>
              <a:r>
                <a:rPr lang="ja-JP" altLang="en-US" sz="1800" b="1" dirty="0">
                  <a:solidFill>
                    <a:srgbClr val="000000"/>
                  </a:solidFill>
                </a:rPr>
                <a:t>“</a:t>
              </a:r>
              <a:r>
                <a:rPr lang="en-US" altLang="ja-JP" sz="1800" b="1" dirty="0">
                  <a:solidFill>
                    <a:srgbClr val="000000"/>
                  </a:solidFill>
                </a:rPr>
                <a:t>Junk DNA</a:t>
              </a:r>
              <a:r>
                <a:rPr lang="ja-JP" altLang="en-US" sz="1800" b="1" dirty="0">
                  <a:solidFill>
                    <a:srgbClr val="000000"/>
                  </a:solidFill>
                </a:rPr>
                <a:t>”</a:t>
              </a:r>
              <a:r>
                <a:rPr lang="en-US" altLang="ja-JP" sz="1800" b="1" dirty="0">
                  <a:solidFill>
                    <a:srgbClr val="000000"/>
                  </a:solidFill>
                </a:rPr>
                <a:t> 1972</a:t>
              </a:r>
              <a:endParaRPr lang="en-US" sz="1800" b="1" dirty="0">
                <a:solidFill>
                  <a:srgbClr val="000000"/>
                </a:solidFill>
              </a:endParaRPr>
            </a:p>
          </p:txBody>
        </p:sp>
      </p:grpSp>
      <p:sp>
        <p:nvSpPr>
          <p:cNvPr id="91141" name="TextBox 12"/>
          <p:cNvSpPr txBox="1">
            <a:spLocks noChangeArrowheads="1"/>
          </p:cNvSpPr>
          <p:nvPr/>
        </p:nvSpPr>
        <p:spPr bwMode="auto">
          <a:xfrm>
            <a:off x="6248400" y="6457950"/>
            <a:ext cx="2663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000000"/>
                </a:solidFill>
                <a:latin typeface="Times New Roman" charset="0"/>
              </a:rPr>
              <a:t>Slide from Chris Pires</a:t>
            </a:r>
          </a:p>
        </p:txBody>
      </p:sp>
    </p:spTree>
    <p:extLst>
      <p:ext uri="{BB962C8B-B14F-4D97-AF65-F5344CB8AC3E}">
        <p14:creationId xmlns:p14="http://schemas.microsoft.com/office/powerpoint/2010/main" val="4053660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0"/>
            <a:ext cx="7772400" cy="914400"/>
          </a:xfrm>
        </p:spPr>
        <p:txBody>
          <a:bodyPr/>
          <a:lstStyle/>
          <a:p>
            <a:pPr algn="l" eaLnBrk="1" hangingPunct="1">
              <a:defRPr/>
            </a:pPr>
            <a:r>
              <a:rPr lang="en-US">
                <a:cs typeface="+mj-cs"/>
              </a:rPr>
              <a:t> e.g. gene duplications in yeast</a:t>
            </a:r>
          </a:p>
        </p:txBody>
      </p:sp>
      <p:sp>
        <p:nvSpPr>
          <p:cNvPr id="220163" name="Text Box 3"/>
          <p:cNvSpPr txBox="1">
            <a:spLocks noChangeArrowheads="1"/>
          </p:cNvSpPr>
          <p:nvPr/>
        </p:nvSpPr>
        <p:spPr bwMode="auto">
          <a:xfrm>
            <a:off x="152400" y="838200"/>
            <a:ext cx="33924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sz="2400" b="1">
                <a:solidFill>
                  <a:srgbClr val="000000"/>
                </a:solidFill>
                <a:cs typeface="ＭＳ Ｐゴシック" charset="0"/>
              </a:rPr>
              <a:t>from </a:t>
            </a:r>
            <a:r>
              <a:rPr lang="en-US" sz="2400" b="1">
                <a:solidFill>
                  <a:srgbClr val="000000"/>
                </a:solidFill>
                <a:cs typeface="ＭＳ Ｐゴシック" charset="0"/>
                <a:hlinkClick r:id="rId3"/>
              </a:rPr>
              <a:t>Benner et al., 2002 </a:t>
            </a:r>
            <a:endParaRPr lang="en-US" sz="2400" b="1">
              <a:solidFill>
                <a:srgbClr val="000000"/>
              </a:solidFill>
              <a:cs typeface="ＭＳ Ｐゴシック" charset="0"/>
            </a:endParaRPr>
          </a:p>
        </p:txBody>
      </p:sp>
      <p:pic>
        <p:nvPicPr>
          <p:cNvPr id="220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1676400"/>
            <a:ext cx="4960938"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0165" name="Rectangle 5"/>
          <p:cNvSpPr>
            <a:spLocks noChangeArrowheads="1"/>
          </p:cNvSpPr>
          <p:nvPr/>
        </p:nvSpPr>
        <p:spPr bwMode="auto">
          <a:xfrm>
            <a:off x="5334000" y="1066800"/>
            <a:ext cx="3200400" cy="541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b="1">
                <a:solidFill>
                  <a:srgbClr val="000000"/>
                </a:solidFill>
                <a:cs typeface="ＭＳ Ｐゴシック" charset="0"/>
              </a:rPr>
              <a:t>Figure 1. The number of duplicated gene pairs (vertical axis) in the genome of the yeast </a:t>
            </a:r>
            <a:r>
              <a:rPr lang="en-US" sz="1400" i="1">
                <a:solidFill>
                  <a:srgbClr val="000000"/>
                </a:solidFill>
                <a:cs typeface="ＭＳ Ｐゴシック" charset="0"/>
              </a:rPr>
              <a:t>Saccharomyces cerevisiae</a:t>
            </a:r>
            <a:r>
              <a:rPr lang="en-US" sz="1400">
                <a:solidFill>
                  <a:srgbClr val="000000"/>
                </a:solidFill>
                <a:cs typeface="ＭＳ Ｐゴシック" charset="0"/>
              </a:rPr>
              <a:t> versus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a metric that models divergence of silent positions in twofold redundant codon systems via an approach-to-equilibrium kinetic process and therefore acts as a logarithmic scale of the time since the duplications occurred. Recent duplications are represented by bars at the right. Duplications that diverged so long ago that equilibrium at the silent sites has been reached are represented by bars where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0.55. Noticeable are episodes of gene duplication between the two extremes, including a duplication at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0.84. This represents the duplication, at ~80 Ma, whereby yeast gained its ability to ferment sugars found in fruits created by angiosperms. Also noticeable are recent duplications of genes that enable yeast to speed DNA synthesis, protein synthesis, and malt degradation, presumably representing yeast's recent interaction with humans. </a:t>
            </a:r>
          </a:p>
        </p:txBody>
      </p:sp>
      <p:pic>
        <p:nvPicPr>
          <p:cNvPr id="94213" name="Picture 6"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250" y="3246438"/>
            <a:ext cx="98425" cy="7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0167" name="Group 7"/>
          <p:cNvGrpSpPr>
            <a:grpSpLocks/>
          </p:cNvGrpSpPr>
          <p:nvPr/>
        </p:nvGrpSpPr>
        <p:grpSpPr bwMode="auto">
          <a:xfrm>
            <a:off x="838200" y="1143000"/>
            <a:ext cx="8305800" cy="4267200"/>
            <a:chOff x="528" y="720"/>
            <a:chExt cx="5232" cy="2688"/>
          </a:xfrm>
        </p:grpSpPr>
        <p:sp>
          <p:nvSpPr>
            <p:cNvPr id="220168" name="Line 8"/>
            <p:cNvSpPr>
              <a:spLocks noChangeShapeType="1"/>
            </p:cNvSpPr>
            <p:nvPr/>
          </p:nvSpPr>
          <p:spPr bwMode="auto">
            <a:xfrm>
              <a:off x="1920" y="2352"/>
              <a:ext cx="480" cy="1056"/>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a:solidFill>
                  <a:srgbClr val="000000"/>
                </a:solidFill>
                <a:cs typeface="ＭＳ Ｐゴシック" charset="0"/>
              </a:endParaRPr>
            </a:p>
          </p:txBody>
        </p:sp>
        <p:pic>
          <p:nvPicPr>
            <p:cNvPr id="22016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1101"/>
              <a:ext cx="1920" cy="1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0170" name="Rectangle 10"/>
            <p:cNvSpPr>
              <a:spLocks noChangeArrowheads="1"/>
            </p:cNvSpPr>
            <p:nvPr/>
          </p:nvSpPr>
          <p:spPr bwMode="auto">
            <a:xfrm>
              <a:off x="2544" y="720"/>
              <a:ext cx="3216" cy="222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600">
                  <a:solidFill>
                    <a:srgbClr val="000000"/>
                  </a:solidFill>
                  <a:cs typeface="ＭＳ Ｐゴシック" charset="0"/>
                </a:rPr>
                <a:t>The chemical pathway that converts glucose to alcohol in yeast arose ~80 Ma, near the time that fermentable fruits became dominant. Gene families that suffered duplication near this time, captured in the episode of gene duplication represented in the histogram in Fig. 1 by bars at </a:t>
              </a:r>
              <a:r>
                <a:rPr lang="en-US" sz="1600" i="1">
                  <a:solidFill>
                    <a:srgbClr val="000000"/>
                  </a:solidFill>
                  <a:cs typeface="ＭＳ Ｐゴシック" charset="0"/>
                </a:rPr>
                <a:t>f</a:t>
              </a:r>
              <a:r>
                <a:rPr lang="en-US" sz="1600" baseline="-30000">
                  <a:solidFill>
                    <a:srgbClr val="000000"/>
                  </a:solidFill>
                  <a:cs typeface="ＭＳ Ｐゴシック" charset="0"/>
                </a:rPr>
                <a:t>2</a:t>
              </a:r>
              <a:r>
                <a:rPr lang="en-US" sz="1600">
                  <a:solidFill>
                    <a:srgbClr val="000000"/>
                  </a:solidFill>
                  <a:cs typeface="ＭＳ Ｐゴシック" charset="0"/>
                </a:rPr>
                <a:t>     0.84, are named in red. According to the hypothesis, this pathway became useful to yeast when angiosperms (flowering, fruiting plants) began to provide abundant sources of fermentable sugar in their fruits. </a:t>
              </a: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p:txBody>
        </p:sp>
      </p:grpSp>
      <p:pic>
        <p:nvPicPr>
          <p:cNvPr id="94215" name="Picture 11"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7050" y="3063875"/>
            <a:ext cx="98425" cy="7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0883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0167"/>
                                        </p:tgtEl>
                                        <p:attrNameLst>
                                          <p:attrName>style.visibility</p:attrName>
                                        </p:attrNameLst>
                                      </p:cBhvr>
                                      <p:to>
                                        <p:strVal val="visible"/>
                                      </p:to>
                                    </p:set>
                                    <p:animEffect transition="in" filter="checkerboard(across)">
                                      <p:cBhvr>
                                        <p:cTn id="7" dur="500"/>
                                        <p:tgtEl>
                                          <p:spTgt spid="220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241300" y="292100"/>
            <a:ext cx="60848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520700" y="754063"/>
            <a:ext cx="83693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defTabSz="914400"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890713"/>
            <a:ext cx="6756400"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0198274"/>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609600" y="228600"/>
            <a:ext cx="7772400" cy="1143000"/>
          </a:xfrm>
        </p:spPr>
        <p:txBody>
          <a:bodyPr/>
          <a:lstStyle/>
          <a:p>
            <a:pPr eaLnBrk="1" hangingPunct="1"/>
            <a:r>
              <a:rPr lang="en-US" sz="2800">
                <a:latin typeface="Times New Roman" charset="0"/>
              </a:rPr>
              <a:t>Aside:    Gene and genome duplication </a:t>
            </a:r>
            <a:br>
              <a:rPr lang="en-US" sz="2800">
                <a:latin typeface="Times New Roman" charset="0"/>
              </a:rPr>
            </a:br>
            <a:r>
              <a:rPr lang="en-US" sz="2800">
                <a:latin typeface="Times New Roman" charset="0"/>
              </a:rPr>
              <a:t>  versus </a:t>
            </a:r>
            <a:br>
              <a:rPr lang="en-US" sz="2800">
                <a:latin typeface="Times New Roman" charset="0"/>
              </a:rPr>
            </a:br>
            <a:r>
              <a:rPr lang="en-US" sz="2800">
                <a:latin typeface="Times New Roman" charset="0"/>
              </a:rPr>
              <a:t>  Horizontal Gene Transfer </a:t>
            </a:r>
          </a:p>
        </p:txBody>
      </p:sp>
      <p:sp>
        <p:nvSpPr>
          <p:cNvPr id="99330" name="TextBox 2"/>
          <p:cNvSpPr txBox="1">
            <a:spLocks noChangeArrowheads="1"/>
          </p:cNvSpPr>
          <p:nvPr/>
        </p:nvSpPr>
        <p:spPr bwMode="auto">
          <a:xfrm>
            <a:off x="1573213" y="276225"/>
            <a:ext cx="1857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b="1">
              <a:solidFill>
                <a:srgbClr val="000000"/>
              </a:solidFill>
              <a:latin typeface="Times New Roman" charset="0"/>
            </a:endParaRP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595438"/>
            <a:ext cx="12442825" cy="318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2" name="TextBox 5"/>
          <p:cNvSpPr txBox="1">
            <a:spLocks noChangeArrowheads="1"/>
          </p:cNvSpPr>
          <p:nvPr/>
        </p:nvSpPr>
        <p:spPr bwMode="auto">
          <a:xfrm>
            <a:off x="849313" y="4906963"/>
            <a:ext cx="387985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Autochtonous gene/genome  </a:t>
            </a:r>
            <a:br>
              <a:rPr lang="en-US" b="1">
                <a:solidFill>
                  <a:srgbClr val="000000"/>
                </a:solidFill>
                <a:latin typeface="Times New Roman" charset="0"/>
              </a:rPr>
            </a:br>
            <a:r>
              <a:rPr lang="en-US" b="1">
                <a:solidFill>
                  <a:srgbClr val="000000"/>
                </a:solidFill>
                <a:latin typeface="Times New Roman" charset="0"/>
              </a:rPr>
              <a:t>duplication are rare </a:t>
            </a:r>
            <a:br>
              <a:rPr lang="en-US" b="1">
                <a:solidFill>
                  <a:srgbClr val="000000"/>
                </a:solidFill>
                <a:latin typeface="Times New Roman" charset="0"/>
              </a:rPr>
            </a:br>
            <a:r>
              <a:rPr lang="en-US" b="1">
                <a:solidFill>
                  <a:srgbClr val="000000"/>
                </a:solidFill>
                <a:latin typeface="Times New Roman" charset="0"/>
              </a:rPr>
              <a:t>in prokaryotes</a:t>
            </a:r>
          </a:p>
        </p:txBody>
      </p:sp>
      <p:sp>
        <p:nvSpPr>
          <p:cNvPr id="99333" name="TextBox 6"/>
          <p:cNvSpPr txBox="1">
            <a:spLocks noChangeArrowheads="1"/>
          </p:cNvSpPr>
          <p:nvPr/>
        </p:nvSpPr>
        <p:spPr bwMode="auto">
          <a:xfrm>
            <a:off x="5321300" y="4930775"/>
            <a:ext cx="3375025" cy="192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Gene  family expansion through horizontal gene transfer –</a:t>
            </a:r>
          </a:p>
          <a:p>
            <a:pPr eaLnBrk="1" fontAlgn="base" hangingPunct="1">
              <a:spcBef>
                <a:spcPct val="0"/>
              </a:spcBef>
              <a:spcAft>
                <a:spcPct val="0"/>
              </a:spcAft>
            </a:pPr>
            <a:r>
              <a:rPr lang="en-US" b="1">
                <a:solidFill>
                  <a:srgbClr val="000000"/>
                </a:solidFill>
                <a:latin typeface="Times New Roman" charset="0"/>
              </a:rPr>
              <a:t>the most common process in prokaryotes </a:t>
            </a:r>
          </a:p>
        </p:txBody>
      </p:sp>
    </p:spTree>
    <p:extLst>
      <p:ext uri="{BB962C8B-B14F-4D97-AF65-F5344CB8AC3E}">
        <p14:creationId xmlns:p14="http://schemas.microsoft.com/office/powerpoint/2010/main" val="20873361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1"/>
          <p:cNvSpPr txBox="1">
            <a:spLocks noChangeArrowheads="1"/>
          </p:cNvSpPr>
          <p:nvPr/>
        </p:nvSpPr>
        <p:spPr bwMode="auto">
          <a:xfrm>
            <a:off x="192088" y="252413"/>
            <a:ext cx="63119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rPr>
              <a:t>Horizontal Gene Transfer (HGT) and the </a:t>
            </a:r>
          </a:p>
          <a:p>
            <a:pPr defTabSz="914400" eaLnBrk="1" fontAlgn="base" hangingPunct="1">
              <a:spcBef>
                <a:spcPct val="0"/>
              </a:spcBef>
              <a:spcAft>
                <a:spcPct val="0"/>
              </a:spcAft>
            </a:pPr>
            <a:r>
              <a:rPr lang="en-US">
                <a:solidFill>
                  <a:srgbClr val="000000"/>
                </a:solidFill>
              </a:rPr>
              <a:t>Acquisition of New Capabilities </a:t>
            </a:r>
          </a:p>
        </p:txBody>
      </p:sp>
      <p:sp>
        <p:nvSpPr>
          <p:cNvPr id="100354" name="TextBox 2"/>
          <p:cNvSpPr txBox="1">
            <a:spLocks noChangeArrowheads="1"/>
          </p:cNvSpPr>
          <p:nvPr/>
        </p:nvSpPr>
        <p:spPr bwMode="auto">
          <a:xfrm>
            <a:off x="203200" y="1136650"/>
            <a:ext cx="8877300" cy="313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2" tIns="45662" rIns="91322" bIns="45662">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1800">
                <a:solidFill>
                  <a:srgbClr val="000000"/>
                </a:solidFill>
              </a:rPr>
              <a:t>Most important process to adapt microorganisms to new environments.</a:t>
            </a:r>
            <a:br>
              <a:rPr lang="en-US" sz="1800">
                <a:solidFill>
                  <a:srgbClr val="000000"/>
                </a:solidFill>
              </a:rPr>
            </a:br>
            <a:r>
              <a:rPr lang="en-US" sz="1800">
                <a:solidFill>
                  <a:srgbClr val="000000"/>
                </a:solidFill>
              </a:rPr>
              <a:t>E.g.:  Antibiotic and heavy metal resistance, </a:t>
            </a:r>
            <a:br>
              <a:rPr lang="en-US" sz="1800">
                <a:solidFill>
                  <a:srgbClr val="000000"/>
                </a:solidFill>
              </a:rPr>
            </a:br>
            <a:r>
              <a:rPr lang="en-US" sz="1800">
                <a:solidFill>
                  <a:srgbClr val="000000"/>
                </a:solidFill>
              </a:rPr>
              <a:t>pathways that allow acquisition and breakdown of new substrates. </a:t>
            </a:r>
            <a:br>
              <a:rPr lang="en-US" sz="1800">
                <a:solidFill>
                  <a:srgbClr val="000000"/>
                </a:solidFill>
              </a:rPr>
            </a:b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Creation of new metabolic pathways. </a:t>
            </a:r>
            <a:br>
              <a:rPr lang="en-US" sz="1800">
                <a:solidFill>
                  <a:srgbClr val="000000"/>
                </a:solidFill>
              </a:rPr>
            </a:b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HGT not autochthonous gene duplication is the main </a:t>
            </a:r>
            <a:br>
              <a:rPr lang="en-US" sz="1800">
                <a:solidFill>
                  <a:srgbClr val="000000"/>
                </a:solidFill>
              </a:rPr>
            </a:br>
            <a:r>
              <a:rPr lang="en-US" sz="1800">
                <a:solidFill>
                  <a:srgbClr val="000000"/>
                </a:solidFill>
              </a:rPr>
              <a:t>process of gene family expansion in prokaryotes. </a:t>
            </a:r>
          </a:p>
          <a:p>
            <a:pPr defTabSz="914400" eaLnBrk="1" fontAlgn="base" hangingPunct="1">
              <a:spcBef>
                <a:spcPct val="0"/>
              </a:spcBef>
              <a:spcAft>
                <a:spcPct val="0"/>
              </a:spcAft>
              <a:buFont typeface="Arial" charset="0"/>
              <a:buChar char="•"/>
            </a:pP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Also important in the recent evolution of multicellular eukaryotes </a:t>
            </a:r>
            <a:br>
              <a:rPr lang="en-US" sz="1800">
                <a:solidFill>
                  <a:srgbClr val="000000"/>
                </a:solidFill>
              </a:rPr>
            </a:br>
            <a:r>
              <a:rPr lang="en-US" sz="1800">
                <a:solidFill>
                  <a:srgbClr val="000000"/>
                </a:solidFill>
              </a:rPr>
              <a:t>(HGT between fish species and between grasses). </a:t>
            </a:r>
          </a:p>
        </p:txBody>
      </p:sp>
      <p:sp>
        <p:nvSpPr>
          <p:cNvPr id="6" name="TextBox 5"/>
          <p:cNvSpPr txBox="1"/>
          <p:nvPr/>
        </p:nvSpPr>
        <p:spPr>
          <a:xfrm>
            <a:off x="190500" y="4406900"/>
            <a:ext cx="8877300" cy="1262063"/>
          </a:xfrm>
          <a:prstGeom prst="rect">
            <a:avLst/>
          </a:prstGeom>
          <a:noFill/>
        </p:spPr>
        <p:txBody>
          <a:bodyPr lIns="91322" tIns="45662" rIns="91322" bIns="45662">
            <a:spAutoFit/>
          </a:bodyPr>
          <a:lstStyle/>
          <a:p>
            <a:pPr defTabSz="914400" fontAlgn="base">
              <a:spcBef>
                <a:spcPct val="0"/>
              </a:spcBef>
              <a:spcAft>
                <a:spcPct val="0"/>
              </a:spcAft>
              <a:defRPr/>
            </a:pPr>
            <a:r>
              <a:rPr lang="en-US" sz="2200" b="1" dirty="0">
                <a:solidFill>
                  <a:srgbClr val="000000"/>
                </a:solidFill>
                <a:latin typeface="Arial" pitchFamily="-65" charset="0"/>
              </a:rPr>
              <a:t>Selection acts on the </a:t>
            </a:r>
            <a:r>
              <a:rPr lang="en-US" sz="2200" b="1" dirty="0" err="1">
                <a:solidFill>
                  <a:srgbClr val="000000"/>
                </a:solidFill>
                <a:latin typeface="Arial" pitchFamily="-65" charset="0"/>
              </a:rPr>
              <a:t>Holobiont</a:t>
            </a:r>
            <a:r>
              <a:rPr lang="en-US" sz="2200" b="1" dirty="0">
                <a:solidFill>
                  <a:srgbClr val="000000"/>
                </a:solidFill>
                <a:latin typeface="Arial" pitchFamily="-65" charset="0"/>
              </a:rPr>
              <a:t> </a:t>
            </a:r>
            <a:r>
              <a:rPr lang="en-US" sz="2200" dirty="0">
                <a:solidFill>
                  <a:srgbClr val="000000"/>
                </a:solidFill>
                <a:latin typeface="Arial" pitchFamily="-65" charset="0"/>
              </a:rPr>
              <a:t>(= Host + </a:t>
            </a:r>
            <a:r>
              <a:rPr lang="en-US" sz="2200" dirty="0" err="1">
                <a:solidFill>
                  <a:srgbClr val="000000"/>
                </a:solidFill>
                <a:latin typeface="Arial" pitchFamily="-65" charset="0"/>
              </a:rPr>
              <a:t>Symbionts</a:t>
            </a:r>
            <a:r>
              <a:rPr lang="en-US" sz="2200" dirty="0">
                <a:solidFill>
                  <a:srgbClr val="000000"/>
                </a:solidFill>
                <a:latin typeface="Arial" pitchFamily="-65" charset="0"/>
              </a:rPr>
              <a:t>)</a:t>
            </a:r>
          </a:p>
          <a:p>
            <a:pPr defTabSz="914400" fontAlgn="base">
              <a:spcBef>
                <a:spcPct val="0"/>
              </a:spcBef>
              <a:spcAft>
                <a:spcPct val="0"/>
              </a:spcAft>
              <a:defRPr/>
            </a:pPr>
            <a:r>
              <a:rPr lang="en-US" dirty="0">
                <a:solidFill>
                  <a:srgbClr val="000000"/>
                </a:solidFill>
                <a:latin typeface="Arial" pitchFamily="-65" charset="0"/>
              </a:rPr>
              <a:t> </a:t>
            </a:r>
          </a:p>
          <a:p>
            <a:pPr marL="285381" indent="-285381" defTabSz="914400" fontAlgn="base">
              <a:spcBef>
                <a:spcPct val="0"/>
              </a:spcBef>
              <a:spcAft>
                <a:spcPct val="0"/>
              </a:spcAft>
              <a:buFont typeface="Arial"/>
              <a:buChar char="•"/>
              <a:defRPr/>
            </a:pPr>
            <a:r>
              <a:rPr lang="en-US" dirty="0">
                <a:solidFill>
                  <a:srgbClr val="000000"/>
                </a:solidFill>
                <a:latin typeface="Arial" pitchFamily="-65" charset="0"/>
              </a:rPr>
              <a:t>To adapt to new conditions, new </a:t>
            </a:r>
            <a:r>
              <a:rPr lang="en-US" dirty="0" err="1">
                <a:solidFill>
                  <a:srgbClr val="000000"/>
                </a:solidFill>
                <a:latin typeface="Arial" pitchFamily="-65" charset="0"/>
              </a:rPr>
              <a:t>symbionts</a:t>
            </a:r>
            <a:r>
              <a:rPr lang="en-US" dirty="0">
                <a:solidFill>
                  <a:srgbClr val="000000"/>
                </a:solidFill>
                <a:latin typeface="Arial" pitchFamily="-65" charset="0"/>
              </a:rPr>
              <a:t> can be acquired, or existing </a:t>
            </a:r>
            <a:r>
              <a:rPr lang="en-US" dirty="0" err="1">
                <a:solidFill>
                  <a:srgbClr val="000000"/>
                </a:solidFill>
                <a:latin typeface="Arial" pitchFamily="-65" charset="0"/>
              </a:rPr>
              <a:t>symbionts</a:t>
            </a:r>
            <a:r>
              <a:rPr lang="en-US" dirty="0">
                <a:solidFill>
                  <a:srgbClr val="000000"/>
                </a:solidFill>
                <a:latin typeface="Arial" pitchFamily="-65" charset="0"/>
              </a:rPr>
              <a:t> can acquire new genes through HGT. </a:t>
            </a:r>
          </a:p>
        </p:txBody>
      </p:sp>
      <p:sp>
        <p:nvSpPr>
          <p:cNvPr id="100356" name="TextBox 6"/>
          <p:cNvSpPr txBox="1">
            <a:spLocks noChangeArrowheads="1"/>
          </p:cNvSpPr>
          <p:nvPr/>
        </p:nvSpPr>
        <p:spPr bwMode="auto">
          <a:xfrm>
            <a:off x="4706938" y="590232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pic>
        <p:nvPicPr>
          <p:cNvPr id="1003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5975" y="2044700"/>
            <a:ext cx="1866900" cy="162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606441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9125" y="768350"/>
            <a:ext cx="2085975" cy="386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8" name="TextBox 3"/>
          <p:cNvSpPr txBox="1">
            <a:spLocks noChangeArrowheads="1"/>
          </p:cNvSpPr>
          <p:nvPr/>
        </p:nvSpPr>
        <p:spPr bwMode="auto">
          <a:xfrm>
            <a:off x="127000" y="141288"/>
            <a:ext cx="5529263"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a:solidFill>
                  <a:srgbClr val="000000"/>
                </a:solidFill>
              </a:rPr>
              <a:t>Gene Transfer in Eukaryotes</a:t>
            </a:r>
          </a:p>
        </p:txBody>
      </p:sp>
      <p:pic>
        <p:nvPicPr>
          <p:cNvPr id="1013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4360863"/>
            <a:ext cx="2825750" cy="249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0" name="TextBox 6"/>
          <p:cNvSpPr txBox="1">
            <a:spLocks noChangeArrowheads="1"/>
          </p:cNvSpPr>
          <p:nvPr/>
        </p:nvSpPr>
        <p:spPr bwMode="auto">
          <a:xfrm>
            <a:off x="2830513" y="4381500"/>
            <a:ext cx="1838325"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Bacterial parasites on red algae </a:t>
            </a:r>
          </a:p>
        </p:txBody>
      </p:sp>
      <p:sp>
        <p:nvSpPr>
          <p:cNvPr id="101381" name="TextBox 7"/>
          <p:cNvSpPr txBox="1">
            <a:spLocks noChangeArrowheads="1"/>
          </p:cNvSpPr>
          <p:nvPr/>
        </p:nvSpPr>
        <p:spPr bwMode="auto">
          <a:xfrm>
            <a:off x="4332288" y="5303838"/>
            <a:ext cx="6731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000000"/>
                </a:solidFill>
              </a:rPr>
              <a:t>HGT </a:t>
            </a:r>
          </a:p>
        </p:txBody>
      </p:sp>
      <p:sp>
        <p:nvSpPr>
          <p:cNvPr id="101382" name="TextBox 8"/>
          <p:cNvSpPr txBox="1">
            <a:spLocks noChangeArrowheads="1"/>
          </p:cNvSpPr>
          <p:nvPr/>
        </p:nvSpPr>
        <p:spPr bwMode="auto">
          <a:xfrm>
            <a:off x="5378450" y="5499100"/>
            <a:ext cx="15906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Human gut symbiont</a:t>
            </a:r>
          </a:p>
        </p:txBody>
      </p:sp>
      <p:sp>
        <p:nvSpPr>
          <p:cNvPr id="11" name="Circular Arrow 10"/>
          <p:cNvSpPr/>
          <p:nvPr/>
        </p:nvSpPr>
        <p:spPr bwMode="auto">
          <a:xfrm rot="3174180" flipV="1">
            <a:off x="3271838" y="3757613"/>
            <a:ext cx="2728912" cy="2309812"/>
          </a:xfrm>
          <a:prstGeom prst="circularArrow">
            <a:avLst>
              <a:gd name="adj1" fmla="val 4676"/>
              <a:gd name="adj2" fmla="val 1142319"/>
              <a:gd name="adj3" fmla="val 20452522"/>
              <a:gd name="adj4" fmla="val 14920034"/>
              <a:gd name="adj5" fmla="val 12500"/>
            </a:avLst>
          </a:prstGeom>
          <a:solidFill>
            <a:srgbClr val="FF6600"/>
          </a:solidFill>
          <a:ln w="9525" cap="flat" cmpd="sng" algn="ctr">
            <a:noFill/>
            <a:prstDash val="solid"/>
            <a:round/>
            <a:headEnd type="none" w="med" len="med"/>
            <a:tailEnd type="none" w="med" len="med"/>
          </a:ln>
          <a:effectLst/>
        </p:spPr>
        <p:txBody>
          <a:bodyPr lIns="91387" tIns="45693" rIns="91387" bIns="45693"/>
          <a:lstStyle/>
          <a:p>
            <a:pPr defTabSz="913865" fontAlgn="base">
              <a:spcBef>
                <a:spcPct val="0"/>
              </a:spcBef>
              <a:spcAft>
                <a:spcPct val="0"/>
              </a:spcAft>
              <a:defRPr/>
            </a:pPr>
            <a:endParaRPr lang="en-US" sz="2400">
              <a:solidFill>
                <a:srgbClr val="000000"/>
              </a:solidFill>
              <a:latin typeface="Arial" pitchFamily="92" charset="0"/>
              <a:ea typeface="ＭＳ Ｐゴシック" charset="0"/>
              <a:cs typeface="ＭＳ Ｐゴシック" charset="0"/>
            </a:endParaRPr>
          </a:p>
        </p:txBody>
      </p:sp>
      <p:pic>
        <p:nvPicPr>
          <p:cNvPr id="1013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9125" y="4664075"/>
            <a:ext cx="2025650" cy="209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550" y="827088"/>
            <a:ext cx="3721100"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209550" y="2286000"/>
            <a:ext cx="6343650" cy="1725613"/>
          </a:xfrm>
          <a:prstGeom prst="rect">
            <a:avLst/>
          </a:prstGeom>
          <a:ln>
            <a:noFill/>
          </a:ln>
          <a:effectLst>
            <a:outerShdw blurRad="292100" dist="304800" dir="4200000" sx="50000" sy="50000" algn="tl" rotWithShape="0">
              <a:srgbClr val="333333">
                <a:alpha val="78000"/>
              </a:srgbClr>
            </a:outerShdw>
          </a:effectLst>
        </p:spPr>
      </p:pic>
    </p:spTree>
    <p:extLst>
      <p:ext uri="{BB962C8B-B14F-4D97-AF65-F5344CB8AC3E}">
        <p14:creationId xmlns:p14="http://schemas.microsoft.com/office/powerpoint/2010/main" val="2892134522"/>
      </p:ext>
    </p:extLst>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9713" y="4602163"/>
            <a:ext cx="6681787" cy="2176462"/>
          </a:xfrm>
          <a:prstGeom prst="rect">
            <a:avLst/>
          </a:prstGeom>
        </p:spPr>
        <p:style>
          <a:lnRef idx="1">
            <a:schemeClr val="accent3"/>
          </a:lnRef>
          <a:fillRef idx="2">
            <a:schemeClr val="accent3"/>
          </a:fillRef>
          <a:effectRef idx="1">
            <a:schemeClr val="accent3"/>
          </a:effectRef>
          <a:fontRef idx="minor">
            <a:schemeClr val="dk1"/>
          </a:fontRef>
        </p:style>
      </p:pic>
      <p:sp>
        <p:nvSpPr>
          <p:cNvPr id="102403" name="TextBox 3"/>
          <p:cNvSpPr txBox="1">
            <a:spLocks noChangeArrowheads="1"/>
          </p:cNvSpPr>
          <p:nvPr/>
        </p:nvSpPr>
        <p:spPr bwMode="auto">
          <a:xfrm>
            <a:off x="0" y="-47625"/>
            <a:ext cx="87550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sp>
        <p:nvSpPr>
          <p:cNvPr id="102404" name="Rectangle 11"/>
          <p:cNvSpPr>
            <a:spLocks noChangeArrowheads="1"/>
          </p:cNvSpPr>
          <p:nvPr/>
        </p:nvSpPr>
        <p:spPr bwMode="auto">
          <a:xfrm>
            <a:off x="239713" y="5421313"/>
            <a:ext cx="53165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4025" fontAlgn="base">
              <a:spcBef>
                <a:spcPct val="0"/>
              </a:spcBef>
              <a:spcAft>
                <a:spcPct val="0"/>
              </a:spcAft>
            </a:pPr>
            <a:r>
              <a:rPr lang="en-US">
                <a:solidFill>
                  <a:srgbClr val="000000"/>
                </a:solidFill>
                <a:ea typeface="ＭＳ Ｐゴシック" charset="0"/>
                <a:cs typeface="ＭＳ Ｐゴシック" charset="0"/>
              </a:rPr>
              <a:t>Eric H. Roalson Current Biology Vol 22 No 5 R162  </a:t>
            </a:r>
          </a:p>
        </p:txBody>
      </p:sp>
      <p:sp>
        <p:nvSpPr>
          <p:cNvPr id="15" name="Rectangle 14"/>
          <p:cNvSpPr/>
          <p:nvPr/>
        </p:nvSpPr>
        <p:spPr>
          <a:xfrm>
            <a:off x="207963" y="2524125"/>
            <a:ext cx="8607425" cy="193833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err="1">
                <a:solidFill>
                  <a:srgbClr val="000000"/>
                </a:solidFill>
              </a:rPr>
              <a:t>Curr</a:t>
            </a:r>
            <a:r>
              <a:rPr lang="en-US" sz="2000" dirty="0">
                <a:solidFill>
                  <a:srgbClr val="000000"/>
                </a:solidFill>
              </a:rPr>
              <a:t> Biol. 2012 Mar 6;22(5):445-9. </a:t>
            </a:r>
            <a:r>
              <a:rPr lang="en-US" sz="2000" dirty="0" err="1">
                <a:solidFill>
                  <a:srgbClr val="000000"/>
                </a:solidFill>
              </a:rPr>
              <a:t>Epub</a:t>
            </a:r>
            <a:r>
              <a:rPr lang="en-US" sz="2000" dirty="0">
                <a:solidFill>
                  <a:srgbClr val="000000"/>
                </a:solidFill>
              </a:rPr>
              <a:t> 2012 Feb 16.</a:t>
            </a:r>
          </a:p>
          <a:p>
            <a:pPr defTabSz="454025" fontAlgn="base">
              <a:spcBef>
                <a:spcPct val="0"/>
              </a:spcBef>
              <a:spcAft>
                <a:spcPct val="0"/>
              </a:spcAft>
              <a:defRPr/>
            </a:pPr>
            <a:r>
              <a:rPr lang="en-US" sz="2800" b="1" dirty="0">
                <a:solidFill>
                  <a:srgbClr val="000000"/>
                </a:solidFill>
              </a:rPr>
              <a:t>Adaptive Evolution of C(4) Photosynthesis</a:t>
            </a:r>
            <a:br>
              <a:rPr lang="en-US" sz="2800" b="1" dirty="0">
                <a:solidFill>
                  <a:srgbClr val="000000"/>
                </a:solidFill>
              </a:rPr>
            </a:br>
            <a:r>
              <a:rPr lang="en-US" sz="2800" b="1" dirty="0">
                <a:solidFill>
                  <a:srgbClr val="000000"/>
                </a:solidFill>
              </a:rPr>
              <a:t>through Recurrent Lateral Gene Transfer.</a:t>
            </a:r>
          </a:p>
          <a:p>
            <a:pPr defTabSz="454025" fontAlgn="base">
              <a:spcBef>
                <a:spcPct val="0"/>
              </a:spcBef>
              <a:spcAft>
                <a:spcPct val="0"/>
              </a:spcAft>
              <a:defRPr/>
            </a:pP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r>
              <a:rPr lang="en-US" sz="2400" dirty="0">
                <a:solidFill>
                  <a:srgbClr val="000000"/>
                </a:solidFill>
              </a:rPr>
              <a:t>.</a:t>
            </a:r>
          </a:p>
        </p:txBody>
      </p:sp>
      <p:sp>
        <p:nvSpPr>
          <p:cNvPr id="17" name="TextBox 16"/>
          <p:cNvSpPr txBox="1"/>
          <p:nvPr/>
        </p:nvSpPr>
        <p:spPr>
          <a:xfrm>
            <a:off x="193675" y="635000"/>
            <a:ext cx="8682038" cy="169227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400" b="1" dirty="0">
                <a:solidFill>
                  <a:srgbClr val="FF0000"/>
                </a:solidFill>
              </a:rPr>
              <a:t>Highlights </a:t>
            </a:r>
          </a:p>
          <a:p>
            <a:pPr marL="285750" indent="-285750" defTabSz="454025" fontAlgn="base">
              <a:spcBef>
                <a:spcPct val="0"/>
              </a:spcBef>
              <a:spcAft>
                <a:spcPct val="0"/>
              </a:spcAft>
              <a:buFont typeface="Arial"/>
              <a:buChar char="•"/>
              <a:defRPr/>
            </a:pPr>
            <a:r>
              <a:rPr lang="en-US" sz="2000" dirty="0">
                <a:solidFill>
                  <a:srgbClr val="000000"/>
                </a:solidFill>
              </a:rPr>
              <a:t>Key genes for C</a:t>
            </a:r>
            <a:r>
              <a:rPr lang="en-US" sz="2000" baseline="-25000" dirty="0">
                <a:solidFill>
                  <a:srgbClr val="000000"/>
                </a:solidFill>
              </a:rPr>
              <a:t>4</a:t>
            </a:r>
            <a:r>
              <a:rPr lang="en-US" sz="2000" dirty="0">
                <a:solidFill>
                  <a:srgbClr val="000000"/>
                </a:solidFill>
              </a:rPr>
              <a:t> photosynthesis were transmitted between distantly related grasses </a:t>
            </a:r>
          </a:p>
          <a:p>
            <a:pPr marL="285750" indent="-285750" defTabSz="454025" fontAlgn="base">
              <a:spcBef>
                <a:spcPct val="0"/>
              </a:spcBef>
              <a:spcAft>
                <a:spcPct val="0"/>
              </a:spcAft>
              <a:buFont typeface="Arial"/>
              <a:buChar char="•"/>
              <a:defRPr/>
            </a:pPr>
            <a:r>
              <a:rPr lang="en-US" sz="2000" dirty="0">
                <a:solidFill>
                  <a:srgbClr val="000000"/>
                </a:solidFill>
              </a:rPr>
              <a:t>These genes contributed to the adaptation of the primary metabolism </a:t>
            </a:r>
          </a:p>
          <a:p>
            <a:pPr marL="285750" indent="-285750" defTabSz="454025" fontAlgn="base">
              <a:spcBef>
                <a:spcPct val="0"/>
              </a:spcBef>
              <a:spcAft>
                <a:spcPct val="0"/>
              </a:spcAft>
              <a:buFont typeface="Arial"/>
              <a:buChar char="•"/>
              <a:defRPr/>
            </a:pPr>
            <a:r>
              <a:rPr lang="en-US" sz="2000" dirty="0">
                <a:solidFill>
                  <a:srgbClr val="000000"/>
                </a:solidFill>
              </a:rPr>
              <a:t>Their transmission was independent from most of the genome</a:t>
            </a:r>
          </a:p>
        </p:txBody>
      </p:sp>
    </p:spTree>
    <p:extLst>
      <p:ext uri="{BB962C8B-B14F-4D97-AF65-F5344CB8AC3E}">
        <p14:creationId xmlns:p14="http://schemas.microsoft.com/office/powerpoint/2010/main" val="38362515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pic>
        <p:nvPicPr>
          <p:cNvPr id="1034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046163"/>
            <a:ext cx="6196013" cy="548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rot="16200000">
            <a:off x="5411788" y="3125787"/>
            <a:ext cx="5468938" cy="18462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a:solidFill>
                  <a:srgbClr val="000000"/>
                </a:solidFill>
              </a:rPr>
              <a:t>From: </a:t>
            </a: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p>
          <a:p>
            <a:pPr defTabSz="454025" fontAlgn="base">
              <a:spcBef>
                <a:spcPct val="0"/>
              </a:spcBef>
              <a:spcAft>
                <a:spcPct val="0"/>
              </a:spcAft>
              <a:defRPr/>
            </a:pPr>
            <a:r>
              <a:rPr lang="en-US" dirty="0">
                <a:solidFill>
                  <a:srgbClr val="000000"/>
                </a:solidFill>
              </a:rPr>
              <a:t>Adaptive Evolution of C(4) Photosynthesis</a:t>
            </a:r>
            <a:br>
              <a:rPr lang="en-US" dirty="0">
                <a:solidFill>
                  <a:srgbClr val="000000"/>
                </a:solidFill>
              </a:rPr>
            </a:br>
            <a:r>
              <a:rPr lang="en-US" dirty="0">
                <a:solidFill>
                  <a:srgbClr val="000000"/>
                </a:solidFill>
              </a:rPr>
              <a:t>through Recurrent Lateral Gene Transfer. </a:t>
            </a:r>
            <a:r>
              <a:rPr lang="en-US" dirty="0" err="1">
                <a:solidFill>
                  <a:srgbClr val="000000"/>
                </a:solidFill>
              </a:rPr>
              <a:t>Curr</a:t>
            </a:r>
            <a:r>
              <a:rPr lang="en-US" dirty="0">
                <a:solidFill>
                  <a:srgbClr val="000000"/>
                </a:solidFill>
              </a:rPr>
              <a:t> Biol. 2012 Mar 6;22(5):445-9. </a:t>
            </a:r>
            <a:r>
              <a:rPr lang="en-US" dirty="0" err="1">
                <a:solidFill>
                  <a:srgbClr val="000000"/>
                </a:solidFill>
              </a:rPr>
              <a:t>Epub</a:t>
            </a:r>
            <a:r>
              <a:rPr lang="en-US" dirty="0">
                <a:solidFill>
                  <a:srgbClr val="000000"/>
                </a:solidFill>
              </a:rPr>
              <a:t> 2012 Feb 16.</a:t>
            </a:r>
          </a:p>
        </p:txBody>
      </p:sp>
    </p:spTree>
    <p:extLst>
      <p:ext uri="{BB962C8B-B14F-4D97-AF65-F5344CB8AC3E}">
        <p14:creationId xmlns:p14="http://schemas.microsoft.com/office/powerpoint/2010/main" val="42928814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3</a:t>
            </a:r>
          </a:p>
        </p:txBody>
      </p:sp>
      <p:pic>
        <p:nvPicPr>
          <p:cNvPr id="1044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44550"/>
            <a:ext cx="9144000" cy="233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825" y="3124200"/>
            <a:ext cx="7978775"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872176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1225550" y="895350"/>
            <a:ext cx="6750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a:solidFill>
                  <a:srgbClr val="000000"/>
                </a:solidFill>
              </a:rPr>
              <a:t>HGT as a force creating new pathways</a:t>
            </a:r>
          </a:p>
        </p:txBody>
      </p:sp>
    </p:spTree>
    <p:extLst>
      <p:ext uri="{BB962C8B-B14F-4D97-AF65-F5344CB8AC3E}">
        <p14:creationId xmlns:p14="http://schemas.microsoft.com/office/powerpoint/2010/main" val="3092384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10"/>
          <p:cNvGrpSpPr>
            <a:grpSpLocks/>
          </p:cNvGrpSpPr>
          <p:nvPr/>
        </p:nvGrpSpPr>
        <p:grpSpPr bwMode="auto">
          <a:xfrm>
            <a:off x="2534356" y="2679700"/>
            <a:ext cx="3812822" cy="2498725"/>
            <a:chOff x="1796" y="1688"/>
            <a:chExt cx="2702" cy="1574"/>
          </a:xfrm>
        </p:grpSpPr>
        <p:grpSp>
          <p:nvGrpSpPr>
            <p:cNvPr id="34838" name="Group 5"/>
            <p:cNvGrpSpPr>
              <a:grpSpLocks/>
            </p:cNvGrpSpPr>
            <p:nvPr/>
          </p:nvGrpSpPr>
          <p:grpSpPr bwMode="auto">
            <a:xfrm>
              <a:off x="1796" y="1688"/>
              <a:ext cx="1349" cy="1574"/>
              <a:chOff x="1796" y="1688"/>
              <a:chExt cx="1349" cy="1574"/>
            </a:xfrm>
          </p:grpSpPr>
          <p:sp>
            <p:nvSpPr>
              <p:cNvPr id="2" name="Line 2"/>
              <p:cNvSpPr>
                <a:spLocks noChangeShapeType="1"/>
              </p:cNvSpPr>
              <p:nvPr/>
            </p:nvSpPr>
            <p:spPr bwMode="auto">
              <a:xfrm>
                <a:off x="1796" y="1688"/>
                <a:ext cx="1349" cy="157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 name="Line 3"/>
              <p:cNvSpPr>
                <a:spLocks noChangeShapeType="1"/>
              </p:cNvSpPr>
              <p:nvPr/>
            </p:nvSpPr>
            <p:spPr bwMode="auto">
              <a:xfrm flipH="1">
                <a:off x="2164" y="1688"/>
                <a:ext cx="377" cy="43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4820" name="Line 4"/>
              <p:cNvSpPr>
                <a:spLocks noChangeShapeType="1"/>
              </p:cNvSpPr>
              <p:nvPr/>
            </p:nvSpPr>
            <p:spPr bwMode="auto">
              <a:xfrm flipH="1">
                <a:off x="2375" y="1689"/>
                <a:ext cx="613" cy="68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4" name="Group 9"/>
            <p:cNvGrpSpPr>
              <a:grpSpLocks/>
            </p:cNvGrpSpPr>
            <p:nvPr/>
          </p:nvGrpSpPr>
          <p:grpSpPr bwMode="auto">
            <a:xfrm>
              <a:off x="3146" y="1688"/>
              <a:ext cx="1352" cy="1574"/>
              <a:chOff x="3146" y="1688"/>
              <a:chExt cx="1352" cy="1574"/>
            </a:xfrm>
          </p:grpSpPr>
          <p:sp>
            <p:nvSpPr>
              <p:cNvPr id="34822" name="Line 6"/>
              <p:cNvSpPr>
                <a:spLocks noChangeShapeType="1"/>
              </p:cNvSpPr>
              <p:nvPr/>
            </p:nvSpPr>
            <p:spPr bwMode="auto">
              <a:xfrm flipH="1">
                <a:off x="3146" y="1688"/>
                <a:ext cx="1352" cy="1574"/>
              </a:xfrm>
              <a:prstGeom prst="line">
                <a:avLst/>
              </a:prstGeom>
              <a:noFill/>
              <a:ln w="25400">
                <a:solidFill>
                  <a:srgbClr val="FF0033"/>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4823" name="Line 7"/>
              <p:cNvSpPr>
                <a:spLocks noChangeShapeType="1"/>
              </p:cNvSpPr>
              <p:nvPr/>
            </p:nvSpPr>
            <p:spPr bwMode="auto">
              <a:xfrm flipH="1">
                <a:off x="3702" y="1688"/>
                <a:ext cx="378" cy="430"/>
              </a:xfrm>
              <a:prstGeom prst="line">
                <a:avLst/>
              </a:prstGeom>
              <a:noFill/>
              <a:ln w="25400">
                <a:solidFill>
                  <a:srgbClr val="FF0033"/>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4824" name="Line 8"/>
              <p:cNvSpPr>
                <a:spLocks noChangeShapeType="1"/>
              </p:cNvSpPr>
              <p:nvPr/>
            </p:nvSpPr>
            <p:spPr bwMode="auto">
              <a:xfrm>
                <a:off x="3305" y="1689"/>
                <a:ext cx="613" cy="687"/>
              </a:xfrm>
              <a:prstGeom prst="line">
                <a:avLst/>
              </a:prstGeom>
              <a:noFill/>
              <a:ln w="25400">
                <a:solidFill>
                  <a:srgbClr val="FF0033"/>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grpSp>
        <p:nvGrpSpPr>
          <p:cNvPr id="34818" name="Group 19"/>
          <p:cNvGrpSpPr>
            <a:grpSpLocks/>
          </p:cNvGrpSpPr>
          <p:nvPr/>
        </p:nvGrpSpPr>
        <p:grpSpPr bwMode="auto">
          <a:xfrm>
            <a:off x="2247904" y="1974846"/>
            <a:ext cx="5119511" cy="441323"/>
            <a:chOff x="1593" y="1244"/>
            <a:chExt cx="3628" cy="278"/>
          </a:xfrm>
        </p:grpSpPr>
        <p:grpSp>
          <p:nvGrpSpPr>
            <p:cNvPr id="34830" name="Group 14"/>
            <p:cNvGrpSpPr>
              <a:grpSpLocks/>
            </p:cNvGrpSpPr>
            <p:nvPr/>
          </p:nvGrpSpPr>
          <p:grpSpPr bwMode="auto">
            <a:xfrm>
              <a:off x="1593" y="1244"/>
              <a:ext cx="2105" cy="278"/>
              <a:chOff x="1593" y="1244"/>
              <a:chExt cx="2105" cy="278"/>
            </a:xfrm>
          </p:grpSpPr>
          <p:sp>
            <p:nvSpPr>
              <p:cNvPr id="34827" name="Rectangle 11"/>
              <p:cNvSpPr>
                <a:spLocks noChangeArrowheads="1"/>
              </p:cNvSpPr>
              <p:nvPr/>
            </p:nvSpPr>
            <p:spPr bwMode="auto">
              <a:xfrm rot="19080000">
                <a:off x="1593" y="1244"/>
                <a:ext cx="904" cy="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hangingPunct="0">
                  <a:defRPr/>
                </a:pPr>
                <a:r>
                  <a:rPr lang="en-US" sz="2000" b="1">
                    <a:latin typeface="Arial" charset="0"/>
                    <a:cs typeface="+mn-cs"/>
                  </a:rPr>
                  <a:t>Archaea</a:t>
                </a:r>
              </a:p>
            </p:txBody>
          </p:sp>
          <p:sp>
            <p:nvSpPr>
              <p:cNvPr id="34828" name="Rectangle 12"/>
              <p:cNvSpPr>
                <a:spLocks noChangeArrowheads="1"/>
              </p:cNvSpPr>
              <p:nvPr/>
            </p:nvSpPr>
            <p:spPr bwMode="auto">
              <a:xfrm rot="19080000">
                <a:off x="2346" y="1244"/>
                <a:ext cx="895" cy="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hangingPunct="0">
                  <a:defRPr/>
                </a:pPr>
                <a:r>
                  <a:rPr lang="en-US" sz="2000" b="1" dirty="0" err="1">
                    <a:latin typeface="Arial" charset="0"/>
                    <a:cs typeface="+mn-cs"/>
                  </a:rPr>
                  <a:t>Eukarya</a:t>
                </a:r>
                <a:endParaRPr lang="en-US" sz="2000" b="1" dirty="0">
                  <a:latin typeface="Arial" charset="0"/>
                  <a:cs typeface="+mn-cs"/>
                </a:endParaRPr>
              </a:p>
            </p:txBody>
          </p:sp>
          <p:sp>
            <p:nvSpPr>
              <p:cNvPr id="34829" name="Rectangle 13"/>
              <p:cNvSpPr>
                <a:spLocks noChangeArrowheads="1"/>
              </p:cNvSpPr>
              <p:nvPr/>
            </p:nvSpPr>
            <p:spPr bwMode="auto">
              <a:xfrm rot="19080000">
                <a:off x="2794" y="1245"/>
                <a:ext cx="904" cy="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hangingPunct="0">
                  <a:defRPr/>
                </a:pPr>
                <a:r>
                  <a:rPr lang="en-US" sz="2000" b="1">
                    <a:latin typeface="Arial" charset="0"/>
                    <a:cs typeface="+mn-cs"/>
                  </a:rPr>
                  <a:t>Bacteria</a:t>
                </a:r>
              </a:p>
            </p:txBody>
          </p:sp>
        </p:grpSp>
        <p:grpSp>
          <p:nvGrpSpPr>
            <p:cNvPr id="34831" name="Group 18"/>
            <p:cNvGrpSpPr>
              <a:grpSpLocks/>
            </p:cNvGrpSpPr>
            <p:nvPr/>
          </p:nvGrpSpPr>
          <p:grpSpPr bwMode="auto">
            <a:xfrm>
              <a:off x="3115" y="1244"/>
              <a:ext cx="2106" cy="278"/>
              <a:chOff x="3115" y="1244"/>
              <a:chExt cx="2106" cy="278"/>
            </a:xfrm>
          </p:grpSpPr>
          <p:sp>
            <p:nvSpPr>
              <p:cNvPr id="5" name="Rectangle 15"/>
              <p:cNvSpPr>
                <a:spLocks noChangeArrowheads="1"/>
              </p:cNvSpPr>
              <p:nvPr/>
            </p:nvSpPr>
            <p:spPr bwMode="auto">
              <a:xfrm rot="19080000">
                <a:off x="3115" y="1245"/>
                <a:ext cx="904" cy="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hangingPunct="0">
                  <a:defRPr/>
                </a:pPr>
                <a:r>
                  <a:rPr lang="en-US" sz="2000" b="1">
                    <a:solidFill>
                      <a:srgbClr val="FF0033"/>
                    </a:solidFill>
                    <a:latin typeface="Arial" charset="0"/>
                    <a:cs typeface="+mn-cs"/>
                  </a:rPr>
                  <a:t>Archaea</a:t>
                </a:r>
              </a:p>
            </p:txBody>
          </p:sp>
          <p:sp>
            <p:nvSpPr>
              <p:cNvPr id="34832" name="Rectangle 16"/>
              <p:cNvSpPr>
                <a:spLocks noChangeArrowheads="1"/>
              </p:cNvSpPr>
              <p:nvPr/>
            </p:nvSpPr>
            <p:spPr bwMode="auto">
              <a:xfrm rot="19080000">
                <a:off x="3870" y="1245"/>
                <a:ext cx="895" cy="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hangingPunct="0">
                  <a:defRPr/>
                </a:pPr>
                <a:r>
                  <a:rPr lang="en-US" sz="2000" b="1">
                    <a:solidFill>
                      <a:srgbClr val="FF0033"/>
                    </a:solidFill>
                    <a:latin typeface="Arial" charset="0"/>
                    <a:cs typeface="+mn-cs"/>
                  </a:rPr>
                  <a:t>Eukarya</a:t>
                </a:r>
              </a:p>
            </p:txBody>
          </p:sp>
          <p:sp>
            <p:nvSpPr>
              <p:cNvPr id="34833" name="Rectangle 17"/>
              <p:cNvSpPr>
                <a:spLocks noChangeArrowheads="1"/>
              </p:cNvSpPr>
              <p:nvPr/>
            </p:nvSpPr>
            <p:spPr bwMode="auto">
              <a:xfrm rot="19080000">
                <a:off x="4317" y="1244"/>
                <a:ext cx="904" cy="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hangingPunct="0">
                  <a:defRPr/>
                </a:pPr>
                <a:r>
                  <a:rPr lang="en-US" sz="2000" b="1">
                    <a:solidFill>
                      <a:srgbClr val="FF0033"/>
                    </a:solidFill>
                    <a:latin typeface="Arial" charset="0"/>
                    <a:cs typeface="+mn-cs"/>
                  </a:rPr>
                  <a:t>Bacteria</a:t>
                </a:r>
              </a:p>
            </p:txBody>
          </p:sp>
        </p:grpSp>
      </p:grpSp>
      <p:grpSp>
        <p:nvGrpSpPr>
          <p:cNvPr id="34819" name="Group 22"/>
          <p:cNvGrpSpPr>
            <a:grpSpLocks/>
          </p:cNvGrpSpPr>
          <p:nvPr/>
        </p:nvGrpSpPr>
        <p:grpSpPr bwMode="auto">
          <a:xfrm>
            <a:off x="1814689" y="950919"/>
            <a:ext cx="6237111" cy="485776"/>
            <a:chOff x="1475" y="752"/>
            <a:chExt cx="4420" cy="306"/>
          </a:xfrm>
        </p:grpSpPr>
        <p:sp>
          <p:nvSpPr>
            <p:cNvPr id="34836" name="Rectangle 20"/>
            <p:cNvSpPr>
              <a:spLocks noChangeArrowheads="1"/>
            </p:cNvSpPr>
            <p:nvPr/>
          </p:nvSpPr>
          <p:spPr bwMode="auto">
            <a:xfrm>
              <a:off x="1475" y="752"/>
              <a:ext cx="1987" cy="3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hangingPunct="0">
                <a:defRPr/>
              </a:pPr>
              <a:r>
                <a:rPr lang="en-US" sz="2300" b="1">
                  <a:latin typeface="Arial" charset="0"/>
                  <a:cs typeface="+mn-cs"/>
                </a:rPr>
                <a:t>Catalytic subunits</a:t>
              </a:r>
            </a:p>
          </p:txBody>
        </p:sp>
        <p:sp>
          <p:nvSpPr>
            <p:cNvPr id="34837" name="Rectangle 21"/>
            <p:cNvSpPr>
              <a:spLocks noChangeArrowheads="1"/>
            </p:cNvSpPr>
            <p:nvPr/>
          </p:nvSpPr>
          <p:spPr bwMode="auto">
            <a:xfrm>
              <a:off x="3479" y="752"/>
              <a:ext cx="2416" cy="3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hangingPunct="0">
                <a:defRPr/>
              </a:pPr>
              <a:r>
                <a:rPr lang="en-US" sz="2300" b="1" dirty="0">
                  <a:solidFill>
                    <a:srgbClr val="FF0033"/>
                  </a:solidFill>
                  <a:latin typeface="Arial" charset="0"/>
                  <a:cs typeface="+mn-cs"/>
                </a:rPr>
                <a:t>Non catalytic subunits</a:t>
              </a:r>
            </a:p>
          </p:txBody>
        </p:sp>
      </p:grpSp>
      <p:sp>
        <p:nvSpPr>
          <p:cNvPr id="34839" name="Rectangle 23"/>
          <p:cNvSpPr>
            <a:spLocks noChangeArrowheads="1"/>
          </p:cNvSpPr>
          <p:nvPr/>
        </p:nvSpPr>
        <p:spPr bwMode="auto">
          <a:xfrm>
            <a:off x="1615726" y="3935414"/>
            <a:ext cx="1531394" cy="439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130" tIns="65064" rIns="130130" bIns="65064">
            <a:spAutoFit/>
          </a:bodyPr>
          <a:lstStyle/>
          <a:p>
            <a:pPr defTabSz="1801181" eaLnBrk="0" hangingPunct="0">
              <a:defRPr/>
            </a:pPr>
            <a:r>
              <a:rPr lang="en-US" sz="2000" b="1" dirty="0">
                <a:latin typeface="Arial" charset="0"/>
                <a:cs typeface="+mn-cs"/>
              </a:rPr>
              <a:t>speciation</a:t>
            </a:r>
          </a:p>
        </p:txBody>
      </p:sp>
      <p:sp>
        <p:nvSpPr>
          <p:cNvPr id="34840" name="Line 24"/>
          <p:cNvSpPr>
            <a:spLocks noChangeShapeType="1"/>
          </p:cNvSpPr>
          <p:nvPr/>
        </p:nvSpPr>
        <p:spPr bwMode="auto">
          <a:xfrm flipV="1">
            <a:off x="2922412" y="3836988"/>
            <a:ext cx="355600" cy="239712"/>
          </a:xfrm>
          <a:prstGeom prst="line">
            <a:avLst/>
          </a:prstGeom>
          <a:noFill/>
          <a:ln w="2540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07" tIns="45704" rIns="91407" bIns="45704"/>
          <a:lstStyle/>
          <a:p>
            <a:pPr>
              <a:defRPr/>
            </a:pPr>
            <a:endParaRPr lang="en-US">
              <a:cs typeface="+mn-cs"/>
            </a:endParaRPr>
          </a:p>
        </p:txBody>
      </p:sp>
      <p:sp>
        <p:nvSpPr>
          <p:cNvPr id="34841" name="Line 25"/>
          <p:cNvSpPr>
            <a:spLocks noChangeShapeType="1"/>
          </p:cNvSpPr>
          <p:nvPr/>
        </p:nvSpPr>
        <p:spPr bwMode="auto">
          <a:xfrm flipV="1">
            <a:off x="2929467" y="3492503"/>
            <a:ext cx="87489" cy="558800"/>
          </a:xfrm>
          <a:prstGeom prst="line">
            <a:avLst/>
          </a:prstGeom>
          <a:noFill/>
          <a:ln w="2540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07" tIns="45704" rIns="91407" bIns="45704"/>
          <a:lstStyle/>
          <a:p>
            <a:pPr>
              <a:defRPr/>
            </a:pPr>
            <a:endParaRPr lang="en-US">
              <a:cs typeface="+mn-cs"/>
            </a:endParaRPr>
          </a:p>
        </p:txBody>
      </p:sp>
      <p:sp>
        <p:nvSpPr>
          <p:cNvPr id="34842" name="Rectangle 26"/>
          <p:cNvSpPr>
            <a:spLocks noChangeArrowheads="1"/>
          </p:cNvSpPr>
          <p:nvPr/>
        </p:nvSpPr>
        <p:spPr bwMode="auto">
          <a:xfrm>
            <a:off x="1658058" y="4968877"/>
            <a:ext cx="2300585" cy="439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130" tIns="65064" rIns="130130" bIns="65064">
            <a:spAutoFit/>
          </a:bodyPr>
          <a:lstStyle/>
          <a:p>
            <a:pPr defTabSz="1801181" eaLnBrk="0" hangingPunct="0">
              <a:defRPr/>
            </a:pPr>
            <a:r>
              <a:rPr lang="en-US" sz="2000" b="1">
                <a:latin typeface="Arial" charset="0"/>
                <a:cs typeface="+mn-cs"/>
              </a:rPr>
              <a:t>gene duplication</a:t>
            </a:r>
          </a:p>
        </p:txBody>
      </p:sp>
      <p:sp>
        <p:nvSpPr>
          <p:cNvPr id="34843" name="Line 27"/>
          <p:cNvSpPr>
            <a:spLocks noChangeShapeType="1"/>
          </p:cNvSpPr>
          <p:nvPr/>
        </p:nvSpPr>
        <p:spPr bwMode="auto">
          <a:xfrm>
            <a:off x="3884790" y="5165725"/>
            <a:ext cx="414867" cy="0"/>
          </a:xfrm>
          <a:prstGeom prst="line">
            <a:avLst/>
          </a:prstGeom>
          <a:noFill/>
          <a:ln w="2540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07" tIns="45704" rIns="91407" bIns="45704"/>
          <a:lstStyle/>
          <a:p>
            <a:pPr>
              <a:defRPr/>
            </a:pPr>
            <a:endParaRPr lang="en-US">
              <a:cs typeface="+mn-cs"/>
            </a:endParaRPr>
          </a:p>
        </p:txBody>
      </p:sp>
      <p:sp>
        <p:nvSpPr>
          <p:cNvPr id="34844" name="Line 28"/>
          <p:cNvSpPr>
            <a:spLocks noChangeShapeType="1"/>
          </p:cNvSpPr>
          <p:nvPr/>
        </p:nvSpPr>
        <p:spPr bwMode="auto">
          <a:xfrm>
            <a:off x="4439356" y="5167317"/>
            <a:ext cx="0" cy="35877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07" tIns="45704" rIns="91407" bIns="45704"/>
          <a:lstStyle/>
          <a:p>
            <a:pPr>
              <a:defRPr/>
            </a:pPr>
            <a:endParaRPr lang="en-US">
              <a:cs typeface="+mn-cs"/>
            </a:endParaRPr>
          </a:p>
        </p:txBody>
      </p:sp>
      <p:sp>
        <p:nvSpPr>
          <p:cNvPr id="34845" name="Line 29"/>
          <p:cNvSpPr>
            <a:spLocks noChangeShapeType="1"/>
          </p:cNvSpPr>
          <p:nvPr/>
        </p:nvSpPr>
        <p:spPr bwMode="auto">
          <a:xfrm flipH="1" flipV="1">
            <a:off x="6650568" y="3981450"/>
            <a:ext cx="2822" cy="1290638"/>
          </a:xfrm>
          <a:prstGeom prst="line">
            <a:avLst/>
          </a:prstGeom>
          <a:noFill/>
          <a:ln w="2540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07" tIns="45704" rIns="91407" bIns="45704"/>
          <a:lstStyle/>
          <a:p>
            <a:pPr>
              <a:defRPr/>
            </a:pPr>
            <a:endParaRPr lang="en-US">
              <a:cs typeface="+mn-cs"/>
            </a:endParaRPr>
          </a:p>
        </p:txBody>
      </p:sp>
      <p:sp>
        <p:nvSpPr>
          <p:cNvPr id="34846" name="Rectangle 30"/>
          <p:cNvSpPr>
            <a:spLocks noChangeArrowheads="1"/>
          </p:cNvSpPr>
          <p:nvPr/>
        </p:nvSpPr>
        <p:spPr bwMode="auto">
          <a:xfrm>
            <a:off x="6740879" y="4579942"/>
            <a:ext cx="747425" cy="439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130" tIns="65064" rIns="130130" bIns="65064">
            <a:spAutoFit/>
          </a:bodyPr>
          <a:lstStyle/>
          <a:p>
            <a:pPr defTabSz="1801181" eaLnBrk="0" hangingPunct="0">
              <a:defRPr/>
            </a:pPr>
            <a:r>
              <a:rPr lang="en-US" sz="2000">
                <a:latin typeface="Arial" charset="0"/>
                <a:cs typeface="+mn-cs"/>
              </a:rPr>
              <a:t>time</a:t>
            </a:r>
          </a:p>
        </p:txBody>
      </p:sp>
      <p:sp>
        <p:nvSpPr>
          <p:cNvPr id="6" name="TextBox 5">
            <a:extLst>
              <a:ext uri="{FF2B5EF4-FFF2-40B4-BE49-F238E27FC236}">
                <a16:creationId xmlns:a16="http://schemas.microsoft.com/office/drawing/2014/main" id="{DED5AAD1-CF87-D149-B632-37A9991C89B6}"/>
              </a:ext>
            </a:extLst>
          </p:cNvPr>
          <p:cNvSpPr txBox="1"/>
          <p:nvPr/>
        </p:nvSpPr>
        <p:spPr>
          <a:xfrm>
            <a:off x="308758" y="201881"/>
            <a:ext cx="4379725" cy="461665"/>
          </a:xfrm>
          <a:prstGeom prst="rect">
            <a:avLst/>
          </a:prstGeom>
          <a:noFill/>
        </p:spPr>
        <p:txBody>
          <a:bodyPr wrap="none" rtlCol="0">
            <a:spAutoFit/>
          </a:bodyPr>
          <a:lstStyle/>
          <a:p>
            <a:r>
              <a:rPr lang="en-US" dirty="0"/>
              <a:t>Rooting by outgroup, example </a:t>
            </a:r>
          </a:p>
        </p:txBody>
      </p:sp>
    </p:spTree>
    <p:extLst>
      <p:ext uri="{BB962C8B-B14F-4D97-AF65-F5344CB8AC3E}">
        <p14:creationId xmlns:p14="http://schemas.microsoft.com/office/powerpoint/2010/main" val="8807824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33363" y="120650"/>
            <a:ext cx="8839200" cy="923925"/>
          </a:xfrm>
        </p:spPr>
        <p:txBody>
          <a:bodyPr/>
          <a:lstStyle/>
          <a:p>
            <a:pPr eaLnBrk="1" hangingPunct="1"/>
            <a:r>
              <a:rPr lang="en-US" sz="2400" b="1">
                <a:latin typeface="Arial" charset="0"/>
                <a:ea typeface="ＭＳ Ｐゴシック" charset="0"/>
                <a:cs typeface="ＭＳ Ｐゴシック" charset="0"/>
              </a:rPr>
              <a:t>HGT as a force creating new pathways – Example I</a:t>
            </a:r>
            <a:br>
              <a:rPr lang="en-US" sz="2400" b="1">
                <a:latin typeface="Arial" charset="0"/>
                <a:ea typeface="ＭＳ Ｐゴシック" charset="0"/>
                <a:cs typeface="ＭＳ Ｐゴシック" charset="0"/>
              </a:rPr>
            </a:br>
            <a:r>
              <a:rPr lang="en-US" i="1">
                <a:latin typeface="Arial" charset="0"/>
                <a:ea typeface="ＭＳ Ｐゴシック" charset="0"/>
                <a:cs typeface="ＭＳ Ｐゴシック" charset="0"/>
              </a:rPr>
              <a:t>Acetoclastic Methanogenesis</a:t>
            </a:r>
            <a:endParaRPr lang="en-US">
              <a:latin typeface="Arial" charset="0"/>
              <a:ea typeface="ＭＳ Ｐゴシック" charset="0"/>
              <a:cs typeface="ＭＳ Ｐゴシック" charset="0"/>
            </a:endParaRPr>
          </a:p>
        </p:txBody>
      </p:sp>
      <p:pic>
        <p:nvPicPr>
          <p:cNvPr id="106499" name="Picture 4"/>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385763" y="1504950"/>
            <a:ext cx="4267200" cy="3857625"/>
          </a:xfrm>
        </p:spPr>
      </p:pic>
      <p:sp>
        <p:nvSpPr>
          <p:cNvPr id="106500" name="Rectangle 3"/>
          <p:cNvSpPr>
            <a:spLocks noGrp="1" noChangeArrowheads="1"/>
          </p:cNvSpPr>
          <p:nvPr>
            <p:ph type="body" sz="half" idx="2"/>
          </p:nvPr>
        </p:nvSpPr>
        <p:spPr>
          <a:xfrm>
            <a:off x="4846638" y="1728788"/>
            <a:ext cx="3806825" cy="4113212"/>
          </a:xfrm>
        </p:spPr>
        <p:txBody>
          <a:bodyPr/>
          <a:lstStyle/>
          <a:p>
            <a:pPr eaLnBrk="1" hangingPunct="1">
              <a:lnSpc>
                <a:spcPct val="90000"/>
              </a:lnSpc>
              <a:buFont typeface="Wingdings" charset="0"/>
              <a:buChar char="§"/>
            </a:pPr>
            <a:r>
              <a:rPr lang="en-US" sz="1800">
                <a:latin typeface="Arial" charset="0"/>
                <a:ea typeface="ＭＳ Ｐゴシック" charset="0"/>
                <a:cs typeface="ＭＳ Ｐゴシック" charset="0"/>
              </a:rPr>
              <a:t>Unique to subset of Archaea</a:t>
            </a:r>
          </a:p>
          <a:p>
            <a:pPr eaLnBrk="1" hangingPunct="1">
              <a:lnSpc>
                <a:spcPct val="90000"/>
              </a:lnSpc>
              <a:buFont typeface="Wingdings" charset="0"/>
              <a:buChar char="§"/>
            </a:pPr>
            <a:r>
              <a:rPr lang="en-US" sz="1800">
                <a:latin typeface="Arial" charset="0"/>
                <a:ea typeface="ＭＳ Ｐゴシック" charset="0"/>
                <a:cs typeface="ＭＳ Ｐゴシック" charset="0"/>
              </a:rPr>
              <a:t>Energy production via reduction of multiple carbon substrates to CH</a:t>
            </a:r>
            <a:r>
              <a:rPr lang="en-US" sz="1800" baseline="-25000">
                <a:latin typeface="Arial" charset="0"/>
                <a:ea typeface="ＭＳ Ｐゴシック" charset="0"/>
                <a:cs typeface="ＭＳ Ｐゴシック" charset="0"/>
              </a:rPr>
              <a:t>4</a:t>
            </a:r>
          </a:p>
          <a:p>
            <a:pPr eaLnBrk="1" hangingPunct="1">
              <a:lnSpc>
                <a:spcPct val="90000"/>
              </a:lnSpc>
              <a:buFont typeface="Wingdings" charset="0"/>
              <a:buChar char="§"/>
            </a:pPr>
            <a:r>
              <a:rPr lang="en-US" sz="1800">
                <a:latin typeface="Arial" charset="0"/>
                <a:ea typeface="ＭＳ Ｐゴシック" charset="0"/>
                <a:cs typeface="ＭＳ Ｐゴシック" charset="0"/>
              </a:rPr>
              <a:t>900 Million metric tons of biogenic methane produced annually.</a:t>
            </a:r>
          </a:p>
          <a:p>
            <a:pPr eaLnBrk="1" hangingPunct="1">
              <a:lnSpc>
                <a:spcPct val="90000"/>
              </a:lnSpc>
              <a:buFont typeface="Wingdings" charset="0"/>
              <a:buChar char="§"/>
            </a:pPr>
            <a:r>
              <a:rPr lang="en-US" sz="1800">
                <a:latin typeface="Arial" charset="0"/>
                <a:ea typeface="ＭＳ Ｐゴシック" charset="0"/>
                <a:cs typeface="ＭＳ Ｐゴシック" charset="0"/>
              </a:rPr>
              <a:t>Over 66% of biogenic methane is produced from acetate, mostly by </a:t>
            </a:r>
            <a:r>
              <a:rPr lang="en-US" sz="1800" i="1">
                <a:latin typeface="Arial" charset="0"/>
                <a:ea typeface="ＭＳ Ｐゴシック" charset="0"/>
                <a:cs typeface="ＭＳ Ｐゴシック" charset="0"/>
              </a:rPr>
              <a:t>Methanosarcina </a:t>
            </a:r>
            <a:r>
              <a:rPr lang="en-US" sz="1800">
                <a:latin typeface="Arial" charset="0"/>
                <a:ea typeface="ＭＳ Ｐゴシック" charset="0"/>
                <a:cs typeface="ＭＳ Ｐゴシック" charset="0"/>
              </a:rPr>
              <a:t>genera.</a:t>
            </a:r>
          </a:p>
        </p:txBody>
      </p:sp>
      <p:sp>
        <p:nvSpPr>
          <p:cNvPr id="106501" name="Text Box 5"/>
          <p:cNvSpPr txBox="1">
            <a:spLocks noChangeArrowheads="1"/>
          </p:cNvSpPr>
          <p:nvPr/>
        </p:nvSpPr>
        <p:spPr bwMode="auto">
          <a:xfrm>
            <a:off x="0" y="5362575"/>
            <a:ext cx="2911475"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From: Galagan et al., 2002</a:t>
            </a:r>
            <a:endParaRPr lang="en-US" sz="2200">
              <a:solidFill>
                <a:srgbClr val="000000"/>
              </a:solidFill>
            </a:endParaRPr>
          </a:p>
        </p:txBody>
      </p:sp>
      <p:sp>
        <p:nvSpPr>
          <p:cNvPr id="106502" name="Rectangle 6"/>
          <p:cNvSpPr>
            <a:spLocks noChangeArrowheads="1"/>
          </p:cNvSpPr>
          <p:nvPr/>
        </p:nvSpPr>
        <p:spPr bwMode="auto">
          <a:xfrm>
            <a:off x="3463925" y="5702300"/>
            <a:ext cx="5608638" cy="1068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p>
            <a:pPr defTabSz="819150" fontAlgn="base">
              <a:spcBef>
                <a:spcPct val="0"/>
              </a:spcBef>
              <a:spcAft>
                <a:spcPct val="0"/>
              </a:spcAft>
            </a:pPr>
            <a:r>
              <a:rPr lang="en-US" sz="1600">
                <a:solidFill>
                  <a:srgbClr val="000000"/>
                </a:solidFill>
                <a:ea typeface="ＭＳ Ｐゴシック" charset="0"/>
                <a:cs typeface="MS Pゴシック" charset="0"/>
              </a:rPr>
              <a:t>Fournier and Gogarten (2008) Evolution of Acetoclastic Methanogenesis in Methanosarcina via Horizontal Gene Transfer from Cellulolytic Clostridia. </a:t>
            </a:r>
            <a:r>
              <a:rPr lang="en-US" sz="1600" i="1">
                <a:solidFill>
                  <a:srgbClr val="000000"/>
                </a:solidFill>
                <a:ea typeface="ＭＳ Ｐゴシック" charset="0"/>
                <a:cs typeface="MS Pゴシック" charset="0"/>
              </a:rPr>
              <a:t>J. Bacteriol.</a:t>
            </a:r>
            <a:r>
              <a:rPr lang="en-US" sz="1600">
                <a:solidFill>
                  <a:srgbClr val="000000"/>
                </a:solidFill>
                <a:ea typeface="ＭＳ Ｐゴシック" charset="0"/>
                <a:cs typeface="MS Pゴシック" charset="0"/>
              </a:rPr>
              <a:t> 190(3):1124-7</a:t>
            </a:r>
          </a:p>
        </p:txBody>
      </p:sp>
    </p:spTree>
    <p:extLst>
      <p:ext uri="{BB962C8B-B14F-4D97-AF65-F5344CB8AC3E}">
        <p14:creationId xmlns:p14="http://schemas.microsoft.com/office/powerpoint/2010/main" val="551678465"/>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89213"/>
            <a:ext cx="2968625" cy="370998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2976563" cy="3732213"/>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8548" name="Text Box 4"/>
          <p:cNvSpPr txBox="1">
            <a:spLocks noChangeArrowheads="1"/>
          </p:cNvSpPr>
          <p:nvPr/>
        </p:nvSpPr>
        <p:spPr bwMode="auto">
          <a:xfrm>
            <a:off x="152400" y="228600"/>
            <a:ext cx="394335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Clostridia acetigenic pathway</a:t>
            </a:r>
          </a:p>
        </p:txBody>
      </p:sp>
      <p:sp>
        <p:nvSpPr>
          <p:cNvPr id="108549" name="Text Box 5"/>
          <p:cNvSpPr txBox="1">
            <a:spLocks noChangeArrowheads="1"/>
          </p:cNvSpPr>
          <p:nvPr/>
        </p:nvSpPr>
        <p:spPr bwMode="auto">
          <a:xfrm>
            <a:off x="5810250" y="1676400"/>
            <a:ext cx="2855913" cy="76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200" i="1">
                <a:solidFill>
                  <a:srgbClr val="000000"/>
                </a:solidFill>
              </a:rPr>
              <a:t>Methanosarcina</a:t>
            </a:r>
            <a:r>
              <a:rPr lang="en-US" sz="2200">
                <a:solidFill>
                  <a:srgbClr val="000000"/>
                </a:solidFill>
              </a:rPr>
              <a:t> </a:t>
            </a:r>
          </a:p>
          <a:p>
            <a:pPr algn="ctr" fontAlgn="base">
              <a:spcBef>
                <a:spcPct val="0"/>
              </a:spcBef>
              <a:spcAft>
                <a:spcPct val="0"/>
              </a:spcAft>
            </a:pPr>
            <a:r>
              <a:rPr lang="en-US" sz="2200">
                <a:solidFill>
                  <a:srgbClr val="000000"/>
                </a:solidFill>
              </a:rPr>
              <a:t>acetoclastic pathway</a:t>
            </a:r>
          </a:p>
        </p:txBody>
      </p:sp>
      <p:sp>
        <p:nvSpPr>
          <p:cNvPr id="108550" name="Text Box 6"/>
          <p:cNvSpPr txBox="1">
            <a:spLocks noChangeArrowheads="1"/>
          </p:cNvSpPr>
          <p:nvPr/>
        </p:nvSpPr>
        <p:spPr bwMode="auto">
          <a:xfrm>
            <a:off x="228600" y="6248400"/>
            <a:ext cx="5053013"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Figures drawn with </a:t>
            </a:r>
            <a:r>
              <a:rPr lang="en-US" sz="1800" i="1">
                <a:solidFill>
                  <a:srgbClr val="000000"/>
                </a:solidFill>
              </a:rPr>
              <a:t>Metacyc</a:t>
            </a:r>
            <a:r>
              <a:rPr lang="en-US" sz="1800">
                <a:solidFill>
                  <a:srgbClr val="000000"/>
                </a:solidFill>
              </a:rPr>
              <a:t> (www.metacyc.org)</a:t>
            </a:r>
            <a:endParaRPr lang="en-US" sz="2200">
              <a:solidFill>
                <a:srgbClr val="000000"/>
              </a:solidFill>
            </a:endParaRPr>
          </a:p>
        </p:txBody>
      </p:sp>
      <p:sp>
        <p:nvSpPr>
          <p:cNvPr id="108551" name="Rectangle 7"/>
          <p:cNvSpPr>
            <a:spLocks noChangeArrowheads="1"/>
          </p:cNvSpPr>
          <p:nvPr/>
        </p:nvSpPr>
        <p:spPr bwMode="auto">
          <a:xfrm>
            <a:off x="6629400" y="3578225"/>
            <a:ext cx="6921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PtaA</a:t>
            </a:r>
            <a:endParaRPr lang="en-US" sz="2200">
              <a:solidFill>
                <a:srgbClr val="000000"/>
              </a:solidFill>
              <a:ea typeface="ＭＳ Ｐゴシック" charset="0"/>
              <a:cs typeface="ＭＳ Ｐゴシック" charset="0"/>
            </a:endParaRPr>
          </a:p>
        </p:txBody>
      </p:sp>
      <p:sp>
        <p:nvSpPr>
          <p:cNvPr id="108552" name="Rectangle 8"/>
          <p:cNvSpPr>
            <a:spLocks noChangeArrowheads="1"/>
          </p:cNvSpPr>
          <p:nvPr/>
        </p:nvSpPr>
        <p:spPr bwMode="auto">
          <a:xfrm>
            <a:off x="1981200" y="3732213"/>
            <a:ext cx="692150"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PtaA</a:t>
            </a:r>
            <a:endParaRPr lang="en-US" sz="2200">
              <a:solidFill>
                <a:srgbClr val="000000"/>
              </a:solidFill>
              <a:ea typeface="ＭＳ Ｐゴシック" charset="0"/>
              <a:cs typeface="ＭＳ Ｐゴシック" charset="0"/>
            </a:endParaRPr>
          </a:p>
        </p:txBody>
      </p:sp>
      <p:sp>
        <p:nvSpPr>
          <p:cNvPr id="108553" name="Rectangle 9"/>
          <p:cNvSpPr>
            <a:spLocks noChangeArrowheads="1"/>
          </p:cNvSpPr>
          <p:nvPr/>
        </p:nvSpPr>
        <p:spPr bwMode="auto">
          <a:xfrm>
            <a:off x="6629400" y="2819400"/>
            <a:ext cx="755650"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AckA</a:t>
            </a:r>
            <a:endParaRPr lang="en-US" sz="2200">
              <a:solidFill>
                <a:srgbClr val="000000"/>
              </a:solidFill>
              <a:ea typeface="ＭＳ Ｐゴシック" charset="0"/>
              <a:cs typeface="ＭＳ Ｐゴシック" charset="0"/>
            </a:endParaRPr>
          </a:p>
        </p:txBody>
      </p:sp>
      <p:sp>
        <p:nvSpPr>
          <p:cNvPr id="108554" name="Rectangle 10"/>
          <p:cNvSpPr>
            <a:spLocks noChangeArrowheads="1"/>
          </p:cNvSpPr>
          <p:nvPr/>
        </p:nvSpPr>
        <p:spPr bwMode="auto">
          <a:xfrm>
            <a:off x="1981200" y="4038600"/>
            <a:ext cx="7556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AckA</a:t>
            </a:r>
            <a:endParaRPr lang="en-US" sz="2200">
              <a:solidFill>
                <a:srgbClr val="000000"/>
              </a:solidFill>
              <a:ea typeface="ＭＳ Ｐゴシック" charset="0"/>
              <a:cs typeface="ＭＳ Ｐゴシック" charset="0"/>
            </a:endParaRPr>
          </a:p>
        </p:txBody>
      </p:sp>
      <p:sp>
        <p:nvSpPr>
          <p:cNvPr id="108555" name="Oval 11"/>
          <p:cNvSpPr>
            <a:spLocks noChangeArrowheads="1"/>
          </p:cNvSpPr>
          <p:nvPr/>
        </p:nvSpPr>
        <p:spPr bwMode="auto">
          <a:xfrm>
            <a:off x="6629400" y="2819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6" name="Oval 12"/>
          <p:cNvSpPr>
            <a:spLocks noChangeArrowheads="1"/>
          </p:cNvSpPr>
          <p:nvPr/>
        </p:nvSpPr>
        <p:spPr bwMode="auto">
          <a:xfrm>
            <a:off x="6629400" y="3581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7" name="Oval 13"/>
          <p:cNvSpPr>
            <a:spLocks noChangeArrowheads="1"/>
          </p:cNvSpPr>
          <p:nvPr/>
        </p:nvSpPr>
        <p:spPr bwMode="auto">
          <a:xfrm>
            <a:off x="1981200" y="3732213"/>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8" name="Oval 14"/>
          <p:cNvSpPr>
            <a:spLocks noChangeArrowheads="1"/>
          </p:cNvSpPr>
          <p:nvPr/>
        </p:nvSpPr>
        <p:spPr bwMode="auto">
          <a:xfrm>
            <a:off x="1981200" y="40386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cxnSp>
        <p:nvCxnSpPr>
          <p:cNvPr id="108559" name="AutoShape 15"/>
          <p:cNvCxnSpPr>
            <a:cxnSpLocks noChangeShapeType="1"/>
          </p:cNvCxnSpPr>
          <p:nvPr/>
        </p:nvCxnSpPr>
        <p:spPr bwMode="auto">
          <a:xfrm flipV="1">
            <a:off x="3405188" y="3384550"/>
            <a:ext cx="2667000" cy="649288"/>
          </a:xfrm>
          <a:prstGeom prst="curvedConnector3">
            <a:avLst>
              <a:gd name="adj1" fmla="val 50000"/>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08560" name="Text Box 16"/>
          <p:cNvSpPr txBox="1">
            <a:spLocks noChangeArrowheads="1"/>
          </p:cNvSpPr>
          <p:nvPr/>
        </p:nvSpPr>
        <p:spPr bwMode="auto">
          <a:xfrm>
            <a:off x="4452938" y="3462338"/>
            <a:ext cx="981075" cy="420687"/>
          </a:xfrm>
          <a:prstGeom prst="rect">
            <a:avLst/>
          </a:prstGeom>
          <a:solidFill>
            <a:srgbClr val="DFE4E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HGT</a:t>
            </a:r>
          </a:p>
        </p:txBody>
      </p:sp>
      <p:sp>
        <p:nvSpPr>
          <p:cNvPr id="108561" name="Rectangle 17"/>
          <p:cNvSpPr>
            <a:spLocks noChangeArrowheads="1"/>
          </p:cNvSpPr>
          <p:nvPr/>
        </p:nvSpPr>
        <p:spPr bwMode="auto">
          <a:xfrm>
            <a:off x="4808538" y="1304925"/>
            <a:ext cx="168275"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Tree>
    <p:extLst>
      <p:ext uri="{BB962C8B-B14F-4D97-AF65-F5344CB8AC3E}">
        <p14:creationId xmlns:p14="http://schemas.microsoft.com/office/powerpoint/2010/main" val="25452221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219075" y="223838"/>
            <a:ext cx="8461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a:solidFill>
                  <a:srgbClr val="000000"/>
                </a:solidFill>
              </a:rPr>
              <a:t>HGT as a force creating new pathways – Example 2</a:t>
            </a:r>
          </a:p>
        </p:txBody>
      </p:sp>
      <p:sp>
        <p:nvSpPr>
          <p:cNvPr id="110595" name="TextBox 1"/>
          <p:cNvSpPr txBox="1">
            <a:spLocks noChangeArrowheads="1"/>
          </p:cNvSpPr>
          <p:nvPr/>
        </p:nvSpPr>
        <p:spPr bwMode="auto">
          <a:xfrm>
            <a:off x="936625" y="890588"/>
            <a:ext cx="6956425"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1778000"/>
            <a:ext cx="7997825"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93946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6750" y="1149500"/>
            <a:ext cx="3912353" cy="425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4"/>
          <p:cNvSpPr>
            <a:spLocks noChangeArrowheads="1"/>
          </p:cNvSpPr>
          <p:nvPr/>
        </p:nvSpPr>
        <p:spPr bwMode="auto">
          <a:xfrm>
            <a:off x="326263" y="5796850"/>
            <a:ext cx="8534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457200"/>
            <a:r>
              <a:rPr lang="en-US" sz="1800" dirty="0">
                <a:solidFill>
                  <a:prstClr val="black"/>
                </a:solidFill>
              </a:rPr>
              <a:t>Fig. 3. The classical </a:t>
            </a:r>
            <a:r>
              <a:rPr lang="en-US" sz="1800" dirty="0" err="1">
                <a:solidFill>
                  <a:prstClr val="black"/>
                </a:solidFill>
              </a:rPr>
              <a:t>SSUrRNA</a:t>
            </a:r>
            <a:r>
              <a:rPr lang="en-US" sz="1800" dirty="0">
                <a:solidFill>
                  <a:prstClr val="black"/>
                </a:solidFill>
              </a:rPr>
              <a:t> distance tree, presented as rooted in the bacterial branch. Bold lines indicate extreme hyperthermophiles. From Stetter (1996).</a:t>
            </a:r>
          </a:p>
        </p:txBody>
      </p:sp>
      <p:pic>
        <p:nvPicPr>
          <p:cNvPr id="153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26230" y="1826233"/>
            <a:ext cx="5409212" cy="1756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9F58E2F6-50E4-6B45-B154-61F6F0584504}"/>
              </a:ext>
            </a:extLst>
          </p:cNvPr>
          <p:cNvSpPr txBox="1"/>
          <p:nvPr/>
        </p:nvSpPr>
        <p:spPr>
          <a:xfrm>
            <a:off x="195464" y="0"/>
            <a:ext cx="8795998" cy="461665"/>
          </a:xfrm>
          <a:prstGeom prst="rect">
            <a:avLst/>
          </a:prstGeom>
          <a:noFill/>
        </p:spPr>
        <p:txBody>
          <a:bodyPr wrap="none" rtlCol="0">
            <a:spAutoFit/>
          </a:bodyPr>
          <a:lstStyle/>
          <a:p>
            <a:r>
              <a:rPr lang="en-US" dirty="0"/>
              <a:t>Rooting using primitive characters (temp) often is questionable </a:t>
            </a:r>
          </a:p>
        </p:txBody>
      </p:sp>
      <p:sp>
        <p:nvSpPr>
          <p:cNvPr id="3" name="TextBox 2">
            <a:extLst>
              <a:ext uri="{FF2B5EF4-FFF2-40B4-BE49-F238E27FC236}">
                <a16:creationId xmlns:a16="http://schemas.microsoft.com/office/drawing/2014/main" id="{D6657E19-816C-304D-822E-5578938EE3D7}"/>
              </a:ext>
            </a:extLst>
          </p:cNvPr>
          <p:cNvSpPr txBox="1"/>
          <p:nvPr/>
        </p:nvSpPr>
        <p:spPr>
          <a:xfrm>
            <a:off x="6082629" y="788021"/>
            <a:ext cx="2441831" cy="2062103"/>
          </a:xfrm>
          <a:prstGeom prst="rect">
            <a:avLst/>
          </a:prstGeom>
          <a:noFill/>
        </p:spPr>
        <p:txBody>
          <a:bodyPr wrap="square" rtlCol="0">
            <a:spAutoFit/>
          </a:bodyPr>
          <a:lstStyle/>
          <a:p>
            <a:r>
              <a:rPr lang="en-US" sz="1600" i="1" dirty="0"/>
              <a:t>How well is the ancestral state reconstructed?</a:t>
            </a:r>
            <a:br>
              <a:rPr lang="en-US" sz="1600" i="1" dirty="0"/>
            </a:br>
            <a:r>
              <a:rPr lang="en-US" sz="1600" i="1" dirty="0"/>
              <a:t>(Do you assume that a node is the average of the descendants, or do you use sequence composition?) </a:t>
            </a:r>
          </a:p>
          <a:p>
            <a:endParaRPr lang="en-US" sz="1600" i="1" dirty="0"/>
          </a:p>
        </p:txBody>
      </p:sp>
      <p:sp>
        <p:nvSpPr>
          <p:cNvPr id="4" name="TextBox 3">
            <a:extLst>
              <a:ext uri="{FF2B5EF4-FFF2-40B4-BE49-F238E27FC236}">
                <a16:creationId xmlns:a16="http://schemas.microsoft.com/office/drawing/2014/main" id="{4E721BC3-07BA-DB48-BD17-221A5DD331FC}"/>
              </a:ext>
            </a:extLst>
          </p:cNvPr>
          <p:cNvSpPr txBox="1"/>
          <p:nvPr/>
        </p:nvSpPr>
        <p:spPr>
          <a:xfrm>
            <a:off x="6110793" y="2576041"/>
            <a:ext cx="2992142" cy="1323439"/>
          </a:xfrm>
          <a:prstGeom prst="rect">
            <a:avLst/>
          </a:prstGeom>
          <a:noFill/>
        </p:spPr>
        <p:txBody>
          <a:bodyPr wrap="square" rtlCol="0">
            <a:spAutoFit/>
          </a:bodyPr>
          <a:lstStyle/>
          <a:p>
            <a:r>
              <a:rPr lang="en-US" sz="1600" i="1" dirty="0"/>
              <a:t>There certainly is a bias in the speed of sequence evolution comparing high to low and low to high temperature. </a:t>
            </a:r>
          </a:p>
          <a:p>
            <a:r>
              <a:rPr lang="en-US" sz="1600" i="1" dirty="0"/>
              <a:t>See </a:t>
            </a:r>
            <a:r>
              <a:rPr lang="en-US" sz="1600" i="1" dirty="0">
                <a:hlinkClick r:id="rId4"/>
              </a:rPr>
              <a:t>here</a:t>
            </a:r>
            <a:r>
              <a:rPr lang="en-US" sz="1600" i="1" dirty="0"/>
              <a:t>  </a:t>
            </a:r>
          </a:p>
        </p:txBody>
      </p:sp>
      <p:sp>
        <p:nvSpPr>
          <p:cNvPr id="5" name="TextBox 4">
            <a:extLst>
              <a:ext uri="{FF2B5EF4-FFF2-40B4-BE49-F238E27FC236}">
                <a16:creationId xmlns:a16="http://schemas.microsoft.com/office/drawing/2014/main" id="{4EE810A4-2642-834D-AF37-BC27C814A166}"/>
              </a:ext>
            </a:extLst>
          </p:cNvPr>
          <p:cNvSpPr txBox="1"/>
          <p:nvPr/>
        </p:nvSpPr>
        <p:spPr>
          <a:xfrm>
            <a:off x="6110793" y="3852045"/>
            <a:ext cx="1960927" cy="1815882"/>
          </a:xfrm>
          <a:prstGeom prst="rect">
            <a:avLst/>
          </a:prstGeom>
          <a:noFill/>
        </p:spPr>
        <p:txBody>
          <a:bodyPr wrap="square" rtlCol="0">
            <a:spAutoFit/>
          </a:bodyPr>
          <a:lstStyle/>
          <a:p>
            <a:r>
              <a:rPr lang="en-US" sz="1600" i="1" dirty="0"/>
              <a:t>In contrast to what is suggested in this tree, LUCA likely was not an extreme thermophile </a:t>
            </a:r>
          </a:p>
          <a:p>
            <a:r>
              <a:rPr lang="en-US" sz="1600" i="1" dirty="0"/>
              <a:t>(see </a:t>
            </a:r>
            <a:r>
              <a:rPr lang="en-US" sz="1600" i="1" dirty="0">
                <a:hlinkClick r:id="rId5"/>
              </a:rPr>
              <a:t>here</a:t>
            </a:r>
            <a:r>
              <a:rPr lang="en-US" sz="1600" i="1" dirty="0"/>
              <a:t> and </a:t>
            </a:r>
            <a:r>
              <a:rPr lang="en-US" sz="1600" i="1" dirty="0">
                <a:hlinkClick r:id="rId6"/>
              </a:rPr>
              <a:t>here</a:t>
            </a:r>
            <a:r>
              <a:rPr lang="en-US" sz="1600" i="1" dirty="0"/>
              <a:t> for discussion)</a:t>
            </a:r>
          </a:p>
        </p:txBody>
      </p:sp>
    </p:spTree>
    <p:extLst>
      <p:ext uri="{BB962C8B-B14F-4D97-AF65-F5344CB8AC3E}">
        <p14:creationId xmlns:p14="http://schemas.microsoft.com/office/powerpoint/2010/main" val="3874725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8" y="452980"/>
            <a:ext cx="8458200" cy="1143000"/>
          </a:xfrm>
        </p:spPr>
        <p:txBody>
          <a:bodyPr/>
          <a:lstStyle/>
          <a:p>
            <a:pPr algn="just"/>
            <a:r>
              <a:rPr lang="en-US" sz="2800" b="1" dirty="0"/>
              <a:t>LUCA (located on the “bacterial branch”) was less thermophilic than the ancestor of the bacterial and archaeal domains </a:t>
            </a:r>
          </a:p>
        </p:txBody>
      </p:sp>
      <p:sp>
        <p:nvSpPr>
          <p:cNvPr id="3" name="Content Placeholder 2"/>
          <p:cNvSpPr>
            <a:spLocks noGrp="1"/>
          </p:cNvSpPr>
          <p:nvPr>
            <p:ph idx="1"/>
          </p:nvPr>
        </p:nvSpPr>
        <p:spPr>
          <a:xfrm>
            <a:off x="541868" y="1799180"/>
            <a:ext cx="8445500" cy="4724400"/>
          </a:xfrm>
        </p:spPr>
        <p:txBody>
          <a:bodyPr/>
          <a:lstStyle/>
          <a:p>
            <a:pPr>
              <a:lnSpc>
                <a:spcPct val="110000"/>
              </a:lnSpc>
            </a:pPr>
            <a:r>
              <a:rPr lang="en-US" sz="2400" dirty="0" err="1">
                <a:latin typeface="Times"/>
                <a:cs typeface="Times"/>
              </a:rPr>
              <a:t>Boussau</a:t>
            </a:r>
            <a:r>
              <a:rPr lang="en-US" sz="2400" dirty="0">
                <a:latin typeface="Times"/>
                <a:cs typeface="Times"/>
              </a:rPr>
              <a:t>, B, </a:t>
            </a:r>
            <a:r>
              <a:rPr lang="en-US" sz="2400" dirty="0" err="1">
                <a:latin typeface="Times"/>
                <a:cs typeface="Times"/>
              </a:rPr>
              <a:t>Blanquart</a:t>
            </a:r>
            <a:r>
              <a:rPr lang="en-US" sz="2400" dirty="0">
                <a:latin typeface="Times"/>
                <a:cs typeface="Times"/>
              </a:rPr>
              <a:t>, S, </a:t>
            </a:r>
            <a:r>
              <a:rPr lang="en-US" sz="2400" dirty="0" err="1">
                <a:latin typeface="Times"/>
                <a:cs typeface="Times"/>
              </a:rPr>
              <a:t>Necsulea</a:t>
            </a:r>
            <a:r>
              <a:rPr lang="en-US" sz="2400" dirty="0">
                <a:latin typeface="Times"/>
                <a:cs typeface="Times"/>
              </a:rPr>
              <a:t>, A, </a:t>
            </a:r>
            <a:r>
              <a:rPr lang="en-US" sz="2400" dirty="0" err="1">
                <a:latin typeface="Times"/>
                <a:cs typeface="Times"/>
              </a:rPr>
              <a:t>Lartillot</a:t>
            </a:r>
            <a:r>
              <a:rPr lang="en-US" sz="2400" dirty="0">
                <a:latin typeface="Times"/>
                <a:cs typeface="Times"/>
              </a:rPr>
              <a:t>, N and </a:t>
            </a:r>
            <a:r>
              <a:rPr lang="en-US" sz="2400" dirty="0" err="1">
                <a:latin typeface="Times"/>
                <a:cs typeface="Times"/>
              </a:rPr>
              <a:t>Gouy</a:t>
            </a:r>
            <a:r>
              <a:rPr lang="en-US" sz="2400" dirty="0">
                <a:latin typeface="Times"/>
                <a:cs typeface="Times"/>
              </a:rPr>
              <a:t>, M (2008). Parallel adaptations to high temperatures in the </a:t>
            </a:r>
            <a:r>
              <a:rPr lang="en-US" sz="2400" dirty="0" err="1">
                <a:latin typeface="Times"/>
                <a:cs typeface="Times"/>
              </a:rPr>
              <a:t>Archaean</a:t>
            </a:r>
            <a:r>
              <a:rPr lang="en-US" sz="2400" dirty="0">
                <a:latin typeface="Times"/>
                <a:cs typeface="Times"/>
              </a:rPr>
              <a:t> eon. </a:t>
            </a:r>
            <a:r>
              <a:rPr lang="en-US" sz="2400" i="1" dirty="0">
                <a:latin typeface="Times"/>
                <a:cs typeface="Times"/>
              </a:rPr>
              <a:t>Nature</a:t>
            </a:r>
            <a:r>
              <a:rPr lang="en-US" sz="2400" dirty="0">
                <a:latin typeface="Times"/>
                <a:cs typeface="Times"/>
              </a:rPr>
              <a:t> </a:t>
            </a:r>
            <a:r>
              <a:rPr lang="en-US" sz="2400" b="1" dirty="0">
                <a:latin typeface="Times"/>
                <a:cs typeface="Times"/>
              </a:rPr>
              <a:t>456</a:t>
            </a:r>
            <a:r>
              <a:rPr lang="en-US" sz="2400" dirty="0">
                <a:latin typeface="Times"/>
                <a:cs typeface="Times"/>
              </a:rPr>
              <a:t>(7224): 942-945</a:t>
            </a:r>
            <a:br>
              <a:rPr lang="en-US" sz="2400" dirty="0">
                <a:latin typeface="Times"/>
                <a:cs typeface="Times"/>
              </a:rPr>
            </a:br>
            <a:r>
              <a:rPr lang="en-US" sz="2400" dirty="0">
                <a:latin typeface="Times"/>
                <a:cs typeface="Times"/>
              </a:rPr>
              <a:t>Reconstruction of ancestral protein and rRNA sequences </a:t>
            </a:r>
            <a:br>
              <a:rPr lang="en-US" sz="2400" dirty="0">
                <a:latin typeface="Times"/>
                <a:cs typeface="Times"/>
              </a:rPr>
            </a:br>
            <a:r>
              <a:rPr lang="en-US" sz="2400" dirty="0">
                <a:latin typeface="Times"/>
                <a:cs typeface="Times"/>
              </a:rPr>
              <a:t>Based on IVYWREL and rRNA stem G+C content LUCA was less thermophilic than the domain ancestors.</a:t>
            </a:r>
          </a:p>
          <a:p>
            <a:pPr>
              <a:lnSpc>
                <a:spcPct val="110000"/>
              </a:lnSpc>
            </a:pPr>
            <a:r>
              <a:rPr lang="en-US" sz="2400" dirty="0" err="1">
                <a:latin typeface="Times"/>
                <a:cs typeface="Times"/>
              </a:rPr>
              <a:t>Galtier</a:t>
            </a:r>
            <a:r>
              <a:rPr lang="en-US" sz="2400" dirty="0">
                <a:latin typeface="Times"/>
                <a:cs typeface="Times"/>
              </a:rPr>
              <a:t>, N, </a:t>
            </a:r>
            <a:r>
              <a:rPr lang="en-US" sz="2400" dirty="0" err="1">
                <a:latin typeface="Times"/>
                <a:cs typeface="Times"/>
              </a:rPr>
              <a:t>Tourasse</a:t>
            </a:r>
            <a:r>
              <a:rPr lang="en-US" sz="2400" dirty="0">
                <a:latin typeface="Times"/>
                <a:cs typeface="Times"/>
              </a:rPr>
              <a:t>, N and </a:t>
            </a:r>
            <a:r>
              <a:rPr lang="en-US" sz="2400" dirty="0" err="1">
                <a:latin typeface="Times"/>
                <a:cs typeface="Times"/>
              </a:rPr>
              <a:t>Gouy</a:t>
            </a:r>
            <a:r>
              <a:rPr lang="en-US" sz="2400" dirty="0">
                <a:latin typeface="Times"/>
                <a:cs typeface="Times"/>
              </a:rPr>
              <a:t>, M (1999). </a:t>
            </a:r>
            <a:br>
              <a:rPr lang="en-US" sz="2400" dirty="0">
                <a:latin typeface="Times"/>
                <a:cs typeface="Times"/>
              </a:rPr>
            </a:br>
            <a:r>
              <a:rPr lang="en-US" sz="2400" dirty="0">
                <a:latin typeface="Times"/>
                <a:cs typeface="Times"/>
              </a:rPr>
              <a:t>A </a:t>
            </a:r>
            <a:r>
              <a:rPr lang="en-US" sz="2400" dirty="0" err="1">
                <a:latin typeface="Times"/>
                <a:cs typeface="Times"/>
              </a:rPr>
              <a:t>nonhyperthermophilic</a:t>
            </a:r>
            <a:r>
              <a:rPr lang="en-US" sz="2400" dirty="0">
                <a:latin typeface="Times"/>
                <a:cs typeface="Times"/>
              </a:rPr>
              <a:t> common ancestor to extant life forms. </a:t>
            </a:r>
            <a:r>
              <a:rPr lang="en-US" sz="2400" i="1" dirty="0">
                <a:latin typeface="Times"/>
                <a:cs typeface="Times"/>
              </a:rPr>
              <a:t>Science</a:t>
            </a:r>
            <a:r>
              <a:rPr lang="en-US" sz="2400" dirty="0">
                <a:latin typeface="Times"/>
                <a:cs typeface="Times"/>
              </a:rPr>
              <a:t> </a:t>
            </a:r>
            <a:r>
              <a:rPr lang="en-US" sz="2400" b="1" dirty="0">
                <a:latin typeface="Times"/>
                <a:cs typeface="Times"/>
              </a:rPr>
              <a:t>283</a:t>
            </a:r>
            <a:r>
              <a:rPr lang="en-US" sz="2400" dirty="0">
                <a:latin typeface="Times"/>
                <a:cs typeface="Times"/>
              </a:rPr>
              <a:t>(5399): 220-221.8</a:t>
            </a:r>
          </a:p>
          <a:p>
            <a:pPr>
              <a:lnSpc>
                <a:spcPct val="110000"/>
              </a:lnSpc>
            </a:pPr>
            <a:r>
              <a:rPr lang="en-US" sz="2400" dirty="0">
                <a:latin typeface="Times"/>
                <a:cs typeface="Times"/>
              </a:rPr>
              <a:t>rRNA 60°C</a:t>
            </a:r>
            <a:r>
              <a:rPr lang="en-US" sz="2400" dirty="0">
                <a:latin typeface="Times"/>
                <a:ea typeface="Wingdings"/>
                <a:cs typeface="Times"/>
                <a:sym typeface="Wingdings"/>
              </a:rPr>
              <a:t></a:t>
            </a:r>
            <a:r>
              <a:rPr lang="en-US" sz="2400" dirty="0">
                <a:latin typeface="Times"/>
                <a:cs typeface="Times"/>
              </a:rPr>
              <a:t>80°C   </a:t>
            </a:r>
            <a:br>
              <a:rPr lang="en-US" sz="2400" dirty="0">
                <a:latin typeface="Times"/>
                <a:cs typeface="Times"/>
              </a:rPr>
            </a:br>
            <a:r>
              <a:rPr lang="en-US" sz="2400" dirty="0">
                <a:latin typeface="Times"/>
                <a:cs typeface="Times"/>
              </a:rPr>
              <a:t>IVYWREL (corrected for GC content) 20°C</a:t>
            </a:r>
            <a:r>
              <a:rPr lang="en-US" sz="2400" dirty="0">
                <a:latin typeface="Times"/>
                <a:ea typeface="Wingdings"/>
                <a:cs typeface="Times"/>
                <a:sym typeface="Wingdings"/>
              </a:rPr>
              <a:t></a:t>
            </a:r>
            <a:r>
              <a:rPr lang="en-US" sz="2400" dirty="0">
                <a:latin typeface="Times"/>
                <a:cs typeface="Times"/>
              </a:rPr>
              <a:t>70°C </a:t>
            </a:r>
          </a:p>
          <a:p>
            <a:pPr marL="0" indent="0">
              <a:buNone/>
            </a:pPr>
            <a:endParaRPr lang="en-US" dirty="0"/>
          </a:p>
        </p:txBody>
      </p:sp>
    </p:spTree>
    <p:extLst>
      <p:ext uri="{BB962C8B-B14F-4D97-AF65-F5344CB8AC3E}">
        <p14:creationId xmlns:p14="http://schemas.microsoft.com/office/powerpoint/2010/main" val="180715495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19235"/>
            <a:ext cx="9144000" cy="6438769"/>
          </a:xfrm>
          <a:prstGeom prst="rect">
            <a:avLst/>
          </a:prstGeom>
        </p:spPr>
      </p:pic>
      <p:sp>
        <p:nvSpPr>
          <p:cNvPr id="6" name="Rectangle 5"/>
          <p:cNvSpPr/>
          <p:nvPr/>
        </p:nvSpPr>
        <p:spPr>
          <a:xfrm>
            <a:off x="1" y="45352"/>
            <a:ext cx="9144000" cy="635860"/>
          </a:xfrm>
          <a:prstGeom prst="rect">
            <a:avLst/>
          </a:prstGeom>
        </p:spPr>
        <p:txBody>
          <a:bodyPr wrap="square" lIns="81082" tIns="40535" rIns="81082" bIns="40535">
            <a:spAutoFit/>
          </a:bodyPr>
          <a:lstStyle/>
          <a:p>
            <a:pPr marL="0" marR="0" lvl="0" indent="0" algn="l" defTabSz="45365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rPr>
              <a:t>Rooting the Ribosomal Tree of Life using an Echo from the Early Expansion of the Genetic Code</a:t>
            </a:r>
            <a:b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rPr>
            </a:br>
            <a:r>
              <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Times New Roman"/>
              </a:rPr>
              <a:t>(Fournier and Gogarten, MBE 2010)</a:t>
            </a:r>
          </a:p>
        </p:txBody>
      </p:sp>
    </p:spTree>
    <p:extLst>
      <p:ext uri="{BB962C8B-B14F-4D97-AF65-F5344CB8AC3E}">
        <p14:creationId xmlns:p14="http://schemas.microsoft.com/office/powerpoint/2010/main" val="37674671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5" name="Rectangle 3"/>
          <p:cNvSpPr>
            <a:spLocks noChangeArrowheads="1"/>
          </p:cNvSpPr>
          <p:nvPr/>
        </p:nvSpPr>
        <p:spPr bwMode="auto">
          <a:xfrm>
            <a:off x="0" y="654050"/>
            <a:ext cx="8111494" cy="1015651"/>
          </a:xfrm>
          <a:prstGeom prst="rect">
            <a:avLst/>
          </a:prstGeom>
          <a:noFill/>
          <a:ln w="9525">
            <a:noFill/>
            <a:miter lim="800000"/>
            <a:headEnd/>
            <a:tailEnd/>
          </a:ln>
          <a:effectLst/>
        </p:spPr>
        <p:txBody>
          <a:bodyPr wrap="none" lIns="91429" tIns="45714" rIns="91429" bIns="45714">
            <a:prstTxWarp prst="textNoShape">
              <a:avLst/>
            </a:prstTxWarp>
            <a:spAutoFit/>
          </a:bodyPr>
          <a:lstStyle/>
          <a:p>
            <a:pPr>
              <a:buFontTx/>
              <a:buChar char="•"/>
            </a:pPr>
            <a:r>
              <a:rPr lang="en-US" sz="2000" b="0" dirty="0">
                <a:solidFill>
                  <a:srgbClr val="000000"/>
                </a:solidFill>
                <a:latin typeface="Times" charset="0"/>
              </a:rPr>
              <a:t>Branches, splits, bipartitions</a:t>
            </a:r>
          </a:p>
          <a:p>
            <a:pPr>
              <a:buFontTx/>
              <a:buChar char="•"/>
            </a:pPr>
            <a:r>
              <a:rPr lang="en-US" sz="2000" b="0" dirty="0">
                <a:solidFill>
                  <a:srgbClr val="000000"/>
                </a:solidFill>
                <a:latin typeface="Times" charset="0"/>
              </a:rPr>
              <a:t>In a rooted tree: clades (for unrooted trees sometimes the term </a:t>
            </a:r>
            <a:r>
              <a:rPr lang="en-US" sz="2000" b="0" dirty="0" err="1">
                <a:solidFill>
                  <a:srgbClr val="000000"/>
                </a:solidFill>
                <a:latin typeface="Times" charset="0"/>
              </a:rPr>
              <a:t>clann</a:t>
            </a:r>
            <a:r>
              <a:rPr lang="en-US" sz="2000" b="0" dirty="0">
                <a:solidFill>
                  <a:srgbClr val="000000"/>
                </a:solidFill>
                <a:latin typeface="Times" charset="0"/>
              </a:rPr>
              <a:t> is used)</a:t>
            </a:r>
          </a:p>
          <a:p>
            <a:pPr>
              <a:buFontTx/>
              <a:buChar char="•"/>
            </a:pPr>
            <a:r>
              <a:rPr lang="en-US" sz="2000" b="0" dirty="0">
                <a:solidFill>
                  <a:srgbClr val="000000"/>
                </a:solidFill>
                <a:latin typeface="Times" charset="0"/>
              </a:rPr>
              <a:t>Mono-, Para-, polyphyletic groups, </a:t>
            </a:r>
            <a:r>
              <a:rPr lang="en-US" sz="2000" b="0" dirty="0" err="1">
                <a:solidFill>
                  <a:srgbClr val="000000"/>
                </a:solidFill>
                <a:latin typeface="Times" charset="0"/>
              </a:rPr>
              <a:t>cladists</a:t>
            </a:r>
            <a:r>
              <a:rPr lang="en-US" sz="2000" b="0" dirty="0">
                <a:solidFill>
                  <a:srgbClr val="000000"/>
                </a:solidFill>
                <a:latin typeface="Times" charset="0"/>
              </a:rPr>
              <a:t> and a natural taxonomy</a:t>
            </a:r>
            <a:endParaRPr lang="en-US" sz="1600" b="0" dirty="0">
              <a:solidFill>
                <a:srgbClr val="000000"/>
              </a:solidFill>
              <a:latin typeface="Times" charset="0"/>
            </a:endParaRPr>
          </a:p>
        </p:txBody>
      </p:sp>
      <p:sp>
        <p:nvSpPr>
          <p:cNvPr id="340996" name="Rectangle 4"/>
          <p:cNvSpPr>
            <a:spLocks noGrp="1" noChangeArrowheads="1"/>
          </p:cNvSpPr>
          <p:nvPr>
            <p:ph type="title"/>
          </p:nvPr>
        </p:nvSpPr>
        <p:spPr>
          <a:xfrm>
            <a:off x="457200" y="0"/>
            <a:ext cx="7772400" cy="533400"/>
          </a:xfrm>
        </p:spPr>
        <p:txBody>
          <a:bodyPr/>
          <a:lstStyle/>
          <a:p>
            <a:r>
              <a:rPr lang="en-US"/>
              <a:t>Terminology</a:t>
            </a:r>
          </a:p>
        </p:txBody>
      </p:sp>
      <p:sp>
        <p:nvSpPr>
          <p:cNvPr id="341000" name="Text Box 8"/>
          <p:cNvSpPr txBox="1">
            <a:spLocks noChangeArrowheads="1"/>
          </p:cNvSpPr>
          <p:nvPr/>
        </p:nvSpPr>
        <p:spPr bwMode="auto">
          <a:xfrm>
            <a:off x="0" y="1872941"/>
            <a:ext cx="9144000" cy="5165505"/>
          </a:xfrm>
          <a:prstGeom prst="rect">
            <a:avLst/>
          </a:prstGeom>
          <a:noFill/>
          <a:ln w="9525">
            <a:noFill/>
            <a:miter lim="800000"/>
            <a:headEnd/>
            <a:tailEnd/>
          </a:ln>
          <a:effectLst/>
        </p:spPr>
        <p:txBody>
          <a:bodyPr lIns="91429" tIns="45714" rIns="91429" bIns="45714">
            <a:prstTxWarp prst="textNoShape">
              <a:avLst/>
            </a:prstTxWarp>
            <a:spAutoFit/>
          </a:bodyPr>
          <a:lstStyle/>
          <a:p>
            <a:pPr>
              <a:spcBef>
                <a:spcPts val="500"/>
              </a:spcBef>
              <a:spcAft>
                <a:spcPts val="500"/>
              </a:spcAft>
            </a:pPr>
            <a:r>
              <a:rPr lang="en-US" sz="1800" dirty="0">
                <a:latin typeface="Times" charset="0"/>
              </a:rPr>
              <a:t>The term </a:t>
            </a:r>
            <a:r>
              <a:rPr lang="en-US" sz="1800" dirty="0" err="1">
                <a:latin typeface="Times" charset="0"/>
              </a:rPr>
              <a:t>cladogram</a:t>
            </a:r>
            <a:r>
              <a:rPr lang="en-US" sz="1800" dirty="0">
                <a:latin typeface="Times" charset="0"/>
              </a:rPr>
              <a:t> refers to a strictly bifurcating diagram, where each </a:t>
            </a:r>
            <a:r>
              <a:rPr lang="en-US" sz="1800" dirty="0" err="1">
                <a:latin typeface="Times" charset="0"/>
              </a:rPr>
              <a:t>clade</a:t>
            </a:r>
            <a:r>
              <a:rPr lang="en-US" sz="1800" dirty="0">
                <a:latin typeface="Times" charset="0"/>
              </a:rPr>
              <a:t> is defined by a common ancestor that only gives rise to members of this </a:t>
            </a:r>
            <a:r>
              <a:rPr lang="en-US" sz="1800" dirty="0" err="1">
                <a:latin typeface="Times" charset="0"/>
              </a:rPr>
              <a:t>clade</a:t>
            </a:r>
            <a:r>
              <a:rPr lang="en-US" sz="1800" dirty="0">
                <a:latin typeface="Times" charset="0"/>
              </a:rPr>
              <a:t>. I.e., a </a:t>
            </a:r>
            <a:r>
              <a:rPr lang="en-US" sz="1800" dirty="0" err="1">
                <a:latin typeface="Times" charset="0"/>
              </a:rPr>
              <a:t>clade</a:t>
            </a:r>
            <a:r>
              <a:rPr lang="en-US" sz="1800" dirty="0">
                <a:latin typeface="Times" charset="0"/>
              </a:rPr>
              <a:t> is </a:t>
            </a:r>
            <a:r>
              <a:rPr lang="en-US" sz="1800" dirty="0">
                <a:solidFill>
                  <a:srgbClr val="CC0033"/>
                </a:solidFill>
                <a:latin typeface="Times" charset="0"/>
              </a:rPr>
              <a:t>monophyletic</a:t>
            </a:r>
            <a:r>
              <a:rPr lang="en-US" sz="1800" dirty="0">
                <a:latin typeface="Times" charset="0"/>
              </a:rPr>
              <a:t> (derived from one ancestor) as opposed to </a:t>
            </a:r>
            <a:r>
              <a:rPr lang="en-US" sz="1800" dirty="0">
                <a:solidFill>
                  <a:srgbClr val="FF0000"/>
                </a:solidFill>
                <a:latin typeface="Times" charset="0"/>
              </a:rPr>
              <a:t>polyphyletic</a:t>
            </a:r>
            <a:r>
              <a:rPr lang="en-US" sz="1800" dirty="0">
                <a:latin typeface="Times" charset="0"/>
              </a:rPr>
              <a:t> (derived from many ancestors).  (Note: you do need to know where the root is!)</a:t>
            </a:r>
            <a:endParaRPr lang="en-US" sz="1800" b="0" dirty="0">
              <a:latin typeface="Times" charset="0"/>
            </a:endParaRPr>
          </a:p>
          <a:p>
            <a:pPr>
              <a:spcBef>
                <a:spcPts val="500"/>
              </a:spcBef>
              <a:spcAft>
                <a:spcPts val="500"/>
              </a:spcAft>
            </a:pPr>
            <a:r>
              <a:rPr lang="en-US" sz="1800" dirty="0">
                <a:latin typeface="Times" charset="0"/>
              </a:rPr>
              <a:t>A </a:t>
            </a:r>
            <a:r>
              <a:rPr lang="en-US" sz="1800" dirty="0" err="1">
                <a:latin typeface="Times" charset="0"/>
              </a:rPr>
              <a:t>clade</a:t>
            </a:r>
            <a:r>
              <a:rPr lang="en-US" sz="1800" dirty="0">
                <a:latin typeface="Times" charset="0"/>
              </a:rPr>
              <a:t> is recognized and defined by </a:t>
            </a:r>
            <a:r>
              <a:rPr lang="en-US" sz="1800" dirty="0">
                <a:solidFill>
                  <a:srgbClr val="0000FF"/>
                </a:solidFill>
                <a:latin typeface="Times" charset="0"/>
              </a:rPr>
              <a:t>shared derived characters </a:t>
            </a:r>
            <a:r>
              <a:rPr lang="en-US" sz="1800" dirty="0">
                <a:latin typeface="Times" charset="0"/>
              </a:rPr>
              <a:t>(=</a:t>
            </a:r>
            <a:r>
              <a:rPr lang="en-US" sz="1800" dirty="0">
                <a:solidFill>
                  <a:srgbClr val="CC0033"/>
                </a:solidFill>
                <a:latin typeface="Times" charset="0"/>
              </a:rPr>
              <a:t> </a:t>
            </a:r>
            <a:r>
              <a:rPr lang="en-US" sz="1800" dirty="0" err="1">
                <a:solidFill>
                  <a:srgbClr val="CC0033"/>
                </a:solidFill>
                <a:latin typeface="Times" charset="0"/>
              </a:rPr>
              <a:t>synapomorphies</a:t>
            </a:r>
            <a:r>
              <a:rPr lang="en-US" sz="1800" dirty="0">
                <a:latin typeface="Times" charset="0"/>
              </a:rPr>
              <a:t>). </a:t>
            </a:r>
            <a:r>
              <a:rPr lang="en-US" sz="1800" dirty="0">
                <a:solidFill>
                  <a:srgbClr val="0000FF"/>
                </a:solidFill>
                <a:latin typeface="Times" charset="0"/>
              </a:rPr>
              <a:t>Shared primitive characters</a:t>
            </a:r>
            <a:r>
              <a:rPr lang="en-US" sz="1800" dirty="0">
                <a:latin typeface="Times" charset="0"/>
              </a:rPr>
              <a:t> (= </a:t>
            </a:r>
            <a:r>
              <a:rPr lang="en-US" sz="1800" dirty="0" err="1">
                <a:solidFill>
                  <a:srgbClr val="CC0033"/>
                </a:solidFill>
                <a:latin typeface="Times" charset="0"/>
              </a:rPr>
              <a:t>sympleisiomorphies</a:t>
            </a:r>
            <a:r>
              <a:rPr lang="en-US" sz="1800" dirty="0">
                <a:solidFill>
                  <a:srgbClr val="CC0033"/>
                </a:solidFill>
                <a:latin typeface="Times" charset="0"/>
              </a:rPr>
              <a:t> , </a:t>
            </a:r>
            <a:r>
              <a:rPr lang="en-US" sz="1800" dirty="0" err="1">
                <a:solidFill>
                  <a:srgbClr val="333333"/>
                </a:solidFill>
                <a:latin typeface="Times" charset="0"/>
              </a:rPr>
              <a:t>aternative</a:t>
            </a:r>
            <a:r>
              <a:rPr lang="en-US" sz="1800" dirty="0">
                <a:solidFill>
                  <a:srgbClr val="333333"/>
                </a:solidFill>
                <a:latin typeface="Times" charset="0"/>
              </a:rPr>
              <a:t> spelling is </a:t>
            </a:r>
            <a:r>
              <a:rPr lang="en-US" sz="1800" dirty="0" err="1">
                <a:solidFill>
                  <a:srgbClr val="333333"/>
                </a:solidFill>
                <a:latin typeface="Times" charset="0"/>
              </a:rPr>
              <a:t>symplesiomorphies</a:t>
            </a:r>
            <a:r>
              <a:rPr lang="en-US" sz="1800" dirty="0">
                <a:latin typeface="Times" charset="0"/>
              </a:rPr>
              <a:t>) do not define a clade. (see in class example drawing ala </a:t>
            </a:r>
            <a:r>
              <a:rPr lang="en-US" sz="1800" dirty="0" err="1">
                <a:latin typeface="Times" charset="0"/>
              </a:rPr>
              <a:t>Hennig</a:t>
            </a:r>
            <a:r>
              <a:rPr lang="en-US" sz="1800" dirty="0">
                <a:latin typeface="Times" charset="0"/>
              </a:rPr>
              <a:t>). </a:t>
            </a:r>
          </a:p>
          <a:p>
            <a:pPr>
              <a:spcBef>
                <a:spcPts val="500"/>
              </a:spcBef>
              <a:spcAft>
                <a:spcPts val="500"/>
              </a:spcAft>
            </a:pPr>
            <a:r>
              <a:rPr lang="en-US" sz="1800" dirty="0" err="1">
                <a:solidFill>
                  <a:srgbClr val="0000FF"/>
                </a:solidFill>
                <a:latin typeface="Times" charset="0"/>
              </a:rPr>
              <a:t>Homoplasies</a:t>
            </a:r>
            <a:r>
              <a:rPr lang="en-US" sz="1800" b="0" dirty="0">
                <a:latin typeface="Times" charset="0"/>
              </a:rPr>
              <a:t> (characters that evolved independently</a:t>
            </a:r>
            <a:r>
              <a:rPr lang="en-US" sz="1800" dirty="0">
                <a:latin typeface="Times" charset="0"/>
              </a:rPr>
              <a:t>, e.g. animals with wings) define </a:t>
            </a:r>
            <a:r>
              <a:rPr lang="en-US" sz="1800" dirty="0">
                <a:solidFill>
                  <a:srgbClr val="FF0000"/>
                </a:solidFill>
                <a:latin typeface="Times" charset="0"/>
              </a:rPr>
              <a:t>polyphyletic</a:t>
            </a:r>
            <a:r>
              <a:rPr lang="en-US" sz="1800" dirty="0">
                <a:latin typeface="Times" charset="0"/>
              </a:rPr>
              <a:t> groups </a:t>
            </a:r>
            <a:endParaRPr lang="en-US" sz="1800" b="0" dirty="0">
              <a:latin typeface="Times" charset="0"/>
            </a:endParaRPr>
          </a:p>
          <a:p>
            <a:pPr>
              <a:spcBef>
                <a:spcPts val="500"/>
              </a:spcBef>
              <a:spcAft>
                <a:spcPts val="500"/>
              </a:spcAft>
            </a:pPr>
            <a:r>
              <a:rPr lang="en-US" sz="1800" dirty="0">
                <a:latin typeface="Times" charset="0"/>
              </a:rPr>
              <a:t>To use these terms you need to have </a:t>
            </a:r>
            <a:r>
              <a:rPr lang="en-US" sz="1800" dirty="0">
                <a:solidFill>
                  <a:srgbClr val="CC0033"/>
                </a:solidFill>
                <a:latin typeface="Times" charset="0"/>
              </a:rPr>
              <a:t>polarized characters</a:t>
            </a:r>
            <a:r>
              <a:rPr lang="en-US" sz="1800" dirty="0">
                <a:latin typeface="Times" charset="0"/>
              </a:rPr>
              <a:t>; for most molecular characters you don't know which state is primitive and which is derived (exceptions:....). </a:t>
            </a:r>
          </a:p>
          <a:p>
            <a:pPr>
              <a:spcBef>
                <a:spcPts val="500"/>
              </a:spcBef>
              <a:spcAft>
                <a:spcPts val="500"/>
              </a:spcAft>
            </a:pPr>
            <a:endParaRPr lang="en-US" sz="1800" dirty="0">
              <a:latin typeface="Times" charset="0"/>
            </a:endParaRPr>
          </a:p>
          <a:p>
            <a:pPr>
              <a:spcBef>
                <a:spcPts val="500"/>
              </a:spcBef>
              <a:spcAft>
                <a:spcPts val="500"/>
              </a:spcAft>
            </a:pPr>
            <a:r>
              <a:rPr lang="en-US" sz="1800" dirty="0">
                <a:latin typeface="Times" charset="0"/>
              </a:rPr>
              <a:t>Discussion of </a:t>
            </a:r>
            <a:r>
              <a:rPr lang="en-US" sz="1800" dirty="0" err="1">
                <a:latin typeface="Times" charset="0"/>
              </a:rPr>
              <a:t>Hennig</a:t>
            </a:r>
            <a:r>
              <a:rPr lang="en-US" sz="1800" dirty="0">
                <a:latin typeface="Times" charset="0"/>
              </a:rPr>
              <a:t> </a:t>
            </a:r>
            <a:r>
              <a:rPr lang="en-US" sz="1800" i="1" dirty="0">
                <a:latin typeface="Times" charset="0"/>
              </a:rPr>
              <a:t>versus </a:t>
            </a:r>
            <a:r>
              <a:rPr lang="en-US" sz="1800" dirty="0" err="1">
                <a:latin typeface="Times" charset="0"/>
              </a:rPr>
              <a:t>Ashlock</a:t>
            </a:r>
            <a:r>
              <a:rPr lang="en-US" sz="1800" i="1" dirty="0">
                <a:latin typeface="Times" charset="0"/>
              </a:rPr>
              <a:t> (</a:t>
            </a:r>
            <a:r>
              <a:rPr lang="en-US" sz="1800" dirty="0">
                <a:latin typeface="Times" charset="0"/>
              </a:rPr>
              <a:t>and </a:t>
            </a:r>
            <a:r>
              <a:rPr lang="en-US" sz="1800" dirty="0" err="1">
                <a:latin typeface="Times" charset="0"/>
              </a:rPr>
              <a:t>Mayr</a:t>
            </a:r>
            <a:r>
              <a:rPr lang="en-US" sz="1800" i="1" dirty="0">
                <a:latin typeface="Times" charset="0"/>
              </a:rPr>
              <a:t>)  </a:t>
            </a:r>
            <a:br>
              <a:rPr lang="en-US" sz="1800" i="1" dirty="0">
                <a:latin typeface="Times" charset="0"/>
              </a:rPr>
            </a:br>
            <a:r>
              <a:rPr lang="en-US" sz="1800" i="1" dirty="0" err="1">
                <a:latin typeface="Times" charset="0"/>
              </a:rPr>
              <a:t>holophyletic</a:t>
            </a:r>
            <a:r>
              <a:rPr lang="en-US" sz="1800" i="1" dirty="0">
                <a:latin typeface="Times" charset="0"/>
              </a:rPr>
              <a:t>, monophyletic, paraphyletic, paraphyletic </a:t>
            </a:r>
            <a:br>
              <a:rPr lang="en-US" sz="1800" dirty="0">
                <a:latin typeface="Times" charset="0"/>
              </a:rPr>
            </a:br>
            <a:br>
              <a:rPr lang="en-US" sz="1800" dirty="0">
                <a:latin typeface="Times" charset="0"/>
              </a:rPr>
            </a:br>
            <a:endParaRPr lang="en-US" sz="1800" dirty="0"/>
          </a:p>
        </p:txBody>
      </p:sp>
    </p:spTree>
    <p:extLst>
      <p:ext uri="{BB962C8B-B14F-4D97-AF65-F5344CB8AC3E}">
        <p14:creationId xmlns:p14="http://schemas.microsoft.com/office/powerpoint/2010/main" val="2284522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C4B082A-01C1-8341-A4DC-1D4BB8C025BB}"/>
              </a:ext>
            </a:extLst>
          </p:cNvPr>
          <p:cNvCxnSpPr>
            <a:cxnSpLocks noChangeShapeType="1"/>
          </p:cNvCxnSpPr>
          <p:nvPr/>
        </p:nvCxnSpPr>
        <p:spPr bwMode="auto">
          <a:xfrm flipV="1">
            <a:off x="4460875" y="6427788"/>
            <a:ext cx="0" cy="387350"/>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BD8D1C60-FBAE-5545-A567-E29B11ABC6D5}"/>
              </a:ext>
            </a:extLst>
          </p:cNvPr>
          <p:cNvCxnSpPr>
            <a:cxnSpLocks noChangeShapeType="1"/>
          </p:cNvCxnSpPr>
          <p:nvPr/>
        </p:nvCxnSpPr>
        <p:spPr bwMode="auto">
          <a:xfrm>
            <a:off x="1827213" y="2601913"/>
            <a:ext cx="2617787" cy="3825875"/>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A3DCA894-D4E0-1B42-A63D-1BB7CAFB0B3D}"/>
              </a:ext>
            </a:extLst>
          </p:cNvPr>
          <p:cNvCxnSpPr>
            <a:cxnSpLocks noChangeShapeType="1"/>
          </p:cNvCxnSpPr>
          <p:nvPr/>
        </p:nvCxnSpPr>
        <p:spPr bwMode="auto">
          <a:xfrm flipH="1">
            <a:off x="4445000" y="2725738"/>
            <a:ext cx="3175000" cy="3702050"/>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6917462A-CB05-EE44-B9C4-687EC832173B}"/>
              </a:ext>
            </a:extLst>
          </p:cNvPr>
          <p:cNvCxnSpPr>
            <a:cxnSpLocks noChangeShapeType="1"/>
          </p:cNvCxnSpPr>
          <p:nvPr/>
        </p:nvCxnSpPr>
        <p:spPr bwMode="auto">
          <a:xfrm flipH="1" flipV="1">
            <a:off x="3376613" y="2555875"/>
            <a:ext cx="1611312" cy="3221038"/>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99C68474-DA8C-1444-8AF8-FF67290ACAE6}"/>
              </a:ext>
            </a:extLst>
          </p:cNvPr>
          <p:cNvCxnSpPr>
            <a:cxnSpLocks noChangeShapeType="1"/>
          </p:cNvCxnSpPr>
          <p:nvPr/>
        </p:nvCxnSpPr>
        <p:spPr bwMode="auto">
          <a:xfrm flipH="1" flipV="1">
            <a:off x="4367213" y="2633663"/>
            <a:ext cx="1193800" cy="2508250"/>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0DCF095E-CE81-AB47-9B06-0742C91357AD}"/>
              </a:ext>
            </a:extLst>
          </p:cNvPr>
          <p:cNvCxnSpPr>
            <a:cxnSpLocks noChangeShapeType="1"/>
            <a:endCxn id="69643" idx="2"/>
          </p:cNvCxnSpPr>
          <p:nvPr/>
        </p:nvCxnSpPr>
        <p:spPr bwMode="auto">
          <a:xfrm flipH="1" flipV="1">
            <a:off x="5735638" y="2536825"/>
            <a:ext cx="654050" cy="1668463"/>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69640" name="TextBox 21">
            <a:extLst>
              <a:ext uri="{FF2B5EF4-FFF2-40B4-BE49-F238E27FC236}">
                <a16:creationId xmlns:a16="http://schemas.microsoft.com/office/drawing/2014/main" id="{8988E776-ADDD-8E45-A8EA-DD237E69FC20}"/>
              </a:ext>
            </a:extLst>
          </p:cNvPr>
          <p:cNvSpPr txBox="1">
            <a:spLocks noChangeArrowheads="1"/>
          </p:cNvSpPr>
          <p:nvPr/>
        </p:nvSpPr>
        <p:spPr bwMode="auto">
          <a:xfrm>
            <a:off x="1487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I</a:t>
            </a:r>
          </a:p>
        </p:txBody>
      </p:sp>
      <p:sp>
        <p:nvSpPr>
          <p:cNvPr id="69641" name="TextBox 23">
            <a:extLst>
              <a:ext uri="{FF2B5EF4-FFF2-40B4-BE49-F238E27FC236}">
                <a16:creationId xmlns:a16="http://schemas.microsoft.com/office/drawing/2014/main" id="{2D362A57-1125-414A-AAA5-7FF6222B3527}"/>
              </a:ext>
            </a:extLst>
          </p:cNvPr>
          <p:cNvSpPr txBox="1">
            <a:spLocks noChangeArrowheads="1"/>
          </p:cNvSpPr>
          <p:nvPr/>
        </p:nvSpPr>
        <p:spPr bwMode="auto">
          <a:xfrm>
            <a:off x="3157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II</a:t>
            </a:r>
          </a:p>
        </p:txBody>
      </p:sp>
      <p:sp>
        <p:nvSpPr>
          <p:cNvPr id="69642" name="TextBox 24">
            <a:extLst>
              <a:ext uri="{FF2B5EF4-FFF2-40B4-BE49-F238E27FC236}">
                <a16:creationId xmlns:a16="http://schemas.microsoft.com/office/drawing/2014/main" id="{F4C656B2-7499-214D-BA12-8F63A166C176}"/>
              </a:ext>
            </a:extLst>
          </p:cNvPr>
          <p:cNvSpPr txBox="1">
            <a:spLocks noChangeArrowheads="1"/>
          </p:cNvSpPr>
          <p:nvPr/>
        </p:nvSpPr>
        <p:spPr bwMode="auto">
          <a:xfrm>
            <a:off x="4102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III</a:t>
            </a:r>
          </a:p>
        </p:txBody>
      </p:sp>
      <p:sp>
        <p:nvSpPr>
          <p:cNvPr id="69643" name="TextBox 25">
            <a:extLst>
              <a:ext uri="{FF2B5EF4-FFF2-40B4-BE49-F238E27FC236}">
                <a16:creationId xmlns:a16="http://schemas.microsoft.com/office/drawing/2014/main" id="{3E8F3DF8-D963-7641-BCA3-F1E795637661}"/>
              </a:ext>
            </a:extLst>
          </p:cNvPr>
          <p:cNvSpPr txBox="1">
            <a:spLocks noChangeArrowheads="1"/>
          </p:cNvSpPr>
          <p:nvPr/>
        </p:nvSpPr>
        <p:spPr bwMode="auto">
          <a:xfrm>
            <a:off x="5499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IV</a:t>
            </a:r>
          </a:p>
        </p:txBody>
      </p:sp>
      <p:sp>
        <p:nvSpPr>
          <p:cNvPr id="69644" name="TextBox 26">
            <a:extLst>
              <a:ext uri="{FF2B5EF4-FFF2-40B4-BE49-F238E27FC236}">
                <a16:creationId xmlns:a16="http://schemas.microsoft.com/office/drawing/2014/main" id="{532FB5E3-DE6A-A940-AAE3-C8F48592D285}"/>
              </a:ext>
            </a:extLst>
          </p:cNvPr>
          <p:cNvSpPr txBox="1">
            <a:spLocks noChangeArrowheads="1"/>
          </p:cNvSpPr>
          <p:nvPr/>
        </p:nvSpPr>
        <p:spPr bwMode="auto">
          <a:xfrm>
            <a:off x="7496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V</a:t>
            </a:r>
          </a:p>
        </p:txBody>
      </p:sp>
      <p:cxnSp>
        <p:nvCxnSpPr>
          <p:cNvPr id="29" name="Straight Connector 28">
            <a:extLst>
              <a:ext uri="{FF2B5EF4-FFF2-40B4-BE49-F238E27FC236}">
                <a16:creationId xmlns:a16="http://schemas.microsoft.com/office/drawing/2014/main" id="{716234C1-BC3E-C846-BB15-5453F4F1A64F}"/>
              </a:ext>
            </a:extLst>
          </p:cNvPr>
          <p:cNvCxnSpPr>
            <a:cxnSpLocks noChangeShapeType="1"/>
          </p:cNvCxnSpPr>
          <p:nvPr/>
        </p:nvCxnSpPr>
        <p:spPr bwMode="auto">
          <a:xfrm>
            <a:off x="4552950" y="6040438"/>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69646" name="TextBox 30">
            <a:extLst>
              <a:ext uri="{FF2B5EF4-FFF2-40B4-BE49-F238E27FC236}">
                <a16:creationId xmlns:a16="http://schemas.microsoft.com/office/drawing/2014/main" id="{A92FF886-3D06-E64D-8847-358D323E6C48}"/>
              </a:ext>
            </a:extLst>
          </p:cNvPr>
          <p:cNvSpPr txBox="1">
            <a:spLocks noChangeArrowheads="1"/>
          </p:cNvSpPr>
          <p:nvPr/>
        </p:nvSpPr>
        <p:spPr bwMode="auto">
          <a:xfrm>
            <a:off x="5095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A -&gt; a</a:t>
            </a:r>
          </a:p>
        </p:txBody>
      </p:sp>
      <p:cxnSp>
        <p:nvCxnSpPr>
          <p:cNvPr id="32" name="Straight Connector 31">
            <a:extLst>
              <a:ext uri="{FF2B5EF4-FFF2-40B4-BE49-F238E27FC236}">
                <a16:creationId xmlns:a16="http://schemas.microsoft.com/office/drawing/2014/main" id="{079EA737-0A99-3943-AA42-B4AA84577176}"/>
              </a:ext>
            </a:extLst>
          </p:cNvPr>
          <p:cNvCxnSpPr>
            <a:cxnSpLocks noChangeShapeType="1"/>
          </p:cNvCxnSpPr>
          <p:nvPr/>
        </p:nvCxnSpPr>
        <p:spPr bwMode="auto">
          <a:xfrm>
            <a:off x="5046663" y="54340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A5C898B2-4AA8-5549-BA87-E2584A521391}"/>
              </a:ext>
            </a:extLst>
          </p:cNvPr>
          <p:cNvCxnSpPr>
            <a:cxnSpLocks noChangeShapeType="1"/>
          </p:cNvCxnSpPr>
          <p:nvPr/>
        </p:nvCxnSpPr>
        <p:spPr bwMode="auto">
          <a:xfrm>
            <a:off x="5772150" y="4625975"/>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E74902E8-44BC-E84D-8DDC-B74F0BC82D13}"/>
              </a:ext>
            </a:extLst>
          </p:cNvPr>
          <p:cNvCxnSpPr>
            <a:cxnSpLocks noChangeShapeType="1"/>
          </p:cNvCxnSpPr>
          <p:nvPr/>
        </p:nvCxnSpPr>
        <p:spPr bwMode="auto">
          <a:xfrm>
            <a:off x="6729413" y="34782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69650" name="TextBox 34">
            <a:extLst>
              <a:ext uri="{FF2B5EF4-FFF2-40B4-BE49-F238E27FC236}">
                <a16:creationId xmlns:a16="http://schemas.microsoft.com/office/drawing/2014/main" id="{05BDC840-BFBE-6D42-885B-1F3EA49256E0}"/>
              </a:ext>
            </a:extLst>
          </p:cNvPr>
          <p:cNvSpPr txBox="1">
            <a:spLocks noChangeArrowheads="1"/>
          </p:cNvSpPr>
          <p:nvPr/>
        </p:nvSpPr>
        <p:spPr bwMode="auto">
          <a:xfrm>
            <a:off x="5684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B -&gt; b</a:t>
            </a:r>
          </a:p>
        </p:txBody>
      </p:sp>
      <p:sp>
        <p:nvSpPr>
          <p:cNvPr id="69651" name="TextBox 35">
            <a:extLst>
              <a:ext uri="{FF2B5EF4-FFF2-40B4-BE49-F238E27FC236}">
                <a16:creationId xmlns:a16="http://schemas.microsoft.com/office/drawing/2014/main" id="{E86BE4EE-CE34-504A-A2AC-5CBE153892F7}"/>
              </a:ext>
            </a:extLst>
          </p:cNvPr>
          <p:cNvSpPr txBox="1">
            <a:spLocks noChangeArrowheads="1"/>
          </p:cNvSpPr>
          <p:nvPr/>
        </p:nvSpPr>
        <p:spPr bwMode="auto">
          <a:xfrm>
            <a:off x="6381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C -&gt; c</a:t>
            </a:r>
          </a:p>
        </p:txBody>
      </p:sp>
      <p:sp>
        <p:nvSpPr>
          <p:cNvPr id="69652" name="TextBox 36">
            <a:extLst>
              <a:ext uri="{FF2B5EF4-FFF2-40B4-BE49-F238E27FC236}">
                <a16:creationId xmlns:a16="http://schemas.microsoft.com/office/drawing/2014/main" id="{2F7F0421-ADF1-454C-892F-490B2BE5B828}"/>
              </a:ext>
            </a:extLst>
          </p:cNvPr>
          <p:cNvSpPr txBox="1">
            <a:spLocks noChangeArrowheads="1"/>
          </p:cNvSpPr>
          <p:nvPr/>
        </p:nvSpPr>
        <p:spPr bwMode="auto">
          <a:xfrm>
            <a:off x="7372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D -&gt; d</a:t>
            </a:r>
          </a:p>
        </p:txBody>
      </p:sp>
      <p:sp>
        <p:nvSpPr>
          <p:cNvPr id="69653" name="TextBox 37">
            <a:extLst>
              <a:ext uri="{FF2B5EF4-FFF2-40B4-BE49-F238E27FC236}">
                <a16:creationId xmlns:a16="http://schemas.microsoft.com/office/drawing/2014/main" id="{A9894000-AF3D-484D-A616-1CF758E5D3BB}"/>
              </a:ext>
            </a:extLst>
          </p:cNvPr>
          <p:cNvSpPr txBox="1">
            <a:spLocks noChangeArrowheads="1"/>
          </p:cNvSpPr>
          <p:nvPr/>
        </p:nvSpPr>
        <p:spPr bwMode="auto">
          <a:xfrm>
            <a:off x="1176338" y="1471613"/>
            <a:ext cx="677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   A                   a         a              a                      a</a:t>
            </a:r>
          </a:p>
        </p:txBody>
      </p:sp>
      <p:sp>
        <p:nvSpPr>
          <p:cNvPr id="69654" name="TextBox 39">
            <a:extLst>
              <a:ext uri="{FF2B5EF4-FFF2-40B4-BE49-F238E27FC236}">
                <a16:creationId xmlns:a16="http://schemas.microsoft.com/office/drawing/2014/main" id="{748ED0B6-7B97-1142-91B7-09027E52B1CF}"/>
              </a:ext>
            </a:extLst>
          </p:cNvPr>
          <p:cNvSpPr txBox="1">
            <a:spLocks noChangeArrowheads="1"/>
          </p:cNvSpPr>
          <p:nvPr/>
        </p:nvSpPr>
        <p:spPr bwMode="auto">
          <a:xfrm>
            <a:off x="1190625" y="109696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   B                  B         b              b                      b</a:t>
            </a:r>
          </a:p>
        </p:txBody>
      </p:sp>
      <p:sp>
        <p:nvSpPr>
          <p:cNvPr id="69655" name="TextBox 42">
            <a:extLst>
              <a:ext uri="{FF2B5EF4-FFF2-40B4-BE49-F238E27FC236}">
                <a16:creationId xmlns:a16="http://schemas.microsoft.com/office/drawing/2014/main" id="{3423626C-1806-3947-B4A2-A4FF773441FE}"/>
              </a:ext>
            </a:extLst>
          </p:cNvPr>
          <p:cNvSpPr txBox="1">
            <a:spLocks noChangeArrowheads="1"/>
          </p:cNvSpPr>
          <p:nvPr/>
        </p:nvSpPr>
        <p:spPr bwMode="auto">
          <a:xfrm>
            <a:off x="1192213" y="69691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  C                   C        C              c                      c </a:t>
            </a:r>
          </a:p>
        </p:txBody>
      </p:sp>
    </p:spTree>
    <p:extLst>
      <p:ext uri="{BB962C8B-B14F-4D97-AF65-F5344CB8AC3E}">
        <p14:creationId xmlns:p14="http://schemas.microsoft.com/office/powerpoint/2010/main" val="365087302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98BEC5-DF47-354E-A90D-B7EF423D4261}"/>
              </a:ext>
            </a:extLst>
          </p:cNvPr>
          <p:cNvCxnSpPr>
            <a:cxnSpLocks noChangeShapeType="1"/>
          </p:cNvCxnSpPr>
          <p:nvPr/>
        </p:nvCxnSpPr>
        <p:spPr bwMode="auto">
          <a:xfrm flipV="1">
            <a:off x="4460875" y="6427788"/>
            <a:ext cx="0" cy="387350"/>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2315332F-A13E-7B40-BF79-B8EB6F6793D6}"/>
              </a:ext>
            </a:extLst>
          </p:cNvPr>
          <p:cNvCxnSpPr>
            <a:cxnSpLocks noChangeShapeType="1"/>
          </p:cNvCxnSpPr>
          <p:nvPr/>
        </p:nvCxnSpPr>
        <p:spPr bwMode="auto">
          <a:xfrm>
            <a:off x="1827213" y="2601913"/>
            <a:ext cx="2617787" cy="3825875"/>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B4973CA3-3080-7E4F-847C-20177C8ADA6F}"/>
              </a:ext>
            </a:extLst>
          </p:cNvPr>
          <p:cNvCxnSpPr>
            <a:cxnSpLocks noChangeShapeType="1"/>
          </p:cNvCxnSpPr>
          <p:nvPr/>
        </p:nvCxnSpPr>
        <p:spPr bwMode="auto">
          <a:xfrm flipH="1">
            <a:off x="4445000" y="2725738"/>
            <a:ext cx="3175000" cy="3702050"/>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46556611-7657-A24A-8076-8FB5423E2B8B}"/>
              </a:ext>
            </a:extLst>
          </p:cNvPr>
          <p:cNvCxnSpPr>
            <a:cxnSpLocks noChangeShapeType="1"/>
          </p:cNvCxnSpPr>
          <p:nvPr/>
        </p:nvCxnSpPr>
        <p:spPr bwMode="auto">
          <a:xfrm flipH="1" flipV="1">
            <a:off x="3376613" y="2555875"/>
            <a:ext cx="1611312" cy="3221038"/>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1C8F451B-E4A1-8046-B264-470CA6B1521A}"/>
              </a:ext>
            </a:extLst>
          </p:cNvPr>
          <p:cNvCxnSpPr>
            <a:cxnSpLocks noChangeShapeType="1"/>
          </p:cNvCxnSpPr>
          <p:nvPr/>
        </p:nvCxnSpPr>
        <p:spPr bwMode="auto">
          <a:xfrm flipH="1" flipV="1">
            <a:off x="4367213" y="2633663"/>
            <a:ext cx="1193800" cy="2508250"/>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56D657B0-B6AE-FA43-A4F6-2BA3EC7D5ACA}"/>
              </a:ext>
            </a:extLst>
          </p:cNvPr>
          <p:cNvCxnSpPr>
            <a:cxnSpLocks noChangeShapeType="1"/>
            <a:endCxn id="70667" idx="2"/>
          </p:cNvCxnSpPr>
          <p:nvPr/>
        </p:nvCxnSpPr>
        <p:spPr bwMode="auto">
          <a:xfrm flipH="1" flipV="1">
            <a:off x="5735638" y="2536825"/>
            <a:ext cx="654050" cy="1668463"/>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70664" name="TextBox 21">
            <a:extLst>
              <a:ext uri="{FF2B5EF4-FFF2-40B4-BE49-F238E27FC236}">
                <a16:creationId xmlns:a16="http://schemas.microsoft.com/office/drawing/2014/main" id="{D8C38E37-8D70-064A-9585-AC02D2D71B0A}"/>
              </a:ext>
            </a:extLst>
          </p:cNvPr>
          <p:cNvSpPr txBox="1">
            <a:spLocks noChangeArrowheads="1"/>
          </p:cNvSpPr>
          <p:nvPr/>
        </p:nvSpPr>
        <p:spPr bwMode="auto">
          <a:xfrm>
            <a:off x="1487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I</a:t>
            </a:r>
          </a:p>
        </p:txBody>
      </p:sp>
      <p:sp>
        <p:nvSpPr>
          <p:cNvPr id="70665" name="TextBox 23">
            <a:extLst>
              <a:ext uri="{FF2B5EF4-FFF2-40B4-BE49-F238E27FC236}">
                <a16:creationId xmlns:a16="http://schemas.microsoft.com/office/drawing/2014/main" id="{FD9F7B2E-08A0-9947-95A0-15D422EC99AE}"/>
              </a:ext>
            </a:extLst>
          </p:cNvPr>
          <p:cNvSpPr txBox="1">
            <a:spLocks noChangeArrowheads="1"/>
          </p:cNvSpPr>
          <p:nvPr/>
        </p:nvSpPr>
        <p:spPr bwMode="auto">
          <a:xfrm>
            <a:off x="3157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II</a:t>
            </a:r>
          </a:p>
        </p:txBody>
      </p:sp>
      <p:sp>
        <p:nvSpPr>
          <p:cNvPr id="70666" name="TextBox 24">
            <a:extLst>
              <a:ext uri="{FF2B5EF4-FFF2-40B4-BE49-F238E27FC236}">
                <a16:creationId xmlns:a16="http://schemas.microsoft.com/office/drawing/2014/main" id="{2AE30186-270C-C545-8412-9AD37981F220}"/>
              </a:ext>
            </a:extLst>
          </p:cNvPr>
          <p:cNvSpPr txBox="1">
            <a:spLocks noChangeArrowheads="1"/>
          </p:cNvSpPr>
          <p:nvPr/>
        </p:nvSpPr>
        <p:spPr bwMode="auto">
          <a:xfrm>
            <a:off x="4102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III</a:t>
            </a:r>
          </a:p>
        </p:txBody>
      </p:sp>
      <p:sp>
        <p:nvSpPr>
          <p:cNvPr id="70667" name="TextBox 25">
            <a:extLst>
              <a:ext uri="{FF2B5EF4-FFF2-40B4-BE49-F238E27FC236}">
                <a16:creationId xmlns:a16="http://schemas.microsoft.com/office/drawing/2014/main" id="{D3B918BF-1DC6-F548-AF62-6BB471C6CC44}"/>
              </a:ext>
            </a:extLst>
          </p:cNvPr>
          <p:cNvSpPr txBox="1">
            <a:spLocks noChangeArrowheads="1"/>
          </p:cNvSpPr>
          <p:nvPr/>
        </p:nvSpPr>
        <p:spPr bwMode="auto">
          <a:xfrm>
            <a:off x="5499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IV</a:t>
            </a:r>
          </a:p>
        </p:txBody>
      </p:sp>
      <p:sp>
        <p:nvSpPr>
          <p:cNvPr id="70668" name="TextBox 26">
            <a:extLst>
              <a:ext uri="{FF2B5EF4-FFF2-40B4-BE49-F238E27FC236}">
                <a16:creationId xmlns:a16="http://schemas.microsoft.com/office/drawing/2014/main" id="{BBA0CA86-20A1-8F46-A9D9-B248F44F44F2}"/>
              </a:ext>
            </a:extLst>
          </p:cNvPr>
          <p:cNvSpPr txBox="1">
            <a:spLocks noChangeArrowheads="1"/>
          </p:cNvSpPr>
          <p:nvPr/>
        </p:nvSpPr>
        <p:spPr bwMode="auto">
          <a:xfrm>
            <a:off x="7496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V</a:t>
            </a:r>
          </a:p>
        </p:txBody>
      </p:sp>
      <p:cxnSp>
        <p:nvCxnSpPr>
          <p:cNvPr id="29" name="Straight Connector 28">
            <a:extLst>
              <a:ext uri="{FF2B5EF4-FFF2-40B4-BE49-F238E27FC236}">
                <a16:creationId xmlns:a16="http://schemas.microsoft.com/office/drawing/2014/main" id="{F934508C-F702-F248-99F3-06F656D46625}"/>
              </a:ext>
            </a:extLst>
          </p:cNvPr>
          <p:cNvCxnSpPr>
            <a:cxnSpLocks noChangeShapeType="1"/>
          </p:cNvCxnSpPr>
          <p:nvPr/>
        </p:nvCxnSpPr>
        <p:spPr bwMode="auto">
          <a:xfrm>
            <a:off x="4552950" y="6040438"/>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70670" name="TextBox 30">
            <a:extLst>
              <a:ext uri="{FF2B5EF4-FFF2-40B4-BE49-F238E27FC236}">
                <a16:creationId xmlns:a16="http://schemas.microsoft.com/office/drawing/2014/main" id="{40DB113D-E318-0248-9FE5-DF8F9A916F3B}"/>
              </a:ext>
            </a:extLst>
          </p:cNvPr>
          <p:cNvSpPr txBox="1">
            <a:spLocks noChangeArrowheads="1"/>
          </p:cNvSpPr>
          <p:nvPr/>
        </p:nvSpPr>
        <p:spPr bwMode="auto">
          <a:xfrm>
            <a:off x="5095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A -&gt; </a:t>
            </a:r>
            <a:r>
              <a:rPr lang="en-US" altLang="en-US">
                <a:solidFill>
                  <a:srgbClr val="FF0000"/>
                </a:solidFill>
              </a:rPr>
              <a:t>a</a:t>
            </a:r>
          </a:p>
        </p:txBody>
      </p:sp>
      <p:cxnSp>
        <p:nvCxnSpPr>
          <p:cNvPr id="32" name="Straight Connector 31">
            <a:extLst>
              <a:ext uri="{FF2B5EF4-FFF2-40B4-BE49-F238E27FC236}">
                <a16:creationId xmlns:a16="http://schemas.microsoft.com/office/drawing/2014/main" id="{F38055C1-43D0-2C47-BC6C-719146C4B28C}"/>
              </a:ext>
            </a:extLst>
          </p:cNvPr>
          <p:cNvCxnSpPr>
            <a:cxnSpLocks noChangeShapeType="1"/>
          </p:cNvCxnSpPr>
          <p:nvPr/>
        </p:nvCxnSpPr>
        <p:spPr bwMode="auto">
          <a:xfrm>
            <a:off x="5046663" y="54340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14656333-143C-F444-9A23-8D5F514D0496}"/>
              </a:ext>
            </a:extLst>
          </p:cNvPr>
          <p:cNvCxnSpPr>
            <a:cxnSpLocks noChangeShapeType="1"/>
          </p:cNvCxnSpPr>
          <p:nvPr/>
        </p:nvCxnSpPr>
        <p:spPr bwMode="auto">
          <a:xfrm>
            <a:off x="5772150" y="4625975"/>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D6CFF278-9F03-A744-96F6-F5E793C1E034}"/>
              </a:ext>
            </a:extLst>
          </p:cNvPr>
          <p:cNvCxnSpPr>
            <a:cxnSpLocks noChangeShapeType="1"/>
          </p:cNvCxnSpPr>
          <p:nvPr/>
        </p:nvCxnSpPr>
        <p:spPr bwMode="auto">
          <a:xfrm>
            <a:off x="6729413" y="34782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70674" name="TextBox 34">
            <a:extLst>
              <a:ext uri="{FF2B5EF4-FFF2-40B4-BE49-F238E27FC236}">
                <a16:creationId xmlns:a16="http://schemas.microsoft.com/office/drawing/2014/main" id="{2BE8305B-F1FD-B345-B36B-EF6B768E5998}"/>
              </a:ext>
            </a:extLst>
          </p:cNvPr>
          <p:cNvSpPr txBox="1">
            <a:spLocks noChangeArrowheads="1"/>
          </p:cNvSpPr>
          <p:nvPr/>
        </p:nvSpPr>
        <p:spPr bwMode="auto">
          <a:xfrm>
            <a:off x="5684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B -&gt; </a:t>
            </a:r>
            <a:r>
              <a:rPr lang="en-US" altLang="en-US">
                <a:solidFill>
                  <a:srgbClr val="FF0000"/>
                </a:solidFill>
              </a:rPr>
              <a:t>b</a:t>
            </a:r>
          </a:p>
        </p:txBody>
      </p:sp>
      <p:sp>
        <p:nvSpPr>
          <p:cNvPr id="70675" name="TextBox 35">
            <a:extLst>
              <a:ext uri="{FF2B5EF4-FFF2-40B4-BE49-F238E27FC236}">
                <a16:creationId xmlns:a16="http://schemas.microsoft.com/office/drawing/2014/main" id="{4FF805F6-B895-C541-9D78-FE45D216735B}"/>
              </a:ext>
            </a:extLst>
          </p:cNvPr>
          <p:cNvSpPr txBox="1">
            <a:spLocks noChangeArrowheads="1"/>
          </p:cNvSpPr>
          <p:nvPr/>
        </p:nvSpPr>
        <p:spPr bwMode="auto">
          <a:xfrm>
            <a:off x="6381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C -&gt; </a:t>
            </a:r>
            <a:r>
              <a:rPr lang="en-US" altLang="en-US">
                <a:solidFill>
                  <a:srgbClr val="FF0000"/>
                </a:solidFill>
              </a:rPr>
              <a:t>c</a:t>
            </a:r>
          </a:p>
        </p:txBody>
      </p:sp>
      <p:sp>
        <p:nvSpPr>
          <p:cNvPr id="70676" name="TextBox 36">
            <a:extLst>
              <a:ext uri="{FF2B5EF4-FFF2-40B4-BE49-F238E27FC236}">
                <a16:creationId xmlns:a16="http://schemas.microsoft.com/office/drawing/2014/main" id="{A78E06F6-06AF-C44D-AC87-F4A0C0AB001E}"/>
              </a:ext>
            </a:extLst>
          </p:cNvPr>
          <p:cNvSpPr txBox="1">
            <a:spLocks noChangeArrowheads="1"/>
          </p:cNvSpPr>
          <p:nvPr/>
        </p:nvSpPr>
        <p:spPr bwMode="auto">
          <a:xfrm>
            <a:off x="7372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D -&gt; d</a:t>
            </a:r>
          </a:p>
        </p:txBody>
      </p:sp>
      <p:sp>
        <p:nvSpPr>
          <p:cNvPr id="70677" name="TextBox 37">
            <a:extLst>
              <a:ext uri="{FF2B5EF4-FFF2-40B4-BE49-F238E27FC236}">
                <a16:creationId xmlns:a16="http://schemas.microsoft.com/office/drawing/2014/main" id="{FE75F363-59D9-134B-80D1-5CFD2746EFB9}"/>
              </a:ext>
            </a:extLst>
          </p:cNvPr>
          <p:cNvSpPr txBox="1">
            <a:spLocks noChangeArrowheads="1"/>
          </p:cNvSpPr>
          <p:nvPr/>
        </p:nvSpPr>
        <p:spPr bwMode="auto">
          <a:xfrm>
            <a:off x="1176338" y="1471613"/>
            <a:ext cx="677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   A                   </a:t>
            </a:r>
            <a:r>
              <a:rPr lang="en-US" altLang="en-US">
                <a:solidFill>
                  <a:srgbClr val="FF0000"/>
                </a:solidFill>
              </a:rPr>
              <a:t>a         a              a                      a</a:t>
            </a:r>
          </a:p>
        </p:txBody>
      </p:sp>
      <p:sp>
        <p:nvSpPr>
          <p:cNvPr id="70678" name="TextBox 39">
            <a:extLst>
              <a:ext uri="{FF2B5EF4-FFF2-40B4-BE49-F238E27FC236}">
                <a16:creationId xmlns:a16="http://schemas.microsoft.com/office/drawing/2014/main" id="{0D045005-AF17-5542-B980-0680CFEAF2E4}"/>
              </a:ext>
            </a:extLst>
          </p:cNvPr>
          <p:cNvSpPr txBox="1">
            <a:spLocks noChangeArrowheads="1"/>
          </p:cNvSpPr>
          <p:nvPr/>
        </p:nvSpPr>
        <p:spPr bwMode="auto">
          <a:xfrm>
            <a:off x="1190625" y="109696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   B                  B        </a:t>
            </a:r>
            <a:r>
              <a:rPr lang="en-US" altLang="en-US">
                <a:solidFill>
                  <a:srgbClr val="FF0000"/>
                </a:solidFill>
              </a:rPr>
              <a:t> b              b                      b</a:t>
            </a:r>
          </a:p>
        </p:txBody>
      </p:sp>
      <p:sp>
        <p:nvSpPr>
          <p:cNvPr id="70679" name="TextBox 42">
            <a:extLst>
              <a:ext uri="{FF2B5EF4-FFF2-40B4-BE49-F238E27FC236}">
                <a16:creationId xmlns:a16="http://schemas.microsoft.com/office/drawing/2014/main" id="{67B9F91B-F8D0-1543-B78F-4EA440AC58E9}"/>
              </a:ext>
            </a:extLst>
          </p:cNvPr>
          <p:cNvSpPr txBox="1">
            <a:spLocks noChangeArrowheads="1"/>
          </p:cNvSpPr>
          <p:nvPr/>
        </p:nvSpPr>
        <p:spPr bwMode="auto">
          <a:xfrm>
            <a:off x="1192213" y="69691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  C                   C        C              </a:t>
            </a:r>
            <a:r>
              <a:rPr lang="en-US" altLang="en-US">
                <a:solidFill>
                  <a:srgbClr val="FF0000"/>
                </a:solidFill>
              </a:rPr>
              <a:t>c                      c </a:t>
            </a:r>
          </a:p>
        </p:txBody>
      </p:sp>
      <p:sp>
        <p:nvSpPr>
          <p:cNvPr id="70680" name="TextBox 1">
            <a:extLst>
              <a:ext uri="{FF2B5EF4-FFF2-40B4-BE49-F238E27FC236}">
                <a16:creationId xmlns:a16="http://schemas.microsoft.com/office/drawing/2014/main" id="{D4F7312C-99E1-6C4C-82F3-E768D6A31FF7}"/>
              </a:ext>
            </a:extLst>
          </p:cNvPr>
          <p:cNvSpPr txBox="1">
            <a:spLocks noChangeArrowheads="1"/>
          </p:cNvSpPr>
          <p:nvPr/>
        </p:nvSpPr>
        <p:spPr bwMode="auto">
          <a:xfrm>
            <a:off x="341313" y="4476750"/>
            <a:ext cx="32527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FF0000"/>
                </a:solidFill>
              </a:rPr>
              <a:t>Shared derived characters (aka </a:t>
            </a:r>
            <a:r>
              <a:rPr lang="en-US" altLang="en-US" b="1">
                <a:solidFill>
                  <a:srgbClr val="FF0000"/>
                </a:solidFill>
              </a:rPr>
              <a:t>synapomorphies</a:t>
            </a:r>
            <a:r>
              <a:rPr lang="en-US" altLang="en-US">
                <a:solidFill>
                  <a:srgbClr val="FF0000"/>
                </a:solidFill>
              </a:rPr>
              <a:t>) define </a:t>
            </a:r>
            <a:r>
              <a:rPr lang="en-US" altLang="en-US" b="1">
                <a:solidFill>
                  <a:srgbClr val="FF0000"/>
                </a:solidFill>
              </a:rPr>
              <a:t>monophyletic</a:t>
            </a:r>
            <a:r>
              <a:rPr lang="en-US" altLang="en-US">
                <a:solidFill>
                  <a:srgbClr val="FF0000"/>
                </a:solidFill>
              </a:rPr>
              <a:t> groups</a:t>
            </a:r>
          </a:p>
        </p:txBody>
      </p:sp>
    </p:spTree>
    <p:extLst>
      <p:ext uri="{BB962C8B-B14F-4D97-AF65-F5344CB8AC3E}">
        <p14:creationId xmlns:p14="http://schemas.microsoft.com/office/powerpoint/2010/main" val="398779784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0" y="0"/>
            <a:ext cx="8229600" cy="685800"/>
          </a:xfrm>
        </p:spPr>
        <p:txBody>
          <a:bodyPr/>
          <a:lstStyle/>
          <a:p>
            <a:pPr algn="l" eaLnBrk="1" hangingPunct="1"/>
            <a:r>
              <a:rPr lang="en-US" sz="3200" dirty="0"/>
              <a:t>Phylogenetic reconstruction - </a:t>
            </a:r>
            <a:r>
              <a:rPr lang="en-US" sz="3200" b="1" dirty="0">
                <a:solidFill>
                  <a:srgbClr val="FF0066"/>
                </a:solidFill>
              </a:rPr>
              <a:t>How</a:t>
            </a:r>
            <a:endParaRPr lang="en-US" dirty="0"/>
          </a:p>
        </p:txBody>
      </p:sp>
      <p:sp>
        <p:nvSpPr>
          <p:cNvPr id="54275" name="Rectangle 4"/>
          <p:cNvSpPr>
            <a:spLocks noChangeArrowheads="1"/>
          </p:cNvSpPr>
          <p:nvPr/>
        </p:nvSpPr>
        <p:spPr bwMode="auto">
          <a:xfrm>
            <a:off x="0" y="762000"/>
            <a:ext cx="9144000" cy="4893635"/>
          </a:xfrm>
          <a:prstGeom prst="rect">
            <a:avLst/>
          </a:prstGeom>
          <a:noFill/>
          <a:ln w="9525">
            <a:noFill/>
            <a:miter lim="800000"/>
            <a:headEnd/>
            <a:tailEnd/>
          </a:ln>
        </p:spPr>
        <p:txBody>
          <a:bodyPr lIns="91429" tIns="45714" rIns="91429" bIns="45714">
            <a:prstTxWarp prst="textNoShape">
              <a:avLst/>
            </a:prstTxWarp>
            <a:spAutoFit/>
          </a:bodyPr>
          <a:lstStyle/>
          <a:p>
            <a:r>
              <a:rPr lang="en-US"/>
              <a:t>Distance analyses</a:t>
            </a:r>
            <a:endParaRPr lang="en-US" b="0"/>
          </a:p>
          <a:p>
            <a:pPr lvl="1"/>
            <a:r>
              <a:rPr lang="en-US" b="0"/>
              <a:t>calculate pairwise distances </a:t>
            </a:r>
          </a:p>
          <a:p>
            <a:pPr lvl="1"/>
            <a:r>
              <a:rPr lang="en-US" b="0"/>
              <a:t>(different distance measures, correction for multiple hits, correction for codon bias) </a:t>
            </a:r>
          </a:p>
          <a:p>
            <a:pPr lvl="1"/>
            <a:endParaRPr lang="en-US" b="0"/>
          </a:p>
          <a:p>
            <a:pPr lvl="1"/>
            <a:r>
              <a:rPr lang="en-US" b="0"/>
              <a:t>make distance matrix (table of pairwise corrected distances)</a:t>
            </a:r>
          </a:p>
          <a:p>
            <a:pPr lvl="1"/>
            <a:endParaRPr lang="en-US" b="0"/>
          </a:p>
          <a:p>
            <a:pPr lvl="1"/>
            <a:r>
              <a:rPr lang="en-US" b="0"/>
              <a:t>calculate tree from distance matrix</a:t>
            </a:r>
          </a:p>
          <a:p>
            <a:endParaRPr lang="en-US" b="0"/>
          </a:p>
          <a:p>
            <a:pPr lvl="2"/>
            <a:r>
              <a:rPr lang="en-US" b="0"/>
              <a:t>i) using optimality criterion </a:t>
            </a:r>
          </a:p>
          <a:p>
            <a:pPr lvl="2"/>
            <a:r>
              <a:rPr lang="en-US" b="0"/>
              <a:t>(e.g.: smallest error between distance matrix </a:t>
            </a:r>
          </a:p>
          <a:p>
            <a:pPr lvl="2"/>
            <a:r>
              <a:rPr lang="en-US" b="0"/>
              <a:t>and distances in tree, or use </a:t>
            </a:r>
          </a:p>
          <a:p>
            <a:pPr lvl="2"/>
            <a:r>
              <a:rPr lang="en-US" b="0"/>
              <a:t>ii) algorithmic approaches (UPGMA or neighbor joining) B)</a:t>
            </a:r>
          </a:p>
        </p:txBody>
      </p:sp>
    </p:spTree>
    <p:extLst>
      <p:ext uri="{BB962C8B-B14F-4D97-AF65-F5344CB8AC3E}">
        <p14:creationId xmlns:p14="http://schemas.microsoft.com/office/powerpoint/2010/main" val="2105955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3B692EA-C549-DE47-AA1E-31F289479800}"/>
              </a:ext>
            </a:extLst>
          </p:cNvPr>
          <p:cNvCxnSpPr>
            <a:cxnSpLocks noChangeShapeType="1"/>
          </p:cNvCxnSpPr>
          <p:nvPr/>
        </p:nvCxnSpPr>
        <p:spPr bwMode="auto">
          <a:xfrm flipV="1">
            <a:off x="4460875" y="6427788"/>
            <a:ext cx="0" cy="387350"/>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9A246C29-6266-8141-BB19-F89D33EBF5E0}"/>
              </a:ext>
            </a:extLst>
          </p:cNvPr>
          <p:cNvCxnSpPr>
            <a:cxnSpLocks noChangeShapeType="1"/>
          </p:cNvCxnSpPr>
          <p:nvPr/>
        </p:nvCxnSpPr>
        <p:spPr bwMode="auto">
          <a:xfrm>
            <a:off x="1827213" y="2601913"/>
            <a:ext cx="2617787" cy="3825875"/>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22B89093-63A7-714C-89AC-8CF43582711E}"/>
              </a:ext>
            </a:extLst>
          </p:cNvPr>
          <p:cNvCxnSpPr>
            <a:cxnSpLocks noChangeShapeType="1"/>
          </p:cNvCxnSpPr>
          <p:nvPr/>
        </p:nvCxnSpPr>
        <p:spPr bwMode="auto">
          <a:xfrm flipH="1">
            <a:off x="4445000" y="2725738"/>
            <a:ext cx="3175000" cy="3702050"/>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69F8D7F5-ACA5-8F49-89EC-7606468B8590}"/>
              </a:ext>
            </a:extLst>
          </p:cNvPr>
          <p:cNvCxnSpPr>
            <a:cxnSpLocks noChangeShapeType="1"/>
          </p:cNvCxnSpPr>
          <p:nvPr/>
        </p:nvCxnSpPr>
        <p:spPr bwMode="auto">
          <a:xfrm flipH="1" flipV="1">
            <a:off x="3376613" y="2555875"/>
            <a:ext cx="1611312" cy="3221038"/>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03E1D836-37FB-C648-95FE-D4A8A050ACFF}"/>
              </a:ext>
            </a:extLst>
          </p:cNvPr>
          <p:cNvCxnSpPr>
            <a:cxnSpLocks noChangeShapeType="1"/>
          </p:cNvCxnSpPr>
          <p:nvPr/>
        </p:nvCxnSpPr>
        <p:spPr bwMode="auto">
          <a:xfrm flipH="1" flipV="1">
            <a:off x="4367213" y="2633663"/>
            <a:ext cx="1193800" cy="2508250"/>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1ED0D051-3408-A84A-95D3-049FAFF3E444}"/>
              </a:ext>
            </a:extLst>
          </p:cNvPr>
          <p:cNvCxnSpPr>
            <a:cxnSpLocks noChangeShapeType="1"/>
            <a:endCxn id="71691" idx="2"/>
          </p:cNvCxnSpPr>
          <p:nvPr/>
        </p:nvCxnSpPr>
        <p:spPr bwMode="auto">
          <a:xfrm flipH="1" flipV="1">
            <a:off x="5735638" y="2536825"/>
            <a:ext cx="654050" cy="1668463"/>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71688" name="TextBox 21">
            <a:extLst>
              <a:ext uri="{FF2B5EF4-FFF2-40B4-BE49-F238E27FC236}">
                <a16:creationId xmlns:a16="http://schemas.microsoft.com/office/drawing/2014/main" id="{64FA434D-9773-DA49-90D4-098FEDC70A04}"/>
              </a:ext>
            </a:extLst>
          </p:cNvPr>
          <p:cNvSpPr txBox="1">
            <a:spLocks noChangeArrowheads="1"/>
          </p:cNvSpPr>
          <p:nvPr/>
        </p:nvSpPr>
        <p:spPr bwMode="auto">
          <a:xfrm>
            <a:off x="1487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I</a:t>
            </a:r>
          </a:p>
        </p:txBody>
      </p:sp>
      <p:sp>
        <p:nvSpPr>
          <p:cNvPr id="71689" name="TextBox 23">
            <a:extLst>
              <a:ext uri="{FF2B5EF4-FFF2-40B4-BE49-F238E27FC236}">
                <a16:creationId xmlns:a16="http://schemas.microsoft.com/office/drawing/2014/main" id="{97A09E8C-C1A8-F645-8A85-7D4E157E27B5}"/>
              </a:ext>
            </a:extLst>
          </p:cNvPr>
          <p:cNvSpPr txBox="1">
            <a:spLocks noChangeArrowheads="1"/>
          </p:cNvSpPr>
          <p:nvPr/>
        </p:nvSpPr>
        <p:spPr bwMode="auto">
          <a:xfrm>
            <a:off x="3157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II</a:t>
            </a:r>
          </a:p>
        </p:txBody>
      </p:sp>
      <p:sp>
        <p:nvSpPr>
          <p:cNvPr id="71690" name="TextBox 24">
            <a:extLst>
              <a:ext uri="{FF2B5EF4-FFF2-40B4-BE49-F238E27FC236}">
                <a16:creationId xmlns:a16="http://schemas.microsoft.com/office/drawing/2014/main" id="{E8F461AA-4828-F441-85B3-3797B37542D1}"/>
              </a:ext>
            </a:extLst>
          </p:cNvPr>
          <p:cNvSpPr txBox="1">
            <a:spLocks noChangeArrowheads="1"/>
          </p:cNvSpPr>
          <p:nvPr/>
        </p:nvSpPr>
        <p:spPr bwMode="auto">
          <a:xfrm>
            <a:off x="4102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III</a:t>
            </a:r>
          </a:p>
        </p:txBody>
      </p:sp>
      <p:sp>
        <p:nvSpPr>
          <p:cNvPr id="71691" name="TextBox 25">
            <a:extLst>
              <a:ext uri="{FF2B5EF4-FFF2-40B4-BE49-F238E27FC236}">
                <a16:creationId xmlns:a16="http://schemas.microsoft.com/office/drawing/2014/main" id="{61BB6BA5-90B8-734A-92D0-BD1D9CAFC2F6}"/>
              </a:ext>
            </a:extLst>
          </p:cNvPr>
          <p:cNvSpPr txBox="1">
            <a:spLocks noChangeArrowheads="1"/>
          </p:cNvSpPr>
          <p:nvPr/>
        </p:nvSpPr>
        <p:spPr bwMode="auto">
          <a:xfrm>
            <a:off x="5499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IV</a:t>
            </a:r>
          </a:p>
        </p:txBody>
      </p:sp>
      <p:sp>
        <p:nvSpPr>
          <p:cNvPr id="71692" name="TextBox 26">
            <a:extLst>
              <a:ext uri="{FF2B5EF4-FFF2-40B4-BE49-F238E27FC236}">
                <a16:creationId xmlns:a16="http://schemas.microsoft.com/office/drawing/2014/main" id="{8F328517-09D9-C746-B417-D60A993A4B35}"/>
              </a:ext>
            </a:extLst>
          </p:cNvPr>
          <p:cNvSpPr txBox="1">
            <a:spLocks noChangeArrowheads="1"/>
          </p:cNvSpPr>
          <p:nvPr/>
        </p:nvSpPr>
        <p:spPr bwMode="auto">
          <a:xfrm>
            <a:off x="7496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V</a:t>
            </a:r>
          </a:p>
        </p:txBody>
      </p:sp>
      <p:cxnSp>
        <p:nvCxnSpPr>
          <p:cNvPr id="29" name="Straight Connector 28">
            <a:extLst>
              <a:ext uri="{FF2B5EF4-FFF2-40B4-BE49-F238E27FC236}">
                <a16:creationId xmlns:a16="http://schemas.microsoft.com/office/drawing/2014/main" id="{A1B59BAA-9B37-9A49-BA2D-E01CDA626B5A}"/>
              </a:ext>
            </a:extLst>
          </p:cNvPr>
          <p:cNvCxnSpPr>
            <a:cxnSpLocks noChangeShapeType="1"/>
          </p:cNvCxnSpPr>
          <p:nvPr/>
        </p:nvCxnSpPr>
        <p:spPr bwMode="auto">
          <a:xfrm>
            <a:off x="4552950" y="6040438"/>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71694" name="TextBox 30">
            <a:extLst>
              <a:ext uri="{FF2B5EF4-FFF2-40B4-BE49-F238E27FC236}">
                <a16:creationId xmlns:a16="http://schemas.microsoft.com/office/drawing/2014/main" id="{B5F79382-B490-4846-B944-2A6389DB91B1}"/>
              </a:ext>
            </a:extLst>
          </p:cNvPr>
          <p:cNvSpPr txBox="1">
            <a:spLocks noChangeArrowheads="1"/>
          </p:cNvSpPr>
          <p:nvPr/>
        </p:nvSpPr>
        <p:spPr bwMode="auto">
          <a:xfrm>
            <a:off x="5095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A -&gt; a</a:t>
            </a:r>
          </a:p>
        </p:txBody>
      </p:sp>
      <p:cxnSp>
        <p:nvCxnSpPr>
          <p:cNvPr id="32" name="Straight Connector 31">
            <a:extLst>
              <a:ext uri="{FF2B5EF4-FFF2-40B4-BE49-F238E27FC236}">
                <a16:creationId xmlns:a16="http://schemas.microsoft.com/office/drawing/2014/main" id="{050A73FC-651F-7347-B191-3E5F16BF051C}"/>
              </a:ext>
            </a:extLst>
          </p:cNvPr>
          <p:cNvCxnSpPr>
            <a:cxnSpLocks noChangeShapeType="1"/>
          </p:cNvCxnSpPr>
          <p:nvPr/>
        </p:nvCxnSpPr>
        <p:spPr bwMode="auto">
          <a:xfrm>
            <a:off x="5046663" y="54340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9E15D563-867B-5143-94ED-C7C8A576A47B}"/>
              </a:ext>
            </a:extLst>
          </p:cNvPr>
          <p:cNvCxnSpPr>
            <a:cxnSpLocks noChangeShapeType="1"/>
          </p:cNvCxnSpPr>
          <p:nvPr/>
        </p:nvCxnSpPr>
        <p:spPr bwMode="auto">
          <a:xfrm>
            <a:off x="5772150" y="4625975"/>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0F9EFC15-DEAF-884D-B040-7B9D34C88E02}"/>
              </a:ext>
            </a:extLst>
          </p:cNvPr>
          <p:cNvCxnSpPr>
            <a:cxnSpLocks noChangeShapeType="1"/>
          </p:cNvCxnSpPr>
          <p:nvPr/>
        </p:nvCxnSpPr>
        <p:spPr bwMode="auto">
          <a:xfrm>
            <a:off x="6729413" y="34782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71698" name="TextBox 34">
            <a:extLst>
              <a:ext uri="{FF2B5EF4-FFF2-40B4-BE49-F238E27FC236}">
                <a16:creationId xmlns:a16="http://schemas.microsoft.com/office/drawing/2014/main" id="{D4C6E575-7B4C-9447-88FB-14B237D03211}"/>
              </a:ext>
            </a:extLst>
          </p:cNvPr>
          <p:cNvSpPr txBox="1">
            <a:spLocks noChangeArrowheads="1"/>
          </p:cNvSpPr>
          <p:nvPr/>
        </p:nvSpPr>
        <p:spPr bwMode="auto">
          <a:xfrm>
            <a:off x="5684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B -&gt; b</a:t>
            </a:r>
          </a:p>
        </p:txBody>
      </p:sp>
      <p:sp>
        <p:nvSpPr>
          <p:cNvPr id="71699" name="TextBox 35">
            <a:extLst>
              <a:ext uri="{FF2B5EF4-FFF2-40B4-BE49-F238E27FC236}">
                <a16:creationId xmlns:a16="http://schemas.microsoft.com/office/drawing/2014/main" id="{1CD54BB3-3FAC-EE45-9B5A-4CFA2572465F}"/>
              </a:ext>
            </a:extLst>
          </p:cNvPr>
          <p:cNvSpPr txBox="1">
            <a:spLocks noChangeArrowheads="1"/>
          </p:cNvSpPr>
          <p:nvPr/>
        </p:nvSpPr>
        <p:spPr bwMode="auto">
          <a:xfrm>
            <a:off x="6381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C -&gt; c</a:t>
            </a:r>
          </a:p>
        </p:txBody>
      </p:sp>
      <p:sp>
        <p:nvSpPr>
          <p:cNvPr id="71700" name="TextBox 36">
            <a:extLst>
              <a:ext uri="{FF2B5EF4-FFF2-40B4-BE49-F238E27FC236}">
                <a16:creationId xmlns:a16="http://schemas.microsoft.com/office/drawing/2014/main" id="{495C968D-EFFE-CB46-9582-4E70301B1D09}"/>
              </a:ext>
            </a:extLst>
          </p:cNvPr>
          <p:cNvSpPr txBox="1">
            <a:spLocks noChangeArrowheads="1"/>
          </p:cNvSpPr>
          <p:nvPr/>
        </p:nvSpPr>
        <p:spPr bwMode="auto">
          <a:xfrm>
            <a:off x="7372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D -&gt; d</a:t>
            </a:r>
          </a:p>
        </p:txBody>
      </p:sp>
      <p:sp>
        <p:nvSpPr>
          <p:cNvPr id="71701" name="TextBox 39">
            <a:extLst>
              <a:ext uri="{FF2B5EF4-FFF2-40B4-BE49-F238E27FC236}">
                <a16:creationId xmlns:a16="http://schemas.microsoft.com/office/drawing/2014/main" id="{C475011C-1FA6-0940-80DF-29CE6135A9B5}"/>
              </a:ext>
            </a:extLst>
          </p:cNvPr>
          <p:cNvSpPr txBox="1">
            <a:spLocks noChangeArrowheads="1"/>
          </p:cNvSpPr>
          <p:nvPr/>
        </p:nvSpPr>
        <p:spPr bwMode="auto">
          <a:xfrm>
            <a:off x="1190625" y="134461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   </a:t>
            </a:r>
            <a:r>
              <a:rPr lang="en-US" altLang="en-US">
                <a:solidFill>
                  <a:srgbClr val="FF0000"/>
                </a:solidFill>
              </a:rPr>
              <a:t>B                  B  </a:t>
            </a:r>
            <a:r>
              <a:rPr lang="en-US" altLang="en-US">
                <a:solidFill>
                  <a:srgbClr val="000000"/>
                </a:solidFill>
              </a:rPr>
              <a:t>       b              b                      b</a:t>
            </a:r>
          </a:p>
        </p:txBody>
      </p:sp>
      <p:sp>
        <p:nvSpPr>
          <p:cNvPr id="71702" name="TextBox 42">
            <a:extLst>
              <a:ext uri="{FF2B5EF4-FFF2-40B4-BE49-F238E27FC236}">
                <a16:creationId xmlns:a16="http://schemas.microsoft.com/office/drawing/2014/main" id="{80754D41-A3A7-DD40-B5E0-EF1B4C4E4603}"/>
              </a:ext>
            </a:extLst>
          </p:cNvPr>
          <p:cNvSpPr txBox="1">
            <a:spLocks noChangeArrowheads="1"/>
          </p:cNvSpPr>
          <p:nvPr/>
        </p:nvSpPr>
        <p:spPr bwMode="auto">
          <a:xfrm>
            <a:off x="1254125" y="94456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  </a:t>
            </a:r>
            <a:r>
              <a:rPr lang="en-US" altLang="en-US">
                <a:solidFill>
                  <a:srgbClr val="FF0000"/>
                </a:solidFill>
              </a:rPr>
              <a:t>C                  C         C             </a:t>
            </a:r>
            <a:r>
              <a:rPr lang="en-US" altLang="en-US">
                <a:solidFill>
                  <a:srgbClr val="000000"/>
                </a:solidFill>
              </a:rPr>
              <a:t>c                      c </a:t>
            </a:r>
          </a:p>
        </p:txBody>
      </p:sp>
      <p:sp>
        <p:nvSpPr>
          <p:cNvPr id="71703" name="TextBox 27">
            <a:extLst>
              <a:ext uri="{FF2B5EF4-FFF2-40B4-BE49-F238E27FC236}">
                <a16:creationId xmlns:a16="http://schemas.microsoft.com/office/drawing/2014/main" id="{4BFBD18A-622A-AD4E-858D-50F29433909A}"/>
              </a:ext>
            </a:extLst>
          </p:cNvPr>
          <p:cNvSpPr txBox="1">
            <a:spLocks noChangeArrowheads="1"/>
          </p:cNvSpPr>
          <p:nvPr/>
        </p:nvSpPr>
        <p:spPr bwMode="auto">
          <a:xfrm>
            <a:off x="1252538" y="569913"/>
            <a:ext cx="671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  </a:t>
            </a:r>
            <a:r>
              <a:rPr lang="en-US" altLang="en-US">
                <a:solidFill>
                  <a:srgbClr val="FF0000"/>
                </a:solidFill>
              </a:rPr>
              <a:t>D                  D         D             D                     </a:t>
            </a:r>
            <a:r>
              <a:rPr lang="en-US" altLang="en-US">
                <a:solidFill>
                  <a:srgbClr val="000000"/>
                </a:solidFill>
              </a:rPr>
              <a:t>d</a:t>
            </a:r>
          </a:p>
        </p:txBody>
      </p:sp>
      <p:sp>
        <p:nvSpPr>
          <p:cNvPr id="71704" name="TextBox 38">
            <a:extLst>
              <a:ext uri="{FF2B5EF4-FFF2-40B4-BE49-F238E27FC236}">
                <a16:creationId xmlns:a16="http://schemas.microsoft.com/office/drawing/2014/main" id="{F12CF68B-A84B-AE49-B12C-2377A43103F9}"/>
              </a:ext>
            </a:extLst>
          </p:cNvPr>
          <p:cNvSpPr txBox="1">
            <a:spLocks noChangeArrowheads="1"/>
          </p:cNvSpPr>
          <p:nvPr/>
        </p:nvSpPr>
        <p:spPr bwMode="auto">
          <a:xfrm>
            <a:off x="341313" y="4476750"/>
            <a:ext cx="31511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FF0000"/>
                </a:solidFill>
              </a:rPr>
              <a:t>Shared primitive characters (aka </a:t>
            </a:r>
            <a:r>
              <a:rPr lang="en-US" altLang="en-US" b="1">
                <a:solidFill>
                  <a:srgbClr val="FF0000"/>
                </a:solidFill>
              </a:rPr>
              <a:t>symplesiomorphies</a:t>
            </a:r>
            <a:r>
              <a:rPr lang="en-US" altLang="en-US">
                <a:solidFill>
                  <a:srgbClr val="FF0000"/>
                </a:solidFill>
              </a:rPr>
              <a:t>) define paraphyletic groups</a:t>
            </a:r>
          </a:p>
        </p:txBody>
      </p:sp>
    </p:spTree>
    <p:extLst>
      <p:ext uri="{BB962C8B-B14F-4D97-AF65-F5344CB8AC3E}">
        <p14:creationId xmlns:p14="http://schemas.microsoft.com/office/powerpoint/2010/main" val="21289983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900FC82-45F9-284A-82AE-96D30CEBC323}"/>
              </a:ext>
            </a:extLst>
          </p:cNvPr>
          <p:cNvCxnSpPr>
            <a:cxnSpLocks noChangeShapeType="1"/>
          </p:cNvCxnSpPr>
          <p:nvPr/>
        </p:nvCxnSpPr>
        <p:spPr bwMode="auto">
          <a:xfrm flipV="1">
            <a:off x="4460875" y="6427788"/>
            <a:ext cx="0" cy="387350"/>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B07DE149-6113-B14B-8BD0-D417B5240A10}"/>
              </a:ext>
            </a:extLst>
          </p:cNvPr>
          <p:cNvCxnSpPr>
            <a:cxnSpLocks noChangeShapeType="1"/>
          </p:cNvCxnSpPr>
          <p:nvPr/>
        </p:nvCxnSpPr>
        <p:spPr bwMode="auto">
          <a:xfrm>
            <a:off x="1827213" y="2601913"/>
            <a:ext cx="2617787" cy="3825875"/>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D61D52B9-8487-D94A-BA6E-7B7603DADC33}"/>
              </a:ext>
            </a:extLst>
          </p:cNvPr>
          <p:cNvCxnSpPr>
            <a:cxnSpLocks noChangeShapeType="1"/>
          </p:cNvCxnSpPr>
          <p:nvPr/>
        </p:nvCxnSpPr>
        <p:spPr bwMode="auto">
          <a:xfrm flipH="1">
            <a:off x="4445000" y="2725738"/>
            <a:ext cx="3175000" cy="3702050"/>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5C8CD47F-5EC5-B645-8210-E47AE400BAE7}"/>
              </a:ext>
            </a:extLst>
          </p:cNvPr>
          <p:cNvCxnSpPr>
            <a:cxnSpLocks noChangeShapeType="1"/>
          </p:cNvCxnSpPr>
          <p:nvPr/>
        </p:nvCxnSpPr>
        <p:spPr bwMode="auto">
          <a:xfrm flipH="1" flipV="1">
            <a:off x="3376613" y="2555875"/>
            <a:ext cx="1611312" cy="3221038"/>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DAB1C1EA-54CF-8C47-A173-BDCDEB4E5692}"/>
              </a:ext>
            </a:extLst>
          </p:cNvPr>
          <p:cNvCxnSpPr>
            <a:cxnSpLocks noChangeShapeType="1"/>
          </p:cNvCxnSpPr>
          <p:nvPr/>
        </p:nvCxnSpPr>
        <p:spPr bwMode="auto">
          <a:xfrm flipH="1" flipV="1">
            <a:off x="4367213" y="2633663"/>
            <a:ext cx="1193800" cy="2508250"/>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B71D344D-9720-5D43-9FE3-CFF6B1191853}"/>
              </a:ext>
            </a:extLst>
          </p:cNvPr>
          <p:cNvCxnSpPr>
            <a:cxnSpLocks noChangeShapeType="1"/>
            <a:endCxn id="72715" idx="2"/>
          </p:cNvCxnSpPr>
          <p:nvPr/>
        </p:nvCxnSpPr>
        <p:spPr bwMode="auto">
          <a:xfrm flipH="1" flipV="1">
            <a:off x="5735638" y="2536825"/>
            <a:ext cx="654050" cy="1668463"/>
          </a:xfrm>
          <a:prstGeom prst="line">
            <a:avLst/>
          </a:prstGeom>
          <a:noFill/>
          <a:ln w="38100">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72712" name="TextBox 21">
            <a:extLst>
              <a:ext uri="{FF2B5EF4-FFF2-40B4-BE49-F238E27FC236}">
                <a16:creationId xmlns:a16="http://schemas.microsoft.com/office/drawing/2014/main" id="{2FC8BB80-0EEA-1642-89C9-3AAD04D72F7D}"/>
              </a:ext>
            </a:extLst>
          </p:cNvPr>
          <p:cNvSpPr txBox="1">
            <a:spLocks noChangeArrowheads="1"/>
          </p:cNvSpPr>
          <p:nvPr/>
        </p:nvSpPr>
        <p:spPr bwMode="auto">
          <a:xfrm>
            <a:off x="1487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I</a:t>
            </a:r>
          </a:p>
        </p:txBody>
      </p:sp>
      <p:sp>
        <p:nvSpPr>
          <p:cNvPr id="72713" name="TextBox 23">
            <a:extLst>
              <a:ext uri="{FF2B5EF4-FFF2-40B4-BE49-F238E27FC236}">
                <a16:creationId xmlns:a16="http://schemas.microsoft.com/office/drawing/2014/main" id="{5C238814-52D0-3944-AE98-2F59E036D8AA}"/>
              </a:ext>
            </a:extLst>
          </p:cNvPr>
          <p:cNvSpPr txBox="1">
            <a:spLocks noChangeArrowheads="1"/>
          </p:cNvSpPr>
          <p:nvPr/>
        </p:nvSpPr>
        <p:spPr bwMode="auto">
          <a:xfrm>
            <a:off x="3157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II</a:t>
            </a:r>
          </a:p>
        </p:txBody>
      </p:sp>
      <p:sp>
        <p:nvSpPr>
          <p:cNvPr id="72714" name="TextBox 24">
            <a:extLst>
              <a:ext uri="{FF2B5EF4-FFF2-40B4-BE49-F238E27FC236}">
                <a16:creationId xmlns:a16="http://schemas.microsoft.com/office/drawing/2014/main" id="{DE395FEC-7A37-114A-B24C-2516C4D3BB64}"/>
              </a:ext>
            </a:extLst>
          </p:cNvPr>
          <p:cNvSpPr txBox="1">
            <a:spLocks noChangeArrowheads="1"/>
          </p:cNvSpPr>
          <p:nvPr/>
        </p:nvSpPr>
        <p:spPr bwMode="auto">
          <a:xfrm>
            <a:off x="4102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III</a:t>
            </a:r>
          </a:p>
        </p:txBody>
      </p:sp>
      <p:sp>
        <p:nvSpPr>
          <p:cNvPr id="72715" name="TextBox 25">
            <a:extLst>
              <a:ext uri="{FF2B5EF4-FFF2-40B4-BE49-F238E27FC236}">
                <a16:creationId xmlns:a16="http://schemas.microsoft.com/office/drawing/2014/main" id="{9032D2AF-7751-6240-AF77-FB6049D1275A}"/>
              </a:ext>
            </a:extLst>
          </p:cNvPr>
          <p:cNvSpPr txBox="1">
            <a:spLocks noChangeArrowheads="1"/>
          </p:cNvSpPr>
          <p:nvPr/>
        </p:nvSpPr>
        <p:spPr bwMode="auto">
          <a:xfrm>
            <a:off x="5499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IV</a:t>
            </a:r>
          </a:p>
        </p:txBody>
      </p:sp>
      <p:sp>
        <p:nvSpPr>
          <p:cNvPr id="72716" name="TextBox 26">
            <a:extLst>
              <a:ext uri="{FF2B5EF4-FFF2-40B4-BE49-F238E27FC236}">
                <a16:creationId xmlns:a16="http://schemas.microsoft.com/office/drawing/2014/main" id="{B54B0B0B-C81A-7E42-AD08-F58087ED85D9}"/>
              </a:ext>
            </a:extLst>
          </p:cNvPr>
          <p:cNvSpPr txBox="1">
            <a:spLocks noChangeArrowheads="1"/>
          </p:cNvSpPr>
          <p:nvPr/>
        </p:nvSpPr>
        <p:spPr bwMode="auto">
          <a:xfrm>
            <a:off x="7496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V</a:t>
            </a:r>
          </a:p>
        </p:txBody>
      </p:sp>
      <p:cxnSp>
        <p:nvCxnSpPr>
          <p:cNvPr id="29" name="Straight Connector 28">
            <a:extLst>
              <a:ext uri="{FF2B5EF4-FFF2-40B4-BE49-F238E27FC236}">
                <a16:creationId xmlns:a16="http://schemas.microsoft.com/office/drawing/2014/main" id="{9A5D5F71-5638-0B4D-BD6A-72D2C2A448C5}"/>
              </a:ext>
            </a:extLst>
          </p:cNvPr>
          <p:cNvCxnSpPr>
            <a:cxnSpLocks noChangeShapeType="1"/>
          </p:cNvCxnSpPr>
          <p:nvPr/>
        </p:nvCxnSpPr>
        <p:spPr bwMode="auto">
          <a:xfrm>
            <a:off x="4552950" y="6040438"/>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72718" name="TextBox 30">
            <a:extLst>
              <a:ext uri="{FF2B5EF4-FFF2-40B4-BE49-F238E27FC236}">
                <a16:creationId xmlns:a16="http://schemas.microsoft.com/office/drawing/2014/main" id="{55D5F84F-9DC4-7B41-B013-981F8FBECF77}"/>
              </a:ext>
            </a:extLst>
          </p:cNvPr>
          <p:cNvSpPr txBox="1">
            <a:spLocks noChangeArrowheads="1"/>
          </p:cNvSpPr>
          <p:nvPr/>
        </p:nvSpPr>
        <p:spPr bwMode="auto">
          <a:xfrm>
            <a:off x="5095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A -&gt; a</a:t>
            </a:r>
          </a:p>
        </p:txBody>
      </p:sp>
      <p:cxnSp>
        <p:nvCxnSpPr>
          <p:cNvPr id="32" name="Straight Connector 31">
            <a:extLst>
              <a:ext uri="{FF2B5EF4-FFF2-40B4-BE49-F238E27FC236}">
                <a16:creationId xmlns:a16="http://schemas.microsoft.com/office/drawing/2014/main" id="{55761055-FFFB-A74B-8062-2B345814F680}"/>
              </a:ext>
            </a:extLst>
          </p:cNvPr>
          <p:cNvCxnSpPr>
            <a:cxnSpLocks noChangeShapeType="1"/>
          </p:cNvCxnSpPr>
          <p:nvPr/>
        </p:nvCxnSpPr>
        <p:spPr bwMode="auto">
          <a:xfrm>
            <a:off x="5046663" y="54340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FD12B5D5-7AAE-3F41-897C-200ED582F1D7}"/>
              </a:ext>
            </a:extLst>
          </p:cNvPr>
          <p:cNvCxnSpPr>
            <a:cxnSpLocks noChangeShapeType="1"/>
          </p:cNvCxnSpPr>
          <p:nvPr/>
        </p:nvCxnSpPr>
        <p:spPr bwMode="auto">
          <a:xfrm>
            <a:off x="5772150" y="4625975"/>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202B3778-FAD3-5848-B869-61E5CCE4E960}"/>
              </a:ext>
            </a:extLst>
          </p:cNvPr>
          <p:cNvCxnSpPr>
            <a:cxnSpLocks noChangeShapeType="1"/>
          </p:cNvCxnSpPr>
          <p:nvPr/>
        </p:nvCxnSpPr>
        <p:spPr bwMode="auto">
          <a:xfrm>
            <a:off x="6729413" y="34782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72722" name="TextBox 34">
            <a:extLst>
              <a:ext uri="{FF2B5EF4-FFF2-40B4-BE49-F238E27FC236}">
                <a16:creationId xmlns:a16="http://schemas.microsoft.com/office/drawing/2014/main" id="{74CF78D9-B926-004A-9620-0BB2EAB4051D}"/>
              </a:ext>
            </a:extLst>
          </p:cNvPr>
          <p:cNvSpPr txBox="1">
            <a:spLocks noChangeArrowheads="1"/>
          </p:cNvSpPr>
          <p:nvPr/>
        </p:nvSpPr>
        <p:spPr bwMode="auto">
          <a:xfrm>
            <a:off x="5684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B -&gt; b</a:t>
            </a:r>
          </a:p>
        </p:txBody>
      </p:sp>
      <p:sp>
        <p:nvSpPr>
          <p:cNvPr id="72723" name="TextBox 35">
            <a:extLst>
              <a:ext uri="{FF2B5EF4-FFF2-40B4-BE49-F238E27FC236}">
                <a16:creationId xmlns:a16="http://schemas.microsoft.com/office/drawing/2014/main" id="{E9BD8578-8EF5-0F44-936A-A341BC604465}"/>
              </a:ext>
            </a:extLst>
          </p:cNvPr>
          <p:cNvSpPr txBox="1">
            <a:spLocks noChangeArrowheads="1"/>
          </p:cNvSpPr>
          <p:nvPr/>
        </p:nvSpPr>
        <p:spPr bwMode="auto">
          <a:xfrm>
            <a:off x="6381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C -&gt; c</a:t>
            </a:r>
          </a:p>
        </p:txBody>
      </p:sp>
      <p:sp>
        <p:nvSpPr>
          <p:cNvPr id="72724" name="TextBox 36">
            <a:extLst>
              <a:ext uri="{FF2B5EF4-FFF2-40B4-BE49-F238E27FC236}">
                <a16:creationId xmlns:a16="http://schemas.microsoft.com/office/drawing/2014/main" id="{DEB100A9-C667-0F48-AFDA-D7D991034BD3}"/>
              </a:ext>
            </a:extLst>
          </p:cNvPr>
          <p:cNvSpPr txBox="1">
            <a:spLocks noChangeArrowheads="1"/>
          </p:cNvSpPr>
          <p:nvPr/>
        </p:nvSpPr>
        <p:spPr bwMode="auto">
          <a:xfrm>
            <a:off x="7372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D -&gt; d</a:t>
            </a:r>
          </a:p>
        </p:txBody>
      </p:sp>
      <p:sp>
        <p:nvSpPr>
          <p:cNvPr id="72725" name="TextBox 37">
            <a:extLst>
              <a:ext uri="{FF2B5EF4-FFF2-40B4-BE49-F238E27FC236}">
                <a16:creationId xmlns:a16="http://schemas.microsoft.com/office/drawing/2014/main" id="{3D95152F-B936-814F-8619-1F931194C261}"/>
              </a:ext>
            </a:extLst>
          </p:cNvPr>
          <p:cNvSpPr txBox="1">
            <a:spLocks noChangeArrowheads="1"/>
          </p:cNvSpPr>
          <p:nvPr/>
        </p:nvSpPr>
        <p:spPr bwMode="auto">
          <a:xfrm>
            <a:off x="1176338" y="1471613"/>
            <a:ext cx="677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  </a:t>
            </a:r>
            <a:r>
              <a:rPr lang="en-US" altLang="en-US">
                <a:solidFill>
                  <a:srgbClr val="FF0000"/>
                </a:solidFill>
              </a:rPr>
              <a:t> A                   </a:t>
            </a:r>
            <a:r>
              <a:rPr lang="en-US" altLang="en-US">
                <a:solidFill>
                  <a:srgbClr val="000000"/>
                </a:solidFill>
              </a:rPr>
              <a:t>a         a              a                      a</a:t>
            </a:r>
          </a:p>
        </p:txBody>
      </p:sp>
      <p:sp>
        <p:nvSpPr>
          <p:cNvPr id="72726" name="TextBox 39">
            <a:extLst>
              <a:ext uri="{FF2B5EF4-FFF2-40B4-BE49-F238E27FC236}">
                <a16:creationId xmlns:a16="http://schemas.microsoft.com/office/drawing/2014/main" id="{EFB29C1C-237B-BD42-BC1B-0AC1A62CA5D6}"/>
              </a:ext>
            </a:extLst>
          </p:cNvPr>
          <p:cNvSpPr txBox="1">
            <a:spLocks noChangeArrowheads="1"/>
          </p:cNvSpPr>
          <p:nvPr/>
        </p:nvSpPr>
        <p:spPr bwMode="auto">
          <a:xfrm>
            <a:off x="1190625" y="109696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solidFill>
                  <a:srgbClr val="000000"/>
                </a:solidFill>
              </a:rPr>
              <a:t>   B                  B         b              b                      b</a:t>
            </a:r>
          </a:p>
        </p:txBody>
      </p:sp>
      <p:sp>
        <p:nvSpPr>
          <p:cNvPr id="72727" name="TextBox 42">
            <a:extLst>
              <a:ext uri="{FF2B5EF4-FFF2-40B4-BE49-F238E27FC236}">
                <a16:creationId xmlns:a16="http://schemas.microsoft.com/office/drawing/2014/main" id="{17309DA5-C467-B943-B731-261A04179FD0}"/>
              </a:ext>
            </a:extLst>
          </p:cNvPr>
          <p:cNvSpPr txBox="1">
            <a:spLocks noChangeArrowheads="1"/>
          </p:cNvSpPr>
          <p:nvPr/>
        </p:nvSpPr>
        <p:spPr bwMode="auto">
          <a:xfrm>
            <a:off x="1192213" y="69691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  C                   C        C              c                      c </a:t>
            </a:r>
          </a:p>
        </p:txBody>
      </p:sp>
      <p:sp>
        <p:nvSpPr>
          <p:cNvPr id="72728" name="TextBox 27">
            <a:extLst>
              <a:ext uri="{FF2B5EF4-FFF2-40B4-BE49-F238E27FC236}">
                <a16:creationId xmlns:a16="http://schemas.microsoft.com/office/drawing/2014/main" id="{C3733DC2-67F6-174D-A523-E25DF034242E}"/>
              </a:ext>
            </a:extLst>
          </p:cNvPr>
          <p:cNvSpPr txBox="1">
            <a:spLocks noChangeArrowheads="1"/>
          </p:cNvSpPr>
          <p:nvPr/>
        </p:nvSpPr>
        <p:spPr bwMode="auto">
          <a:xfrm>
            <a:off x="1220788" y="32226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solidFill>
                  <a:srgbClr val="000000"/>
                </a:solidFill>
              </a:rPr>
              <a:t>  </a:t>
            </a:r>
            <a:r>
              <a:rPr lang="en-US" altLang="en-US" dirty="0"/>
              <a:t>D                  D         D             D                      </a:t>
            </a:r>
            <a:r>
              <a:rPr lang="en-US" altLang="en-US" dirty="0">
                <a:solidFill>
                  <a:srgbClr val="FF0000"/>
                </a:solidFill>
              </a:rPr>
              <a:t>d</a:t>
            </a:r>
          </a:p>
        </p:txBody>
      </p:sp>
      <p:sp>
        <p:nvSpPr>
          <p:cNvPr id="72729" name="TextBox 1">
            <a:extLst>
              <a:ext uri="{FF2B5EF4-FFF2-40B4-BE49-F238E27FC236}">
                <a16:creationId xmlns:a16="http://schemas.microsoft.com/office/drawing/2014/main" id="{FD320B55-2FE9-FE4E-8962-1BEB6B331B37}"/>
              </a:ext>
            </a:extLst>
          </p:cNvPr>
          <p:cNvSpPr txBox="1">
            <a:spLocks noChangeArrowheads="1"/>
          </p:cNvSpPr>
          <p:nvPr/>
        </p:nvSpPr>
        <p:spPr bwMode="auto">
          <a:xfrm>
            <a:off x="0" y="4799013"/>
            <a:ext cx="39147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solidFill>
                  <a:srgbClr val="FF0000"/>
                </a:solidFill>
              </a:rPr>
              <a:t>Derived characters </a:t>
            </a:r>
            <a:br>
              <a:rPr lang="en-US" altLang="en-US" dirty="0">
                <a:solidFill>
                  <a:srgbClr val="FF0000"/>
                </a:solidFill>
              </a:rPr>
            </a:br>
            <a:r>
              <a:rPr lang="en-US" altLang="en-US" dirty="0">
                <a:solidFill>
                  <a:srgbClr val="FF0000"/>
                </a:solidFill>
              </a:rPr>
              <a:t>that are not shared </a:t>
            </a:r>
            <a:br>
              <a:rPr lang="en-US" altLang="en-US" dirty="0">
                <a:solidFill>
                  <a:srgbClr val="FF0000"/>
                </a:solidFill>
              </a:rPr>
            </a:br>
            <a:r>
              <a:rPr lang="en-US" altLang="en-US" dirty="0">
                <a:solidFill>
                  <a:srgbClr val="FF0000"/>
                </a:solidFill>
              </a:rPr>
              <a:t>(as the </a:t>
            </a:r>
            <a:r>
              <a:rPr lang="en-US" altLang="en-US" dirty="0" err="1">
                <a:solidFill>
                  <a:srgbClr val="FF0000"/>
                </a:solidFill>
              </a:rPr>
              <a:t>autapomorphy</a:t>
            </a:r>
            <a:r>
              <a:rPr lang="en-US" altLang="en-US" dirty="0">
                <a:solidFill>
                  <a:srgbClr val="FF0000"/>
                </a:solidFill>
              </a:rPr>
              <a:t> ‘d’) do not provide phylogenetic information.</a:t>
            </a:r>
          </a:p>
        </p:txBody>
      </p:sp>
      <p:sp>
        <p:nvSpPr>
          <p:cNvPr id="2" name="TextBox 1">
            <a:extLst>
              <a:ext uri="{FF2B5EF4-FFF2-40B4-BE49-F238E27FC236}">
                <a16:creationId xmlns:a16="http://schemas.microsoft.com/office/drawing/2014/main" id="{E8A7ED00-2CD8-E242-8799-394FE381CA3E}"/>
              </a:ext>
            </a:extLst>
          </p:cNvPr>
          <p:cNvSpPr txBox="1"/>
          <p:nvPr/>
        </p:nvSpPr>
        <p:spPr>
          <a:xfrm>
            <a:off x="6926263" y="4976813"/>
            <a:ext cx="2289175" cy="1477328"/>
          </a:xfrm>
          <a:prstGeom prst="rect">
            <a:avLst/>
          </a:prstGeom>
          <a:noFill/>
        </p:spPr>
        <p:txBody>
          <a:bodyPr>
            <a:spAutoFit/>
          </a:bodyPr>
          <a:lstStyle/>
          <a:p>
            <a:pPr>
              <a:defRPr/>
            </a:pPr>
            <a:r>
              <a:rPr lang="en-US" sz="1800" dirty="0">
                <a:solidFill>
                  <a:schemeClr val="accent6"/>
                </a:solidFill>
                <a:latin typeface="Arial" charset="0"/>
                <a:ea typeface="ＭＳ Ｐゴシック" charset="0"/>
                <a:cs typeface="ＭＳ Ｐゴシック" charset="0"/>
              </a:rPr>
              <a:t>If one </a:t>
            </a:r>
            <a:r>
              <a:rPr lang="en-US" sz="1800" dirty="0" err="1">
                <a:solidFill>
                  <a:schemeClr val="accent6"/>
                </a:solidFill>
                <a:latin typeface="Arial" charset="0"/>
                <a:ea typeface="ＭＳ Ｐゴシック" charset="0"/>
                <a:cs typeface="ＭＳ Ｐゴシック" charset="0"/>
              </a:rPr>
              <a:t>knowa</a:t>
            </a:r>
            <a:r>
              <a:rPr lang="en-US" sz="1800" dirty="0">
                <a:solidFill>
                  <a:schemeClr val="accent6"/>
                </a:solidFill>
                <a:latin typeface="Arial" charset="0"/>
                <a:ea typeface="ＭＳ Ｐゴシック" charset="0"/>
                <a:cs typeface="ＭＳ Ｐゴシック" charset="0"/>
              </a:rPr>
              <a:t> that </a:t>
            </a:r>
            <a:r>
              <a:rPr lang="en-US" sz="1800" dirty="0">
                <a:solidFill>
                  <a:srgbClr val="FF0000"/>
                </a:solidFill>
                <a:latin typeface="Arial" charset="0"/>
                <a:ea typeface="ＭＳ Ｐゴシック" charset="0"/>
                <a:cs typeface="ＭＳ Ｐゴシック" charset="0"/>
              </a:rPr>
              <a:t>A </a:t>
            </a:r>
            <a:r>
              <a:rPr lang="en-US" sz="1800" dirty="0">
                <a:solidFill>
                  <a:srgbClr val="005CE7"/>
                </a:solidFill>
                <a:latin typeface="Arial" charset="0"/>
                <a:ea typeface="ＭＳ Ｐゴシック" charset="0"/>
                <a:cs typeface="ＭＳ Ｐゴシック" charset="0"/>
              </a:rPr>
              <a:t>is primitive, this provides useful phylogenetic information</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5296402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5" name="Rectangle 3"/>
          <p:cNvSpPr>
            <a:spLocks noChangeArrowheads="1"/>
          </p:cNvSpPr>
          <p:nvPr/>
        </p:nvSpPr>
        <p:spPr bwMode="auto">
          <a:xfrm>
            <a:off x="0" y="654050"/>
            <a:ext cx="8111494" cy="1015651"/>
          </a:xfrm>
          <a:prstGeom prst="rect">
            <a:avLst/>
          </a:prstGeom>
          <a:noFill/>
          <a:ln w="9525">
            <a:noFill/>
            <a:miter lim="800000"/>
            <a:headEnd/>
            <a:tailEnd/>
          </a:ln>
          <a:effectLst/>
        </p:spPr>
        <p:txBody>
          <a:bodyPr wrap="none" lIns="91429" tIns="45714" rIns="91429" bIns="45714">
            <a:prstTxWarp prst="textNoShape">
              <a:avLst/>
            </a:prstTxWarp>
            <a:spAutoFit/>
          </a:bodyPr>
          <a:lstStyle/>
          <a:p>
            <a:pPr>
              <a:buFontTx/>
              <a:buChar char="•"/>
            </a:pPr>
            <a:r>
              <a:rPr lang="en-US" sz="2000" b="0" dirty="0">
                <a:solidFill>
                  <a:srgbClr val="000000"/>
                </a:solidFill>
                <a:latin typeface="Times" charset="0"/>
              </a:rPr>
              <a:t>Branches, splits, bipartitions</a:t>
            </a:r>
          </a:p>
          <a:p>
            <a:pPr>
              <a:buFontTx/>
              <a:buChar char="•"/>
            </a:pPr>
            <a:r>
              <a:rPr lang="en-US" sz="2000" b="0" dirty="0">
                <a:solidFill>
                  <a:srgbClr val="000000"/>
                </a:solidFill>
                <a:latin typeface="Times" charset="0"/>
              </a:rPr>
              <a:t>In a rooted tree: clades (for unrooted trees sometimes the term </a:t>
            </a:r>
            <a:r>
              <a:rPr lang="en-US" sz="2000" b="0" dirty="0" err="1">
                <a:solidFill>
                  <a:srgbClr val="000000"/>
                </a:solidFill>
                <a:latin typeface="Times" charset="0"/>
              </a:rPr>
              <a:t>clann</a:t>
            </a:r>
            <a:r>
              <a:rPr lang="en-US" sz="2000" b="0" dirty="0">
                <a:solidFill>
                  <a:srgbClr val="000000"/>
                </a:solidFill>
                <a:latin typeface="Times" charset="0"/>
              </a:rPr>
              <a:t> is used)</a:t>
            </a:r>
          </a:p>
          <a:p>
            <a:pPr>
              <a:buFontTx/>
              <a:buChar char="•"/>
            </a:pPr>
            <a:r>
              <a:rPr lang="en-US" sz="2000" b="0" dirty="0">
                <a:solidFill>
                  <a:srgbClr val="000000"/>
                </a:solidFill>
                <a:latin typeface="Times" charset="0"/>
              </a:rPr>
              <a:t>Mono-, Para-, polyphyletic groups, </a:t>
            </a:r>
            <a:r>
              <a:rPr lang="en-US" sz="2000" b="0" dirty="0" err="1">
                <a:solidFill>
                  <a:srgbClr val="000000"/>
                </a:solidFill>
                <a:latin typeface="Times" charset="0"/>
              </a:rPr>
              <a:t>cladists</a:t>
            </a:r>
            <a:r>
              <a:rPr lang="en-US" sz="2000" b="0" dirty="0">
                <a:solidFill>
                  <a:srgbClr val="000000"/>
                </a:solidFill>
                <a:latin typeface="Times" charset="0"/>
              </a:rPr>
              <a:t> and a natural taxonomy</a:t>
            </a:r>
            <a:endParaRPr lang="en-US" sz="1600" b="0" dirty="0">
              <a:solidFill>
                <a:srgbClr val="000000"/>
              </a:solidFill>
              <a:latin typeface="Times" charset="0"/>
            </a:endParaRPr>
          </a:p>
        </p:txBody>
      </p:sp>
      <p:sp>
        <p:nvSpPr>
          <p:cNvPr id="340996" name="Rectangle 4"/>
          <p:cNvSpPr>
            <a:spLocks noGrp="1" noChangeArrowheads="1"/>
          </p:cNvSpPr>
          <p:nvPr>
            <p:ph type="title"/>
          </p:nvPr>
        </p:nvSpPr>
        <p:spPr>
          <a:xfrm>
            <a:off x="457200" y="0"/>
            <a:ext cx="7772400" cy="533400"/>
          </a:xfrm>
        </p:spPr>
        <p:txBody>
          <a:bodyPr/>
          <a:lstStyle/>
          <a:p>
            <a:r>
              <a:rPr lang="en-US"/>
              <a:t>Terminology</a:t>
            </a:r>
          </a:p>
        </p:txBody>
      </p:sp>
      <p:sp>
        <p:nvSpPr>
          <p:cNvPr id="341000" name="Text Box 8"/>
          <p:cNvSpPr txBox="1">
            <a:spLocks noChangeArrowheads="1"/>
          </p:cNvSpPr>
          <p:nvPr/>
        </p:nvSpPr>
        <p:spPr bwMode="auto">
          <a:xfrm>
            <a:off x="0" y="1872941"/>
            <a:ext cx="9144000" cy="5165505"/>
          </a:xfrm>
          <a:prstGeom prst="rect">
            <a:avLst/>
          </a:prstGeom>
          <a:noFill/>
          <a:ln w="9525">
            <a:noFill/>
            <a:miter lim="800000"/>
            <a:headEnd/>
            <a:tailEnd/>
          </a:ln>
          <a:effectLst/>
        </p:spPr>
        <p:txBody>
          <a:bodyPr lIns="91429" tIns="45714" rIns="91429" bIns="45714">
            <a:prstTxWarp prst="textNoShape">
              <a:avLst/>
            </a:prstTxWarp>
            <a:spAutoFit/>
          </a:bodyPr>
          <a:lstStyle/>
          <a:p>
            <a:pPr>
              <a:spcBef>
                <a:spcPts val="500"/>
              </a:spcBef>
              <a:spcAft>
                <a:spcPts val="500"/>
              </a:spcAft>
            </a:pPr>
            <a:r>
              <a:rPr lang="en-US" sz="1800" dirty="0">
                <a:latin typeface="Times" charset="0"/>
              </a:rPr>
              <a:t>The term </a:t>
            </a:r>
            <a:r>
              <a:rPr lang="en-US" sz="1800" dirty="0" err="1">
                <a:latin typeface="Times" charset="0"/>
              </a:rPr>
              <a:t>cladogram</a:t>
            </a:r>
            <a:r>
              <a:rPr lang="en-US" sz="1800" dirty="0">
                <a:latin typeface="Times" charset="0"/>
              </a:rPr>
              <a:t> refers to a strictly bifurcating diagram, where each </a:t>
            </a:r>
            <a:r>
              <a:rPr lang="en-US" sz="1800" dirty="0" err="1">
                <a:latin typeface="Times" charset="0"/>
              </a:rPr>
              <a:t>clade</a:t>
            </a:r>
            <a:r>
              <a:rPr lang="en-US" sz="1800" dirty="0">
                <a:latin typeface="Times" charset="0"/>
              </a:rPr>
              <a:t> is defined by a common ancestor that only gives rise to members of this </a:t>
            </a:r>
            <a:r>
              <a:rPr lang="en-US" sz="1800" dirty="0" err="1">
                <a:latin typeface="Times" charset="0"/>
              </a:rPr>
              <a:t>clade</a:t>
            </a:r>
            <a:r>
              <a:rPr lang="en-US" sz="1800" dirty="0">
                <a:latin typeface="Times" charset="0"/>
              </a:rPr>
              <a:t>. I.e., a </a:t>
            </a:r>
            <a:r>
              <a:rPr lang="en-US" sz="1800" dirty="0" err="1">
                <a:latin typeface="Times" charset="0"/>
              </a:rPr>
              <a:t>clade</a:t>
            </a:r>
            <a:r>
              <a:rPr lang="en-US" sz="1800" dirty="0">
                <a:latin typeface="Times" charset="0"/>
              </a:rPr>
              <a:t> is </a:t>
            </a:r>
            <a:r>
              <a:rPr lang="en-US" sz="1800" dirty="0">
                <a:solidFill>
                  <a:srgbClr val="CC0033"/>
                </a:solidFill>
                <a:latin typeface="Times" charset="0"/>
              </a:rPr>
              <a:t>monophyletic</a:t>
            </a:r>
            <a:r>
              <a:rPr lang="en-US" sz="1800" dirty="0">
                <a:latin typeface="Times" charset="0"/>
              </a:rPr>
              <a:t> (derived from one ancestor) as opposed to </a:t>
            </a:r>
            <a:r>
              <a:rPr lang="en-US" sz="1800" dirty="0">
                <a:solidFill>
                  <a:srgbClr val="FF0000"/>
                </a:solidFill>
                <a:latin typeface="Times" charset="0"/>
              </a:rPr>
              <a:t>polyphyletic</a:t>
            </a:r>
            <a:r>
              <a:rPr lang="en-US" sz="1800" dirty="0">
                <a:latin typeface="Times" charset="0"/>
              </a:rPr>
              <a:t> (derived from many ancestors).  (Note: you do need to know where the root is!)</a:t>
            </a:r>
            <a:endParaRPr lang="en-US" sz="1800" b="0" dirty="0">
              <a:latin typeface="Times" charset="0"/>
            </a:endParaRPr>
          </a:p>
          <a:p>
            <a:pPr>
              <a:spcBef>
                <a:spcPts val="500"/>
              </a:spcBef>
              <a:spcAft>
                <a:spcPts val="500"/>
              </a:spcAft>
            </a:pPr>
            <a:r>
              <a:rPr lang="en-US" sz="1800" dirty="0">
                <a:latin typeface="Times" charset="0"/>
              </a:rPr>
              <a:t>A </a:t>
            </a:r>
            <a:r>
              <a:rPr lang="en-US" sz="1800" dirty="0" err="1">
                <a:latin typeface="Times" charset="0"/>
              </a:rPr>
              <a:t>clade</a:t>
            </a:r>
            <a:r>
              <a:rPr lang="en-US" sz="1800" dirty="0">
                <a:latin typeface="Times" charset="0"/>
              </a:rPr>
              <a:t> is recognized and defined by </a:t>
            </a:r>
            <a:r>
              <a:rPr lang="en-US" sz="1800" dirty="0">
                <a:solidFill>
                  <a:srgbClr val="0000FF"/>
                </a:solidFill>
                <a:latin typeface="Times" charset="0"/>
              </a:rPr>
              <a:t>shared derived characters </a:t>
            </a:r>
            <a:r>
              <a:rPr lang="en-US" sz="1800" dirty="0">
                <a:latin typeface="Times" charset="0"/>
              </a:rPr>
              <a:t>(=</a:t>
            </a:r>
            <a:r>
              <a:rPr lang="en-US" sz="1800" dirty="0">
                <a:solidFill>
                  <a:srgbClr val="CC0033"/>
                </a:solidFill>
                <a:latin typeface="Times" charset="0"/>
              </a:rPr>
              <a:t> </a:t>
            </a:r>
            <a:r>
              <a:rPr lang="en-US" sz="1800" dirty="0" err="1">
                <a:solidFill>
                  <a:srgbClr val="CC0033"/>
                </a:solidFill>
                <a:latin typeface="Times" charset="0"/>
              </a:rPr>
              <a:t>synapomorphies</a:t>
            </a:r>
            <a:r>
              <a:rPr lang="en-US" sz="1800" dirty="0">
                <a:latin typeface="Times" charset="0"/>
              </a:rPr>
              <a:t>). </a:t>
            </a:r>
            <a:r>
              <a:rPr lang="en-US" sz="1800" dirty="0">
                <a:solidFill>
                  <a:srgbClr val="0000FF"/>
                </a:solidFill>
                <a:latin typeface="Times" charset="0"/>
              </a:rPr>
              <a:t>Shared primitive characters</a:t>
            </a:r>
            <a:r>
              <a:rPr lang="en-US" sz="1800" dirty="0">
                <a:latin typeface="Times" charset="0"/>
              </a:rPr>
              <a:t> (= </a:t>
            </a:r>
            <a:r>
              <a:rPr lang="en-US" sz="1800" dirty="0" err="1">
                <a:solidFill>
                  <a:srgbClr val="CC0033"/>
                </a:solidFill>
                <a:latin typeface="Times" charset="0"/>
              </a:rPr>
              <a:t>sympleisiomorphies</a:t>
            </a:r>
            <a:r>
              <a:rPr lang="en-US" sz="1800" dirty="0">
                <a:solidFill>
                  <a:srgbClr val="CC0033"/>
                </a:solidFill>
                <a:latin typeface="Times" charset="0"/>
              </a:rPr>
              <a:t> , </a:t>
            </a:r>
            <a:r>
              <a:rPr lang="en-US" sz="1800" dirty="0" err="1">
                <a:solidFill>
                  <a:srgbClr val="333333"/>
                </a:solidFill>
                <a:latin typeface="Times" charset="0"/>
              </a:rPr>
              <a:t>aternative</a:t>
            </a:r>
            <a:r>
              <a:rPr lang="en-US" sz="1800" dirty="0">
                <a:solidFill>
                  <a:srgbClr val="333333"/>
                </a:solidFill>
                <a:latin typeface="Times" charset="0"/>
              </a:rPr>
              <a:t> spelling is </a:t>
            </a:r>
            <a:r>
              <a:rPr lang="en-US" sz="1800" dirty="0" err="1">
                <a:solidFill>
                  <a:srgbClr val="333333"/>
                </a:solidFill>
                <a:latin typeface="Times" charset="0"/>
              </a:rPr>
              <a:t>symplesiomorphies</a:t>
            </a:r>
            <a:r>
              <a:rPr lang="en-US" sz="1800" dirty="0">
                <a:latin typeface="Times" charset="0"/>
              </a:rPr>
              <a:t>) do not define a clade. (see in class example drawing ala </a:t>
            </a:r>
            <a:r>
              <a:rPr lang="en-US" sz="1800" dirty="0" err="1">
                <a:latin typeface="Times" charset="0"/>
              </a:rPr>
              <a:t>Hennig</a:t>
            </a:r>
            <a:r>
              <a:rPr lang="en-US" sz="1800" dirty="0">
                <a:latin typeface="Times" charset="0"/>
              </a:rPr>
              <a:t>). </a:t>
            </a:r>
          </a:p>
          <a:p>
            <a:pPr>
              <a:spcBef>
                <a:spcPts val="500"/>
              </a:spcBef>
              <a:spcAft>
                <a:spcPts val="500"/>
              </a:spcAft>
            </a:pPr>
            <a:r>
              <a:rPr lang="en-US" sz="1800" dirty="0" err="1">
                <a:solidFill>
                  <a:srgbClr val="0000FF"/>
                </a:solidFill>
                <a:latin typeface="Times" charset="0"/>
              </a:rPr>
              <a:t>Homoplasies</a:t>
            </a:r>
            <a:r>
              <a:rPr lang="en-US" sz="1800" b="0" dirty="0">
                <a:latin typeface="Times" charset="0"/>
              </a:rPr>
              <a:t> (characters that evolved independently</a:t>
            </a:r>
            <a:r>
              <a:rPr lang="en-US" sz="1800" dirty="0">
                <a:latin typeface="Times" charset="0"/>
              </a:rPr>
              <a:t>, e.g. animals with wings) define </a:t>
            </a:r>
            <a:r>
              <a:rPr lang="en-US" sz="1800" dirty="0">
                <a:solidFill>
                  <a:srgbClr val="FF0000"/>
                </a:solidFill>
                <a:latin typeface="Times" charset="0"/>
              </a:rPr>
              <a:t>polyphyletic</a:t>
            </a:r>
            <a:r>
              <a:rPr lang="en-US" sz="1800" dirty="0">
                <a:latin typeface="Times" charset="0"/>
              </a:rPr>
              <a:t> groups </a:t>
            </a:r>
            <a:endParaRPr lang="en-US" sz="1800" b="0" dirty="0">
              <a:latin typeface="Times" charset="0"/>
            </a:endParaRPr>
          </a:p>
          <a:p>
            <a:pPr>
              <a:spcBef>
                <a:spcPts val="500"/>
              </a:spcBef>
              <a:spcAft>
                <a:spcPts val="500"/>
              </a:spcAft>
            </a:pPr>
            <a:r>
              <a:rPr lang="en-US" sz="1800" dirty="0">
                <a:latin typeface="Times" charset="0"/>
              </a:rPr>
              <a:t>To use these terms you need to have </a:t>
            </a:r>
            <a:r>
              <a:rPr lang="en-US" sz="1800" dirty="0">
                <a:solidFill>
                  <a:srgbClr val="CC0033"/>
                </a:solidFill>
                <a:latin typeface="Times" charset="0"/>
              </a:rPr>
              <a:t>polarized characters</a:t>
            </a:r>
            <a:r>
              <a:rPr lang="en-US" sz="1800" dirty="0">
                <a:latin typeface="Times" charset="0"/>
              </a:rPr>
              <a:t>; for most molecular characters you don't know which state is primitive and which is derived (exceptions:....). </a:t>
            </a:r>
          </a:p>
          <a:p>
            <a:pPr>
              <a:spcBef>
                <a:spcPts val="500"/>
              </a:spcBef>
              <a:spcAft>
                <a:spcPts val="500"/>
              </a:spcAft>
            </a:pPr>
            <a:endParaRPr lang="en-US" sz="1800" dirty="0">
              <a:latin typeface="Times" charset="0"/>
            </a:endParaRPr>
          </a:p>
          <a:p>
            <a:pPr>
              <a:spcBef>
                <a:spcPts val="500"/>
              </a:spcBef>
              <a:spcAft>
                <a:spcPts val="500"/>
              </a:spcAft>
            </a:pPr>
            <a:r>
              <a:rPr lang="en-US" sz="1800" dirty="0">
                <a:latin typeface="Times" charset="0"/>
              </a:rPr>
              <a:t>Discussion of </a:t>
            </a:r>
            <a:r>
              <a:rPr lang="en-US" sz="1800" dirty="0" err="1">
                <a:latin typeface="Times" charset="0"/>
              </a:rPr>
              <a:t>Hennig</a:t>
            </a:r>
            <a:r>
              <a:rPr lang="en-US" sz="1800" dirty="0">
                <a:latin typeface="Times" charset="0"/>
              </a:rPr>
              <a:t> </a:t>
            </a:r>
            <a:r>
              <a:rPr lang="en-US" sz="1800" i="1" dirty="0">
                <a:latin typeface="Times" charset="0"/>
              </a:rPr>
              <a:t>versus </a:t>
            </a:r>
            <a:r>
              <a:rPr lang="en-US" sz="1800" dirty="0" err="1">
                <a:latin typeface="Times" charset="0"/>
              </a:rPr>
              <a:t>Ashlock</a:t>
            </a:r>
            <a:r>
              <a:rPr lang="en-US" sz="1800" i="1" dirty="0">
                <a:latin typeface="Times" charset="0"/>
              </a:rPr>
              <a:t> (</a:t>
            </a:r>
            <a:r>
              <a:rPr lang="en-US" sz="1800" dirty="0">
                <a:latin typeface="Times" charset="0"/>
              </a:rPr>
              <a:t>and </a:t>
            </a:r>
            <a:r>
              <a:rPr lang="en-US" sz="1800" dirty="0" err="1">
                <a:latin typeface="Times" charset="0"/>
              </a:rPr>
              <a:t>Mayr</a:t>
            </a:r>
            <a:r>
              <a:rPr lang="en-US" sz="1800" i="1" dirty="0">
                <a:latin typeface="Times" charset="0"/>
              </a:rPr>
              <a:t>)  </a:t>
            </a:r>
            <a:br>
              <a:rPr lang="en-US" sz="1800" i="1" dirty="0">
                <a:latin typeface="Times" charset="0"/>
              </a:rPr>
            </a:br>
            <a:r>
              <a:rPr lang="en-US" sz="1800" i="1" dirty="0" err="1">
                <a:latin typeface="Times" charset="0"/>
              </a:rPr>
              <a:t>holophyletic</a:t>
            </a:r>
            <a:r>
              <a:rPr lang="en-US" sz="1800" i="1" dirty="0">
                <a:latin typeface="Times" charset="0"/>
              </a:rPr>
              <a:t>, monophyletic, paraphyletic, paraphyletic </a:t>
            </a:r>
            <a:br>
              <a:rPr lang="en-US" sz="1800" dirty="0">
                <a:latin typeface="Times" charset="0"/>
              </a:rPr>
            </a:br>
            <a:br>
              <a:rPr lang="en-US" sz="1800" dirty="0">
                <a:latin typeface="Times" charset="0"/>
              </a:rPr>
            </a:br>
            <a:endParaRPr lang="en-US" sz="1800" dirty="0"/>
          </a:p>
        </p:txBody>
      </p:sp>
    </p:spTree>
    <p:extLst>
      <p:ext uri="{BB962C8B-B14F-4D97-AF65-F5344CB8AC3E}">
        <p14:creationId xmlns:p14="http://schemas.microsoft.com/office/powerpoint/2010/main" val="2854353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0" y="0"/>
            <a:ext cx="9144000" cy="990600"/>
          </a:xfrm>
        </p:spPr>
        <p:txBody>
          <a:bodyPr/>
          <a:lstStyle/>
          <a:p>
            <a:r>
              <a:rPr lang="en-US"/>
              <a:t>Test:Which of these trees is different?</a:t>
            </a:r>
          </a:p>
        </p:txBody>
      </p:sp>
      <p:pic>
        <p:nvPicPr>
          <p:cNvPr id="339971" name="Picture 3" descr="trees"/>
          <p:cNvPicPr>
            <a:picLocks noChangeAspect="1" noChangeArrowheads="1"/>
          </p:cNvPicPr>
          <p:nvPr/>
        </p:nvPicPr>
        <p:blipFill>
          <a:blip r:embed="rId3"/>
          <a:srcRect/>
          <a:stretch>
            <a:fillRect/>
          </a:stretch>
        </p:blipFill>
        <p:spPr bwMode="auto">
          <a:xfrm>
            <a:off x="838200" y="838201"/>
            <a:ext cx="7467600" cy="4697413"/>
          </a:xfrm>
          <a:prstGeom prst="rect">
            <a:avLst/>
          </a:prstGeom>
          <a:noFill/>
        </p:spPr>
      </p:pic>
      <p:sp>
        <p:nvSpPr>
          <p:cNvPr id="339972" name="Text Box 4"/>
          <p:cNvSpPr txBox="1">
            <a:spLocks noChangeArrowheads="1"/>
          </p:cNvSpPr>
          <p:nvPr/>
        </p:nvSpPr>
        <p:spPr bwMode="auto">
          <a:xfrm>
            <a:off x="473981" y="5813900"/>
            <a:ext cx="2323050" cy="461653"/>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dirty="0"/>
              <a:t>More tests </a:t>
            </a:r>
            <a:r>
              <a:rPr lang="en-US" dirty="0">
                <a:hlinkClick r:id="rId4"/>
              </a:rPr>
              <a:t>here</a:t>
            </a:r>
            <a:endParaRPr lang="en-US" dirty="0"/>
          </a:p>
        </p:txBody>
      </p:sp>
    </p:spTree>
    <p:extLst>
      <p:ext uri="{BB962C8B-B14F-4D97-AF65-F5344CB8AC3E}">
        <p14:creationId xmlns:p14="http://schemas.microsoft.com/office/powerpoint/2010/main" val="485825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150938"/>
          </a:xfrm>
          <a:prstGeom prst="rect">
            <a:avLst/>
          </a:prstGeom>
          <a:noFill/>
        </p:spPr>
        <p:txBody>
          <a:bodyPr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Times New Roman" charset="0"/>
                <a:ea typeface=""/>
                <a:cs typeface=""/>
              </a:rPr>
              <a:t>Likelihood estimates do not take prior information into consideration:</a:t>
            </a:r>
          </a:p>
        </p:txBody>
      </p:sp>
      <p:sp>
        <p:nvSpPr>
          <p:cNvPr id="3" name="TextBox 2"/>
          <p:cNvSpPr txBox="1"/>
          <p:nvPr/>
        </p:nvSpPr>
        <p:spPr>
          <a:xfrm>
            <a:off x="0" y="1295400"/>
            <a:ext cx="9144000" cy="2197100"/>
          </a:xfrm>
          <a:prstGeom prst="rect">
            <a:avLst/>
          </a:prstGeom>
          <a:noFill/>
        </p:spPr>
        <p:txBody>
          <a:bodyPr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Times New Roman" charset="0"/>
                <a:ea typeface=""/>
                <a:cs typeface=""/>
              </a:rPr>
              <a:t>e.g., if the result of three coin tosses is 3 times head, then the likelihood estimate for the frequency of having a head is 1 (3 out of 3 events) and the  estimate for the frequency of having a head is zero.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1" i="0" u="none" strike="noStrike" kern="1200" cap="none" spc="0" normalizeH="0" baseline="0" noProof="0" dirty="0">
              <a:ln>
                <a:noFill/>
              </a:ln>
              <a:solidFill>
                <a:srgbClr val="000000"/>
              </a:solidFill>
              <a:effectLst/>
              <a:uLnTx/>
              <a:uFillTx/>
              <a:latin typeface="Times New Roman" charset="0"/>
              <a:ea typeface=""/>
              <a:cs typeface=""/>
            </a:endParaRPr>
          </a:p>
        </p:txBody>
      </p:sp>
      <p:graphicFrame>
        <p:nvGraphicFramePr>
          <p:cNvPr id="91139" name="Object 3"/>
          <p:cNvGraphicFramePr>
            <a:graphicFrameLocks noChangeAspect="1"/>
          </p:cNvGraphicFramePr>
          <p:nvPr/>
        </p:nvGraphicFramePr>
        <p:xfrm>
          <a:off x="1676400" y="3454400"/>
          <a:ext cx="1781175" cy="258763"/>
        </p:xfrm>
        <a:graphic>
          <a:graphicData uri="http://schemas.openxmlformats.org/presentationml/2006/ole">
            <mc:AlternateContent xmlns:mc="http://schemas.openxmlformats.org/markup-compatibility/2006">
              <mc:Choice xmlns:v="urn:schemas-microsoft-com:vml" Requires="v">
                <p:oleObj spid="_x0000_s61474" name="Equation" r:id="rId3" imgW="1079500" imgH="152400" progId="Equation.3">
                  <p:embed/>
                </p:oleObj>
              </mc:Choice>
              <mc:Fallback>
                <p:oleObj name="Equation" r:id="rId3" imgW="1079500" imgH="152400" progId="Equation.3">
                  <p:embed/>
                  <p:pic>
                    <p:nvPicPr>
                      <p:cNvPr id="9113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454400"/>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1140" name="Object 4"/>
          <p:cNvGraphicFramePr>
            <a:graphicFrameLocks noChangeAspect="1"/>
          </p:cNvGraphicFramePr>
          <p:nvPr/>
        </p:nvGraphicFramePr>
        <p:xfrm>
          <a:off x="685800" y="3971925"/>
          <a:ext cx="3265488" cy="274638"/>
        </p:xfrm>
        <a:graphic>
          <a:graphicData uri="http://schemas.openxmlformats.org/presentationml/2006/ole">
            <mc:AlternateContent xmlns:mc="http://schemas.openxmlformats.org/markup-compatibility/2006">
              <mc:Choice xmlns:v="urn:schemas-microsoft-com:vml" Requires="v">
                <p:oleObj spid="_x0000_s61475" name="Equation" r:id="rId5" imgW="2032000" imgH="165100" progId="Equation.3">
                  <p:embed/>
                </p:oleObj>
              </mc:Choice>
              <mc:Fallback>
                <p:oleObj name="Equation" r:id="rId5" imgW="2032000" imgH="165100" progId="Equation.3">
                  <p:embed/>
                  <p:pic>
                    <p:nvPicPr>
                      <p:cNvPr id="9114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3603625" y="3295650"/>
            <a:ext cx="5194300" cy="409575"/>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The probability that both events (A and B) occur</a:t>
            </a:r>
          </a:p>
        </p:txBody>
      </p:sp>
      <p:sp>
        <p:nvSpPr>
          <p:cNvPr id="8" name="TextBox 7"/>
          <p:cNvSpPr txBox="1"/>
          <p:nvPr/>
        </p:nvSpPr>
        <p:spPr>
          <a:xfrm>
            <a:off x="4144963" y="3886200"/>
            <a:ext cx="4999037" cy="419100"/>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Both sides expressed as conditional probability</a:t>
            </a:r>
          </a:p>
        </p:txBody>
      </p:sp>
      <p:sp>
        <p:nvSpPr>
          <p:cNvPr id="9" name="TextBox 8"/>
          <p:cNvSpPr txBox="1"/>
          <p:nvPr/>
        </p:nvSpPr>
        <p:spPr>
          <a:xfrm>
            <a:off x="1371600" y="5105400"/>
            <a:ext cx="6705600" cy="1641475"/>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If A is the model and B is the data, then</a:t>
            </a:r>
            <a:br>
              <a:rPr kumimoji="0" lang="en-US" sz="2000" b="0" i="0" u="none" strike="noStrike" kern="1200" cap="none" spc="0" normalizeH="0" baseline="0" noProof="0" dirty="0">
                <a:ln>
                  <a:noFill/>
                </a:ln>
                <a:solidFill>
                  <a:srgbClr val="000000"/>
                </a:solidFill>
                <a:effectLst/>
                <a:uLnTx/>
                <a:uFillTx/>
                <a:latin typeface="Times New Roman" charset="0"/>
                <a:ea typeface=""/>
                <a:cs typeface=""/>
              </a:rPr>
            </a:b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 </a:t>
            </a: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P(B|A)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is the likelihood of model A</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 P(A|B)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is the posterior probability of the model given the data.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 P(A)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is the considered the prior probability of the model.</a:t>
            </a:r>
            <a:br>
              <a:rPr kumimoji="0" lang="en-US" sz="2000" b="0" i="0" u="none" strike="noStrike" kern="1200" cap="none" spc="0" normalizeH="0" baseline="0" noProof="0" dirty="0">
                <a:ln>
                  <a:noFill/>
                </a:ln>
                <a:solidFill>
                  <a:srgbClr val="000000"/>
                </a:solidFill>
                <a:effectLst/>
                <a:uLnTx/>
                <a:uFillTx/>
                <a:latin typeface="Times New Roman" charset="0"/>
                <a:ea typeface=""/>
                <a:cs typeface=""/>
              </a:rPr>
            </a:b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 </a:t>
            </a: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P(B)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often is treated as a normalizing constant.   </a:t>
            </a:r>
          </a:p>
        </p:txBody>
      </p:sp>
      <p:graphicFrame>
        <p:nvGraphicFramePr>
          <p:cNvPr id="91144" name="Object 5"/>
          <p:cNvGraphicFramePr>
            <a:graphicFrameLocks noChangeAspect="1"/>
          </p:cNvGraphicFramePr>
          <p:nvPr/>
        </p:nvGraphicFramePr>
        <p:xfrm>
          <a:off x="1543050" y="4491038"/>
          <a:ext cx="2479675" cy="619125"/>
        </p:xfrm>
        <a:graphic>
          <a:graphicData uri="http://schemas.openxmlformats.org/presentationml/2006/ole">
            <mc:AlternateContent xmlns:mc="http://schemas.openxmlformats.org/markup-compatibility/2006">
              <mc:Choice xmlns:v="urn:schemas-microsoft-com:vml" Requires="v">
                <p:oleObj spid="_x0000_s61476" name="Equation" r:id="rId7" imgW="1625600" imgH="393700" progId="Equation.3">
                  <p:embed/>
                </p:oleObj>
              </mc:Choice>
              <mc:Fallback>
                <p:oleObj name="Equation" r:id="rId7" imgW="1625600" imgH="393700" progId="Equation.3">
                  <p:embed/>
                  <p:pic>
                    <p:nvPicPr>
                      <p:cNvPr id="91144"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050" y="4491038"/>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3058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698500" y="166688"/>
            <a:ext cx="7772400" cy="609600"/>
          </a:xfrm>
        </p:spPr>
        <p:txBody>
          <a:bodyPr/>
          <a:lstStyle/>
          <a:p>
            <a:pPr eaLnBrk="1" hangingPunct="1"/>
            <a:r>
              <a:rPr lang="en-US" altLang="en-US">
                <a:latin typeface="Arial" charset="0"/>
                <a:ea typeface="ＭＳ Ｐゴシック" charset="-128"/>
              </a:rPr>
              <a:t>Bayes’ Theorem</a:t>
            </a:r>
          </a:p>
        </p:txBody>
      </p:sp>
      <p:pic>
        <p:nvPicPr>
          <p:cNvPr id="84994"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1573213"/>
            <a:ext cx="2486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4"/>
          <p:cNvSpPr txBox="1">
            <a:spLocks noChangeArrowheads="1"/>
          </p:cNvSpPr>
          <p:nvPr/>
        </p:nvSpPr>
        <p:spPr bwMode="auto">
          <a:xfrm>
            <a:off x="93663" y="4405313"/>
            <a:ext cx="2590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FFF00"/>
                </a:solidFill>
                <a:effectLst/>
                <a:uLnTx/>
                <a:uFillTx/>
                <a:latin typeface="Arial" charset="0"/>
                <a:ea typeface="ＭＳ Ｐゴシック" charset="-128"/>
                <a:cs typeface=""/>
              </a:rPr>
              <a:t>Reverend Thomas Bayes (1702-1761)</a:t>
            </a:r>
          </a:p>
        </p:txBody>
      </p:sp>
      <p:sp>
        <p:nvSpPr>
          <p:cNvPr id="84996" name="AutoShape 5"/>
          <p:cNvSpPr>
            <a:spLocks/>
          </p:cNvSpPr>
          <p:nvPr/>
        </p:nvSpPr>
        <p:spPr bwMode="auto">
          <a:xfrm rot="5400000">
            <a:off x="3971925"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4997" name="AutoShape 6"/>
          <p:cNvSpPr>
            <a:spLocks/>
          </p:cNvSpPr>
          <p:nvPr/>
        </p:nvSpPr>
        <p:spPr bwMode="auto">
          <a:xfrm rot="16200000" flipV="1">
            <a:off x="7299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4998" name="AutoShape 7"/>
          <p:cNvSpPr>
            <a:spLocks/>
          </p:cNvSpPr>
          <p:nvPr/>
        </p:nvSpPr>
        <p:spPr bwMode="auto">
          <a:xfrm rot="5400000">
            <a:off x="5651500" y="2487613"/>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4999" name="AutoShape 8"/>
          <p:cNvSpPr>
            <a:spLocks/>
          </p:cNvSpPr>
          <p:nvPr/>
        </p:nvSpPr>
        <p:spPr bwMode="auto">
          <a:xfrm rot="5400000">
            <a:off x="7298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5000" name="Text Box 9"/>
          <p:cNvSpPr txBox="1">
            <a:spLocks noChangeArrowheads="1"/>
          </p:cNvSpPr>
          <p:nvPr/>
        </p:nvSpPr>
        <p:spPr bwMode="auto">
          <a:xfrm>
            <a:off x="2843213" y="3429000"/>
            <a:ext cx="25749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charset="0"/>
                <a:ea typeface="ＭＳ Ｐゴシック" charset="-128"/>
                <a:cs typeface=""/>
              </a:rPr>
              <a:t>Posterior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charset="0"/>
                <a:ea typeface="ＭＳ Ｐゴシック" charset="-128"/>
                <a:cs typeface=""/>
              </a:rPr>
              <a:t>Probability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represents the degree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to which we believe a given </a:t>
            </a:r>
            <a:r>
              <a:rPr kumimoji="0" lang="en-US" altLang="en-US" sz="1600" b="1" i="0" u="none" strike="noStrike" kern="1200" cap="none" spc="0" normalizeH="0" baseline="0" noProof="0">
                <a:ln>
                  <a:noFill/>
                </a:ln>
                <a:solidFill>
                  <a:srgbClr val="FF3300"/>
                </a:solidFill>
                <a:effectLst/>
                <a:uLnTx/>
                <a:uFillTx/>
                <a:latin typeface="Arial" charset="0"/>
                <a:ea typeface="ＭＳ Ｐゴシック" charset="-128"/>
                <a:cs typeface=""/>
              </a:rPr>
              <a:t>model</a:t>
            </a: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 accurately describes the situation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given the available </a:t>
            </a:r>
            <a:r>
              <a:rPr kumimoji="0" lang="en-US" altLang="en-US" sz="1600" b="1" i="0" u="none" strike="noStrike" kern="1200" cap="none" spc="0" normalizeH="0" baseline="0" noProof="0">
                <a:ln>
                  <a:noFill/>
                </a:ln>
                <a:solidFill>
                  <a:srgbClr val="FF3300"/>
                </a:solidFill>
                <a:effectLst/>
                <a:uLnTx/>
                <a:uFillTx/>
                <a:latin typeface="Arial" charset="0"/>
                <a:ea typeface="ＭＳ Ｐゴシック" charset="-128"/>
                <a:cs typeface=""/>
              </a:rPr>
              <a:t>data</a:t>
            </a: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 and all of our prior information </a:t>
            </a:r>
            <a:r>
              <a:rPr kumimoji="0" lang="en-US" altLang="en-US" sz="1600" b="1" i="0" u="none" strike="noStrike" kern="1200" cap="none" spc="0" normalizeH="0" baseline="0" noProof="0">
                <a:ln>
                  <a:noFill/>
                </a:ln>
                <a:solidFill>
                  <a:srgbClr val="FF3300"/>
                </a:solidFill>
                <a:effectLst/>
                <a:uLnTx/>
                <a:uFillTx/>
                <a:latin typeface="Arial" charset="0"/>
                <a:ea typeface="ＭＳ Ｐゴシック" charset="-128"/>
                <a:cs typeface=""/>
              </a:rPr>
              <a:t>I</a:t>
            </a:r>
          </a:p>
        </p:txBody>
      </p:sp>
      <p:sp>
        <p:nvSpPr>
          <p:cNvPr id="85001" name="Text Box 10"/>
          <p:cNvSpPr txBox="1">
            <a:spLocks noChangeArrowheads="1"/>
          </p:cNvSpPr>
          <p:nvPr/>
        </p:nvSpPr>
        <p:spPr bwMode="auto">
          <a:xfrm>
            <a:off x="5264150" y="3429000"/>
            <a:ext cx="2519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FFFF"/>
                </a:solidFill>
                <a:effectLst/>
                <a:uLnTx/>
                <a:uFillTx/>
                <a:latin typeface="Arial" charset="0"/>
                <a:ea typeface="ＭＳ Ｐゴシック" charset="-128"/>
                <a:cs typeface=""/>
              </a:rPr>
              <a:t>Prior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FFFF"/>
                </a:solidFill>
                <a:effectLst/>
                <a:uLnTx/>
                <a:uFillTx/>
                <a:latin typeface="Arial" charset="0"/>
                <a:ea typeface="ＭＳ Ｐゴシック" charset="-128"/>
                <a:cs typeface=""/>
              </a:rPr>
              <a:t>Probability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CCFFFF"/>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CCFFFF"/>
                </a:solidFill>
                <a:effectLst/>
                <a:uLnTx/>
                <a:uFillTx/>
                <a:latin typeface="Arial" charset="0"/>
                <a:ea typeface="ＭＳ Ｐゴシック" charset="-128"/>
                <a:cs typeface=""/>
              </a:rPr>
              <a:t>describes the degree to which we believe the model accurately describes reality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CCFFFF"/>
                </a:solidFill>
                <a:effectLst/>
                <a:uLnTx/>
                <a:uFillTx/>
                <a:latin typeface="Arial" charset="0"/>
                <a:ea typeface="ＭＳ Ｐゴシック" charset="-128"/>
                <a:cs typeface=""/>
              </a:rPr>
              <a:t>based on all of our prior information.</a:t>
            </a:r>
          </a:p>
        </p:txBody>
      </p:sp>
      <p:sp>
        <p:nvSpPr>
          <p:cNvPr id="85002" name="Text Box 11"/>
          <p:cNvSpPr txBox="1">
            <a:spLocks noChangeArrowheads="1"/>
          </p:cNvSpPr>
          <p:nvPr/>
        </p:nvSpPr>
        <p:spPr bwMode="auto">
          <a:xfrm>
            <a:off x="7283450" y="301625"/>
            <a:ext cx="1638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Arial" charset="0"/>
                <a:ea typeface="ＭＳ Ｐゴシック" charset="-128"/>
                <a:cs typeface=""/>
              </a:rPr>
              <a:t>Likelihood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describes how well the model predicts the data</a:t>
            </a:r>
          </a:p>
        </p:txBody>
      </p:sp>
      <p:sp>
        <p:nvSpPr>
          <p:cNvPr id="85003" name="Text Box 12"/>
          <p:cNvSpPr txBox="1">
            <a:spLocks noChangeArrowheads="1"/>
          </p:cNvSpPr>
          <p:nvPr/>
        </p:nvSpPr>
        <p:spPr bwMode="auto">
          <a:xfrm>
            <a:off x="7546975" y="3429000"/>
            <a:ext cx="159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CCFF"/>
                </a:solidFill>
                <a:effectLst/>
                <a:uLnTx/>
                <a:uFillTx/>
                <a:latin typeface="Arial" charset="0"/>
                <a:ea typeface="ＭＳ Ｐゴシック" charset="-128"/>
                <a:cs typeface=""/>
              </a:rPr>
              <a:t>Normalizing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CCFF"/>
                </a:solidFill>
                <a:effectLst/>
                <a:uLnTx/>
                <a:uFillTx/>
                <a:latin typeface="Arial" charset="0"/>
                <a:ea typeface="ＭＳ Ｐゴシック" charset="-128"/>
                <a:cs typeface=""/>
              </a:rPr>
              <a:t>constant</a:t>
            </a:r>
          </a:p>
        </p:txBody>
      </p:sp>
      <p:grpSp>
        <p:nvGrpSpPr>
          <p:cNvPr id="85004" name="Group 13"/>
          <p:cNvGrpSpPr>
            <a:grpSpLocks/>
          </p:cNvGrpSpPr>
          <p:nvPr/>
        </p:nvGrpSpPr>
        <p:grpSpPr bwMode="auto">
          <a:xfrm>
            <a:off x="3195638" y="2262188"/>
            <a:ext cx="5275262" cy="754062"/>
            <a:chOff x="2013" y="1425"/>
            <a:chExt cx="3323" cy="475"/>
          </a:xfrm>
        </p:grpSpPr>
        <p:sp>
          <p:nvSpPr>
            <p:cNvPr id="85005"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FFFFFF"/>
                  </a:solidFill>
                  <a:effectLst/>
                  <a:uLnTx/>
                  <a:uFillTx/>
                  <a:latin typeface="Arial" charset="0"/>
                  <a:ea typeface="ＭＳ Ｐゴシック" charset="-128"/>
                  <a:cs typeface=""/>
                </a:rPr>
                <a:t>P(model|data, I) = P(model, I)</a:t>
              </a:r>
              <a:endParaRPr kumimoji="0" lang="en-US" altLang="en-US" sz="1800" b="0" i="0" u="none" strike="noStrike" kern="1200" cap="none" spc="0" normalizeH="0" baseline="0" noProof="0">
                <a:ln>
                  <a:noFill/>
                </a:ln>
                <a:solidFill>
                  <a:srgbClr val="FFFFFF"/>
                </a:solidFill>
                <a:effectLst/>
                <a:uLnTx/>
                <a:uFillTx/>
                <a:latin typeface="Arial" charset="0"/>
                <a:ea typeface="ＭＳ Ｐゴシック" charset="-128"/>
                <a:cs typeface=""/>
              </a:endParaRPr>
            </a:p>
          </p:txBody>
        </p:sp>
        <p:sp>
          <p:nvSpPr>
            <p:cNvPr id="85006" name="Rectangle 15"/>
            <p:cNvSpPr>
              <a:spLocks noChangeArrowheads="1"/>
            </p:cNvSpPr>
            <p:nvPr/>
          </p:nvSpPr>
          <p:spPr bwMode="auto">
            <a:xfrm>
              <a:off x="4107" y="1425"/>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FFFFFF"/>
                  </a:solidFill>
                  <a:effectLst/>
                  <a:uLnTx/>
                  <a:uFillTx/>
                  <a:latin typeface="Arial" charset="0"/>
                  <a:ea typeface="ＭＳ Ｐゴシック" charset="-128"/>
                  <a:cs typeface=""/>
                </a:rPr>
                <a:t>P(data|model, I)</a:t>
              </a:r>
            </a:p>
          </p:txBody>
        </p:sp>
        <p:sp>
          <p:nvSpPr>
            <p:cNvPr id="85007" name="Rectangle 16"/>
            <p:cNvSpPr>
              <a:spLocks noChangeArrowheads="1"/>
            </p:cNvSpPr>
            <p:nvPr/>
          </p:nvSpPr>
          <p:spPr bwMode="auto">
            <a:xfrm>
              <a:off x="4349" y="1669"/>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FFFFFF"/>
                  </a:solidFill>
                  <a:effectLst/>
                  <a:uLnTx/>
                  <a:uFillTx/>
                  <a:latin typeface="Arial" charset="0"/>
                  <a:ea typeface="ＭＳ Ｐゴシック" charset="-128"/>
                  <a:cs typeface=""/>
                </a:rPr>
                <a:t>P(data,I)</a:t>
              </a:r>
            </a:p>
          </p:txBody>
        </p:sp>
        <p:sp>
          <p:nvSpPr>
            <p:cNvPr id="85008"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spTree>
    <p:extLst>
      <p:ext uri="{BB962C8B-B14F-4D97-AF65-F5344CB8AC3E}">
        <p14:creationId xmlns:p14="http://schemas.microsoft.com/office/powerpoint/2010/main" val="4012419030"/>
      </p:ext>
    </p:extLst>
  </p:cSld>
  <p:clrMapOvr>
    <a:overrideClrMapping bg1="dk2" tx1="lt1" bg2="dk1" tx2="lt2" accent1="accent1" accent2="accent2" accent3="accent3" accent4="accent4" accent5="accent5" accent6="accent6" hlink="hlink" folHlink="folHlink"/>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1600200" y="228600"/>
            <a:ext cx="5322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00"/>
                </a:solidFill>
                <a:effectLst/>
                <a:uLnTx/>
                <a:uFillTx/>
                <a:latin typeface="Arial" charset="0"/>
                <a:ea typeface="ＭＳ Ｐゴシック" charset="-128"/>
                <a:cs typeface=""/>
              </a:rPr>
              <a:t>Elliot Sober’s Gremlins</a:t>
            </a:r>
          </a:p>
        </p:txBody>
      </p:sp>
      <p:sp>
        <p:nvSpPr>
          <p:cNvPr id="82946" name="Rectangle 3"/>
          <p:cNvSpPr>
            <a:spLocks noChangeArrowheads="1"/>
          </p:cNvSpPr>
          <p:nvPr/>
        </p:nvSpPr>
        <p:spPr bwMode="auto">
          <a:xfrm>
            <a:off x="169863" y="4051300"/>
            <a:ext cx="4910137" cy="2654300"/>
          </a:xfrm>
          <a:prstGeom prst="rect">
            <a:avLst/>
          </a:prstGeom>
          <a:solidFill>
            <a:srgbClr val="33CC33"/>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charset="0"/>
              <a:ea typeface="ＭＳ Ｐゴシック" charset="-128"/>
              <a:cs typeface=""/>
            </a:endParaRPr>
          </a:p>
        </p:txBody>
      </p:sp>
      <p:sp>
        <p:nvSpPr>
          <p:cNvPr id="82947" name="AutoShape 4"/>
          <p:cNvSpPr>
            <a:spLocks noChangeArrowheads="1"/>
          </p:cNvSpPr>
          <p:nvPr/>
        </p:nvSpPr>
        <p:spPr bwMode="auto">
          <a:xfrm>
            <a:off x="0" y="1066800"/>
            <a:ext cx="5334000" cy="2984500"/>
          </a:xfrm>
          <a:prstGeom prst="triangle">
            <a:avLst>
              <a:gd name="adj" fmla="val 48454"/>
            </a:avLst>
          </a:prstGeom>
          <a:solidFill>
            <a:schemeClr val="folHlink"/>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2948" name="Rectangle 5"/>
          <p:cNvSpPr>
            <a:spLocks noChangeArrowheads="1"/>
          </p:cNvSpPr>
          <p:nvPr/>
        </p:nvSpPr>
        <p:spPr bwMode="auto">
          <a:xfrm>
            <a:off x="5842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2949" name="Rectangle 6"/>
          <p:cNvSpPr>
            <a:spLocks noChangeArrowheads="1"/>
          </p:cNvSpPr>
          <p:nvPr/>
        </p:nvSpPr>
        <p:spPr bwMode="auto">
          <a:xfrm>
            <a:off x="2057400" y="4826000"/>
            <a:ext cx="1184275" cy="1879600"/>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2950" name="Rectangle 7"/>
          <p:cNvSpPr>
            <a:spLocks noChangeArrowheads="1"/>
          </p:cNvSpPr>
          <p:nvPr/>
        </p:nvSpPr>
        <p:spPr bwMode="auto">
          <a:xfrm>
            <a:off x="36576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2951" name="Text Box 8"/>
          <p:cNvSpPr txBox="1">
            <a:spLocks noChangeArrowheads="1"/>
          </p:cNvSpPr>
          <p:nvPr/>
        </p:nvSpPr>
        <p:spPr bwMode="auto">
          <a:xfrm>
            <a:off x="2438400" y="1371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charset="0"/>
                <a:ea typeface="ＭＳ Ｐゴシック" charset="-128"/>
                <a:cs typeface=""/>
              </a:rPr>
              <a:t>?</a:t>
            </a:r>
          </a:p>
        </p:txBody>
      </p:sp>
      <p:sp>
        <p:nvSpPr>
          <p:cNvPr id="82952" name="Text Box 9"/>
          <p:cNvSpPr txBox="1">
            <a:spLocks noChangeArrowheads="1"/>
          </p:cNvSpPr>
          <p:nvPr/>
        </p:nvSpPr>
        <p:spPr bwMode="auto">
          <a:xfrm>
            <a:off x="43434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charset="0"/>
                <a:ea typeface="ＭＳ Ｐゴシック" charset="-128"/>
                <a:cs typeface=""/>
              </a:rPr>
              <a:t>?</a:t>
            </a:r>
          </a:p>
        </p:txBody>
      </p:sp>
      <p:sp>
        <p:nvSpPr>
          <p:cNvPr id="82953" name="Text Box 10"/>
          <p:cNvSpPr txBox="1">
            <a:spLocks noChangeArrowheads="1"/>
          </p:cNvSpPr>
          <p:nvPr/>
        </p:nvSpPr>
        <p:spPr bwMode="auto">
          <a:xfrm>
            <a:off x="7620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charset="0"/>
                <a:ea typeface="ＭＳ Ｐゴシック" charset="-128"/>
                <a:cs typeface=""/>
              </a:rPr>
              <a:t>?</a:t>
            </a:r>
          </a:p>
        </p:txBody>
      </p:sp>
      <p:sp>
        <p:nvSpPr>
          <p:cNvPr id="372747" name="Text Box 11"/>
          <p:cNvSpPr txBox="1">
            <a:spLocks noChangeArrowheads="1"/>
          </p:cNvSpPr>
          <p:nvPr/>
        </p:nvSpPr>
        <p:spPr bwMode="auto">
          <a:xfrm>
            <a:off x="5410200" y="2438400"/>
            <a:ext cx="3581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66CC"/>
                </a:solidFill>
                <a:effectLst/>
                <a:uLnTx/>
                <a:uFillTx/>
                <a:latin typeface="Arial" charset="0"/>
                <a:ea typeface="ＭＳ Ｐゴシック" charset="-128"/>
                <a:cs typeface=""/>
              </a:rPr>
              <a:t>Hypothesis</a:t>
            </a: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 </a:t>
            </a:r>
            <a:r>
              <a:rPr kumimoji="0" lang="en-US" altLang="en-US" sz="2000" b="0" i="1" u="none" strike="noStrike" kern="1200" cap="none" spc="0" normalizeH="0" baseline="0" noProof="0">
                <a:ln>
                  <a:noFill/>
                </a:ln>
                <a:solidFill>
                  <a:srgbClr val="FFFFFF"/>
                </a:solidFill>
                <a:effectLst/>
                <a:uLnTx/>
                <a:uFillTx/>
                <a:latin typeface="Arial" charset="0"/>
                <a:ea typeface="ＭＳ Ｐゴシック" charset="-128"/>
                <a:cs typeface=""/>
              </a:rPr>
              <a:t>gremlins in the attic playing bowling</a:t>
            </a:r>
            <a:endPar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Likelihood = </a:t>
            </a:r>
            <a:b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b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  </a:t>
            </a:r>
            <a:r>
              <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rPr>
              <a:t>P(noise|gremlins in the attic)</a:t>
            </a: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rPr>
              <a:t>  P(gremlins in the attic|noise)</a:t>
            </a:r>
            <a:endParaRPr kumimoji="0" lang="en-US" altLang="en-US" sz="2000" b="0" i="1" u="none" strike="noStrike" kern="1200" cap="none" spc="0" normalizeH="0" baseline="0" noProof="0">
              <a:ln>
                <a:noFill/>
              </a:ln>
              <a:solidFill>
                <a:srgbClr val="FFFFFF"/>
              </a:solidFill>
              <a:effectLst/>
              <a:uLnTx/>
              <a:uFillTx/>
              <a:latin typeface="Arial" charset="0"/>
              <a:ea typeface="ＭＳ Ｐゴシック" charset="-128"/>
              <a:cs typeface=""/>
            </a:endParaRPr>
          </a:p>
        </p:txBody>
      </p:sp>
      <p:sp>
        <p:nvSpPr>
          <p:cNvPr id="82955" name="Text Box 12"/>
          <p:cNvSpPr txBox="1">
            <a:spLocks noChangeArrowheads="1"/>
          </p:cNvSpPr>
          <p:nvPr/>
        </p:nvSpPr>
        <p:spPr bwMode="auto">
          <a:xfrm>
            <a:off x="5486400" y="1219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66CC"/>
                </a:solidFill>
                <a:effectLst/>
                <a:uLnTx/>
                <a:uFillTx/>
                <a:latin typeface="Arial" charset="0"/>
                <a:ea typeface="ＭＳ Ｐゴシック" charset="-128"/>
                <a:cs typeface=""/>
              </a:rPr>
              <a:t>Observation</a:t>
            </a: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 Loud noise in the attic</a:t>
            </a:r>
            <a:endParaRPr kumimoji="0" lang="en-US" altLang="en-US" sz="2400" b="0"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pic>
        <p:nvPicPr>
          <p:cNvPr id="372749" name="Picture 13" descr="gre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905000"/>
            <a:ext cx="14493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5502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33338" y="1398588"/>
            <a:ext cx="8709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Arial" charset="0"/>
                <a:ea typeface="ＭＳ Ｐゴシック" charset="-128"/>
                <a:cs typeface=""/>
              </a:rPr>
              <a:t>Bayesian Posterior Probability Mapping with MrBayes</a:t>
            </a:r>
            <a:r>
              <a:rPr kumimoji="0" lang="en-US" altLang="en-US" sz="2400" b="0" i="0" u="none" strike="noStrike" kern="1200" cap="none" spc="0" normalizeH="0" baseline="0" noProof="0">
                <a:ln>
                  <a:noFill/>
                </a:ln>
                <a:solidFill>
                  <a:srgbClr val="FFFFFF"/>
                </a:solidFill>
                <a:effectLst/>
                <a:uLnTx/>
                <a:uFillTx/>
                <a:latin typeface="Arial" charset="0"/>
                <a:ea typeface="ＭＳ Ｐゴシック" charset="-128"/>
                <a:cs typeface=""/>
              </a:rPr>
              <a:t> </a:t>
            </a:r>
            <a:br>
              <a:rPr kumimoji="0" lang="en-US" altLang="en-US" sz="2400" b="0" i="0" u="none" strike="noStrike" kern="1200" cap="none" spc="0" normalizeH="0" baseline="0" noProof="0">
                <a:ln>
                  <a:noFill/>
                </a:ln>
                <a:solidFill>
                  <a:srgbClr val="FFFFFF"/>
                </a:solidFill>
                <a:effectLst/>
                <a:uLnTx/>
                <a:uFillTx/>
                <a:latin typeface="Arial" charset="0"/>
                <a:ea typeface="ＭＳ Ｐゴシック" charset="-128"/>
                <a:cs typeface=""/>
              </a:rPr>
            </a:br>
            <a:r>
              <a:rPr kumimoji="0" lang="en-US" altLang="en-US" sz="2000" b="0" i="0" u="none" strike="noStrike" kern="1200" cap="none" spc="0" normalizeH="0" baseline="0" noProof="0">
                <a:ln>
                  <a:noFill/>
                </a:ln>
                <a:solidFill>
                  <a:srgbClr val="FFFF00"/>
                </a:solidFill>
                <a:effectLst/>
                <a:uLnTx/>
                <a:uFillTx/>
                <a:latin typeface="Arial" charset="0"/>
                <a:ea typeface="ＭＳ Ｐゴシック" charset="-128"/>
                <a:cs typeface=""/>
              </a:rPr>
              <a:t>(Huelsenbeck and Ronquist, 2001)</a:t>
            </a:r>
          </a:p>
        </p:txBody>
      </p:sp>
      <p:sp>
        <p:nvSpPr>
          <p:cNvPr id="87042" name="Text Box 3"/>
          <p:cNvSpPr txBox="1">
            <a:spLocks noChangeArrowheads="1"/>
          </p:cNvSpPr>
          <p:nvPr/>
        </p:nvSpPr>
        <p:spPr bwMode="auto">
          <a:xfrm>
            <a:off x="309563" y="201613"/>
            <a:ext cx="8602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charset="0"/>
                <a:ea typeface="ＭＳ Ｐゴシック" charset="-128"/>
                <a:cs typeface=""/>
              </a:rPr>
              <a:t>Alternative  Approaches to Estimate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charset="0"/>
                <a:ea typeface="ＭＳ Ｐゴシック" charset="-128"/>
                <a:cs typeface=""/>
              </a:rPr>
              <a:t>Posterior Probabilities</a:t>
            </a:r>
          </a:p>
        </p:txBody>
      </p:sp>
      <p:sp>
        <p:nvSpPr>
          <p:cNvPr id="87043" name="Text Box 4"/>
          <p:cNvSpPr txBox="1">
            <a:spLocks noChangeArrowheads="1"/>
          </p:cNvSpPr>
          <p:nvPr/>
        </p:nvSpPr>
        <p:spPr bwMode="auto">
          <a:xfrm>
            <a:off x="254000" y="2311400"/>
            <a:ext cx="2397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3300"/>
                </a:solidFill>
                <a:effectLst/>
                <a:uLnTx/>
                <a:uFillTx/>
                <a:latin typeface="Arial" charset="0"/>
                <a:ea typeface="ＭＳ Ｐゴシック" charset="-128"/>
                <a:cs typeface=""/>
              </a:rPr>
              <a:t>Problem: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      </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Strimmer’s formula</a:t>
            </a:r>
          </a:p>
        </p:txBody>
      </p:sp>
      <p:sp>
        <p:nvSpPr>
          <p:cNvPr id="87044" name="Text Box 5"/>
          <p:cNvSpPr txBox="1">
            <a:spLocks noChangeArrowheads="1"/>
          </p:cNvSpPr>
          <p:nvPr/>
        </p:nvSpPr>
        <p:spPr bwMode="auto">
          <a:xfrm>
            <a:off x="236538" y="3683000"/>
            <a:ext cx="8609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3300"/>
                </a:solidFill>
                <a:effectLst/>
                <a:uLnTx/>
                <a:uFillTx/>
                <a:latin typeface="Arial" charset="0"/>
                <a:ea typeface="ＭＳ Ｐゴシック" charset="-128"/>
                <a:cs typeface=""/>
              </a:rPr>
              <a:t>Solution:</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       </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Exploration of the tree space by sampling trees using a biased random walk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(Implemented in MrBayes program)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Trees with higher likelihoods will be sampled more often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nvGrpSpPr>
          <p:cNvPr id="87045" name="Group 6"/>
          <p:cNvGrpSpPr>
            <a:grpSpLocks/>
          </p:cNvGrpSpPr>
          <p:nvPr/>
        </p:nvGrpSpPr>
        <p:grpSpPr bwMode="auto">
          <a:xfrm>
            <a:off x="1068388" y="5337175"/>
            <a:ext cx="1538287" cy="985838"/>
            <a:chOff x="1069" y="2677"/>
            <a:chExt cx="969" cy="621"/>
          </a:xfrm>
        </p:grpSpPr>
        <p:sp>
          <p:nvSpPr>
            <p:cNvPr id="87053" name="Text Box 7"/>
            <p:cNvSpPr txBox="1">
              <a:spLocks noChangeArrowheads="1"/>
            </p:cNvSpPr>
            <p:nvPr/>
          </p:nvSpPr>
          <p:spPr bwMode="auto">
            <a:xfrm>
              <a:off x="1069" y="2840"/>
              <a:ext cx="3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p</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i</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sym typeface="Symbol" charset="2"/>
                </a:rPr>
                <a:t></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nvGrpSpPr>
            <p:cNvPr id="87054" name="Group 8"/>
            <p:cNvGrpSpPr>
              <a:grpSpLocks/>
            </p:cNvGrpSpPr>
            <p:nvPr/>
          </p:nvGrpSpPr>
          <p:grpSpPr bwMode="auto">
            <a:xfrm>
              <a:off x="1482" y="2677"/>
              <a:ext cx="556" cy="621"/>
              <a:chOff x="1482" y="2677"/>
              <a:chExt cx="556" cy="621"/>
            </a:xfrm>
          </p:grpSpPr>
          <p:sp>
            <p:nvSpPr>
              <p:cNvPr id="87055" name="Text Box 9"/>
              <p:cNvSpPr txBox="1">
                <a:spLocks noChangeArrowheads="1"/>
              </p:cNvSpPr>
              <p:nvPr/>
            </p:nvSpPr>
            <p:spPr bwMode="auto">
              <a:xfrm>
                <a:off x="1582" y="2677"/>
                <a:ext cx="2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N</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i</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
            <p:nvSpPr>
              <p:cNvPr id="87056" name="Text Box 10"/>
              <p:cNvSpPr txBox="1">
                <a:spLocks noChangeArrowheads="1"/>
              </p:cNvSpPr>
              <p:nvPr/>
            </p:nvSpPr>
            <p:spPr bwMode="auto">
              <a:xfrm>
                <a:off x="1541" y="3010"/>
                <a:ext cx="4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N</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total</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
            <p:nvSpPr>
              <p:cNvPr id="87057" name="Line 11"/>
              <p:cNvSpPr>
                <a:spLocks noChangeShapeType="1"/>
              </p:cNvSpPr>
              <p:nvPr/>
            </p:nvSpPr>
            <p:spPr bwMode="auto">
              <a:xfrm>
                <a:off x="1482" y="2965"/>
                <a:ext cx="48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grpSp>
      <p:sp>
        <p:nvSpPr>
          <p:cNvPr id="87046" name="Text Box 12"/>
          <p:cNvSpPr txBox="1">
            <a:spLocks noChangeArrowheads="1"/>
          </p:cNvSpPr>
          <p:nvPr/>
        </p:nvSpPr>
        <p:spPr bwMode="auto">
          <a:xfrm>
            <a:off x="3003550" y="5972175"/>
            <a:ext cx="59166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,where N</a:t>
            </a:r>
            <a:r>
              <a:rPr kumimoji="0" lang="en-US" altLang="en-US" sz="1600" b="0" i="0" u="none" strike="noStrike" kern="1200" cap="none" spc="0" normalizeH="0" baseline="-25000" noProof="0">
                <a:ln>
                  <a:noFill/>
                </a:ln>
                <a:solidFill>
                  <a:srgbClr val="FFFF00"/>
                </a:solidFill>
                <a:effectLst/>
                <a:uLnTx/>
                <a:uFillTx/>
                <a:latin typeface="Arial" charset="0"/>
                <a:ea typeface="ＭＳ Ｐゴシック" charset="-128"/>
                <a:cs typeface=""/>
              </a:rPr>
              <a:t>i</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 number of sampled trees of topology </a:t>
            </a:r>
            <a:r>
              <a:rPr kumimoji="0" lang="en-US" altLang="en-US" sz="1600" b="0" i="1" u="none" strike="noStrike" kern="1200" cap="none" spc="0" normalizeH="0" baseline="0" noProof="0">
                <a:ln>
                  <a:noFill/>
                </a:ln>
                <a:solidFill>
                  <a:srgbClr val="FFFF00"/>
                </a:solidFill>
                <a:effectLst/>
                <a:uLnTx/>
                <a:uFillTx/>
                <a:latin typeface="Arial" charset="0"/>
                <a:ea typeface="ＭＳ Ｐゴシック" charset="-128"/>
                <a:cs typeface=""/>
              </a:rPr>
              <a:t>i, i</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=1,2,3</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N</a:t>
            </a:r>
            <a:r>
              <a:rPr kumimoji="0" lang="en-US" altLang="en-US" sz="1600" b="0" i="0" u="none" strike="noStrike" kern="1200" cap="none" spc="0" normalizeH="0" baseline="-25000" noProof="0">
                <a:ln>
                  <a:noFill/>
                </a:ln>
                <a:solidFill>
                  <a:srgbClr val="FFFF00"/>
                </a:solidFill>
                <a:effectLst/>
                <a:uLnTx/>
                <a:uFillTx/>
                <a:latin typeface="Arial" charset="0"/>
                <a:ea typeface="ＭＳ Ｐゴシック" charset="-128"/>
                <a:cs typeface=""/>
              </a:rPr>
              <a:t>total</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 total number of sampled trees (has to be large)</a:t>
            </a:r>
          </a:p>
        </p:txBody>
      </p:sp>
      <p:grpSp>
        <p:nvGrpSpPr>
          <p:cNvPr id="87047" name="Group 13"/>
          <p:cNvGrpSpPr>
            <a:grpSpLocks/>
          </p:cNvGrpSpPr>
          <p:nvPr/>
        </p:nvGrpSpPr>
        <p:grpSpPr bwMode="auto">
          <a:xfrm>
            <a:off x="2717800" y="2466975"/>
            <a:ext cx="2008188" cy="973138"/>
            <a:chOff x="1935" y="833"/>
            <a:chExt cx="1265" cy="613"/>
          </a:xfrm>
        </p:grpSpPr>
        <p:sp>
          <p:nvSpPr>
            <p:cNvPr id="87049" name="Text Box 14"/>
            <p:cNvSpPr txBox="1">
              <a:spLocks noChangeArrowheads="1"/>
            </p:cNvSpPr>
            <p:nvPr/>
          </p:nvSpPr>
          <p:spPr bwMode="auto">
            <a:xfrm>
              <a:off x="1935" y="991"/>
              <a:ext cx="3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p</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i</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sym typeface="Symbol" charset="2"/>
                </a:rPr>
                <a:t>=</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
          <p:nvSpPr>
            <p:cNvPr id="87050" name="Text Box 15"/>
            <p:cNvSpPr txBox="1">
              <a:spLocks noChangeArrowheads="1"/>
            </p:cNvSpPr>
            <p:nvPr/>
          </p:nvSpPr>
          <p:spPr bwMode="auto">
            <a:xfrm>
              <a:off x="2574" y="833"/>
              <a:ext cx="2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L</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i</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
          <p:nvSpPr>
            <p:cNvPr id="87051" name="Text Box 16"/>
            <p:cNvSpPr txBox="1">
              <a:spLocks noChangeArrowheads="1"/>
            </p:cNvSpPr>
            <p:nvPr/>
          </p:nvSpPr>
          <p:spPr bwMode="auto">
            <a:xfrm>
              <a:off x="2314" y="1158"/>
              <a:ext cx="8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L</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1</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+L</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2</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+L</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3</a:t>
              </a:r>
            </a:p>
          </p:txBody>
        </p:sp>
        <p:sp>
          <p:nvSpPr>
            <p:cNvPr id="87052" name="Line 17"/>
            <p:cNvSpPr>
              <a:spLocks noChangeShapeType="1"/>
            </p:cNvSpPr>
            <p:nvPr/>
          </p:nvSpPr>
          <p:spPr bwMode="auto">
            <a:xfrm>
              <a:off x="2314" y="1130"/>
              <a:ext cx="82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sp>
        <p:nvSpPr>
          <p:cNvPr id="87048" name="Text Box 18"/>
          <p:cNvSpPr txBox="1">
            <a:spLocks noChangeArrowheads="1"/>
          </p:cNvSpPr>
          <p:nvPr/>
        </p:nvSpPr>
        <p:spPr bwMode="auto">
          <a:xfrm>
            <a:off x="4921250" y="2671763"/>
            <a:ext cx="3914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only considers 3 trees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(those that maximize the likelihood for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the three topologies)</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Tree>
    <p:extLst>
      <p:ext uri="{BB962C8B-B14F-4D97-AF65-F5344CB8AC3E}">
        <p14:creationId xmlns:p14="http://schemas.microsoft.com/office/powerpoint/2010/main" val="238707567"/>
      </p:ext>
    </p:extLst>
  </p:cSld>
  <p:clrMapOvr>
    <a:overrideClrMapping bg1="dk2" tx1="lt1" bg2="dk1" tx2="lt2" accent1="accent1" accent2="accent2" accent3="accent3" accent4="accent4" accent5="accent5" accent6="accent6" hlink="hlink" folHlink="folHlink"/>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3532188" y="7391400"/>
            <a:ext cx="56102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Figure generated using MCRobot program (Paul Lewis, 2001)</a:t>
            </a:r>
          </a:p>
        </p:txBody>
      </p:sp>
      <p:pic>
        <p:nvPicPr>
          <p:cNvPr id="89090" name="Picture 3" descr="random_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8966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1069975" y="171450"/>
            <a:ext cx="66436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charset="0"/>
                <a:ea typeface="ＭＳ Ｐゴシック" charset="-128"/>
                <a:cs typeface=""/>
              </a:rPr>
              <a:t>Illustration of a biased random walk</a:t>
            </a:r>
          </a:p>
        </p:txBody>
      </p:sp>
      <p:sp>
        <p:nvSpPr>
          <p:cNvPr id="89092" name="TextBox 4"/>
          <p:cNvSpPr txBox="1">
            <a:spLocks noChangeArrowheads="1"/>
          </p:cNvSpPr>
          <p:nvPr/>
        </p:nvSpPr>
        <p:spPr bwMode="auto">
          <a:xfrm>
            <a:off x="4975225" y="5791200"/>
            <a:ext cx="4168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Times New Roman" charset="0"/>
                <a:ea typeface="ＭＳ Ｐゴシック" charset="-128"/>
                <a:cs typeface=""/>
              </a:rPr>
              <a:t>Image generated with Paul Lewis's MCRobot</a:t>
            </a:r>
          </a:p>
        </p:txBody>
      </p:sp>
    </p:spTree>
    <p:extLst>
      <p:ext uri="{BB962C8B-B14F-4D97-AF65-F5344CB8AC3E}">
        <p14:creationId xmlns:p14="http://schemas.microsoft.com/office/powerpoint/2010/main" val="3941335600"/>
      </p:ext>
    </p:extLst>
  </p:cSld>
  <p:clrMapOvr>
    <a:overrideClrMapping bg1="dk2" tx1="lt1" bg2="dk1"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228600" y="0"/>
            <a:ext cx="8229600" cy="1295400"/>
          </a:xfrm>
        </p:spPr>
        <p:txBody>
          <a:bodyPr/>
          <a:lstStyle/>
          <a:p>
            <a:pPr algn="l"/>
            <a:r>
              <a:rPr lang="en-US"/>
              <a:t>homology</a:t>
            </a:r>
            <a:br>
              <a:rPr lang="en-US"/>
            </a:br>
            <a:endParaRPr lang="en-US"/>
          </a:p>
        </p:txBody>
      </p:sp>
      <p:sp>
        <p:nvSpPr>
          <p:cNvPr id="345091" name="Rectangle 3"/>
          <p:cNvSpPr>
            <a:spLocks noChangeArrowheads="1"/>
          </p:cNvSpPr>
          <p:nvPr/>
        </p:nvSpPr>
        <p:spPr bwMode="auto">
          <a:xfrm>
            <a:off x="304800" y="533401"/>
            <a:ext cx="8534400" cy="1200316"/>
          </a:xfrm>
          <a:prstGeom prst="rect">
            <a:avLst/>
          </a:prstGeom>
          <a:noFill/>
          <a:ln w="9525">
            <a:noFill/>
            <a:miter lim="800000"/>
            <a:headEnd/>
            <a:tailEnd/>
          </a:ln>
          <a:effectLst/>
        </p:spPr>
        <p:txBody>
          <a:bodyPr lIns="91429" tIns="45714" rIns="91429" bIns="45714">
            <a:prstTxWarp prst="textNoShape">
              <a:avLst/>
            </a:prstTxWarp>
            <a:spAutoFit/>
          </a:bodyPr>
          <a:lstStyle/>
          <a:p>
            <a:r>
              <a:rPr lang="en-US" b="0">
                <a:solidFill>
                  <a:srgbClr val="009900"/>
                </a:solidFill>
                <a:latin typeface="Comic Sans MS" charset="0"/>
              </a:rPr>
              <a:t>Two sequences are homologous, if there existed an ancestral molecule in the past that is ancestral to both of the sequences</a:t>
            </a:r>
            <a:r>
              <a:rPr lang="en-US" b="0"/>
              <a:t> </a:t>
            </a:r>
          </a:p>
        </p:txBody>
      </p:sp>
      <p:sp>
        <p:nvSpPr>
          <p:cNvPr id="345092" name="Rectangle 4"/>
          <p:cNvSpPr>
            <a:spLocks noChangeArrowheads="1"/>
          </p:cNvSpPr>
          <p:nvPr/>
        </p:nvSpPr>
        <p:spPr bwMode="auto">
          <a:xfrm>
            <a:off x="0" y="1711325"/>
            <a:ext cx="9144000" cy="600152"/>
          </a:xfrm>
          <a:prstGeom prst="rect">
            <a:avLst/>
          </a:prstGeom>
          <a:noFill/>
          <a:ln w="9525">
            <a:noFill/>
            <a:miter lim="800000"/>
            <a:headEnd/>
            <a:tailEnd/>
          </a:ln>
          <a:effectLst/>
        </p:spPr>
        <p:txBody>
          <a:bodyPr lIns="91429" tIns="45714" rIns="91429" bIns="45714">
            <a:prstTxWarp prst="textNoShape">
              <a:avLst/>
            </a:prstTxWarp>
            <a:spAutoFit/>
          </a:bodyPr>
          <a:lstStyle/>
          <a:p>
            <a:endParaRPr lang="en-US" sz="900" b="0" dirty="0"/>
          </a:p>
          <a:p>
            <a:pPr eaLnBrk="0" hangingPunct="0"/>
            <a:endParaRPr lang="en-US" b="0" dirty="0"/>
          </a:p>
        </p:txBody>
      </p:sp>
      <p:sp>
        <p:nvSpPr>
          <p:cNvPr id="345093" name="Rectangle 5"/>
          <p:cNvSpPr>
            <a:spLocks noChangeArrowheads="1"/>
          </p:cNvSpPr>
          <p:nvPr/>
        </p:nvSpPr>
        <p:spPr bwMode="auto">
          <a:xfrm>
            <a:off x="190500" y="1752601"/>
            <a:ext cx="8763000" cy="5001358"/>
          </a:xfrm>
          <a:prstGeom prst="rect">
            <a:avLst/>
          </a:prstGeom>
          <a:noFill/>
          <a:ln w="9525">
            <a:noFill/>
            <a:miter lim="800000"/>
            <a:headEnd/>
            <a:tailEnd/>
          </a:ln>
          <a:effectLst/>
        </p:spPr>
        <p:txBody>
          <a:bodyPr lIns="91429" tIns="45714" rIns="91429" bIns="45714">
            <a:prstTxWarp prst="textNoShape">
              <a:avLst/>
            </a:prstTxWarp>
            <a:spAutoFit/>
          </a:bodyPr>
          <a:lstStyle/>
          <a:p>
            <a:pPr>
              <a:spcBef>
                <a:spcPct val="50000"/>
              </a:spcBef>
            </a:pPr>
            <a:r>
              <a:rPr lang="en-US" sz="2000" b="0" dirty="0">
                <a:latin typeface="Comic Sans MS" charset="0"/>
              </a:rPr>
              <a:t>Types of Homology</a:t>
            </a:r>
            <a:endParaRPr lang="en-US" sz="1400" i="1" dirty="0">
              <a:latin typeface="Comic Sans MS" charset="0"/>
            </a:endParaRPr>
          </a:p>
          <a:p>
            <a:pPr>
              <a:spcBef>
                <a:spcPct val="50000"/>
              </a:spcBef>
            </a:pPr>
            <a:r>
              <a:rPr lang="en-US" sz="1600" i="1" dirty="0">
                <a:latin typeface="Comic Sans MS" charset="0"/>
              </a:rPr>
              <a:t>Orthologs</a:t>
            </a:r>
            <a:r>
              <a:rPr lang="en-US" sz="1600" dirty="0">
                <a:latin typeface="Comic Sans MS" charset="0"/>
              </a:rPr>
              <a:t>:</a:t>
            </a:r>
            <a:r>
              <a:rPr lang="en-US" sz="1600" b="0" dirty="0">
                <a:latin typeface="Comic Sans MS" charset="0"/>
              </a:rPr>
              <a:t> “deepest” bifurcation in molecular tree reflects speciation. </a:t>
            </a:r>
            <a:br>
              <a:rPr lang="en-US" sz="1600" b="0" dirty="0">
                <a:latin typeface="Comic Sans MS" charset="0"/>
              </a:rPr>
            </a:br>
            <a:r>
              <a:rPr lang="en-US" sz="1600" b="0" dirty="0">
                <a:latin typeface="Comic Sans MS" charset="0"/>
              </a:rPr>
              <a:t>These are the molecules people interested in the taxonomic classification of organisms want to study.</a:t>
            </a:r>
            <a:endParaRPr lang="en-US" sz="1600" b="0" dirty="0"/>
          </a:p>
          <a:p>
            <a:pPr eaLnBrk="0" hangingPunct="0">
              <a:spcBef>
                <a:spcPct val="50000"/>
              </a:spcBef>
            </a:pPr>
            <a:r>
              <a:rPr lang="en-US" sz="1600" i="1" dirty="0">
                <a:latin typeface="Comic Sans MS" charset="0"/>
              </a:rPr>
              <a:t>Paralogs</a:t>
            </a:r>
            <a:r>
              <a:rPr lang="en-US" sz="1600" dirty="0">
                <a:latin typeface="Comic Sans MS" charset="0"/>
              </a:rPr>
              <a:t>:</a:t>
            </a:r>
            <a:r>
              <a:rPr lang="en-US" sz="1600" b="0" dirty="0">
                <a:latin typeface="Comic Sans MS" charset="0"/>
              </a:rPr>
              <a:t> “deepest” bifurcation in molecular tree reflects gene duplication. The study of paralogs and their distribution in genomes provides clues on the way genomes evolved. </a:t>
            </a:r>
            <a:br>
              <a:rPr lang="en-US" sz="1600" b="0" dirty="0">
                <a:latin typeface="Comic Sans MS" charset="0"/>
              </a:rPr>
            </a:br>
            <a:r>
              <a:rPr lang="en-US" sz="1600" b="0" dirty="0">
                <a:latin typeface="Comic Sans MS" charset="0"/>
              </a:rPr>
              <a:t>Gen and genome duplication have emerged as the most important pathway to molecular innovation, including the evolution of developmental pathways. </a:t>
            </a:r>
            <a:endParaRPr lang="en-US" sz="1600" b="0" dirty="0"/>
          </a:p>
          <a:p>
            <a:pPr eaLnBrk="0" hangingPunct="0">
              <a:spcBef>
                <a:spcPct val="50000"/>
              </a:spcBef>
            </a:pPr>
            <a:r>
              <a:rPr lang="en-US" sz="1600" i="1" dirty="0" err="1">
                <a:latin typeface="Comic Sans MS" charset="0"/>
              </a:rPr>
              <a:t>Xenologs</a:t>
            </a:r>
            <a:r>
              <a:rPr lang="en-US" sz="1600" dirty="0">
                <a:latin typeface="Comic Sans MS" charset="0"/>
              </a:rPr>
              <a:t>:</a:t>
            </a:r>
            <a:r>
              <a:rPr lang="en-US" sz="1600" b="0" dirty="0">
                <a:latin typeface="Comic Sans MS" charset="0"/>
              </a:rPr>
              <a:t> gene was obtained by organism through horizontal transfer. The classic example for </a:t>
            </a:r>
            <a:r>
              <a:rPr lang="en-US" sz="1600" b="0" dirty="0" err="1">
                <a:latin typeface="Comic Sans MS" charset="0"/>
              </a:rPr>
              <a:t>Xenologs</a:t>
            </a:r>
            <a:r>
              <a:rPr lang="en-US" sz="1600" b="0" dirty="0">
                <a:latin typeface="Comic Sans MS" charset="0"/>
              </a:rPr>
              <a:t> are antibiotic resistance genes, but the history of many other molecules also fits into this category: </a:t>
            </a:r>
            <a:r>
              <a:rPr lang="en-US" sz="1600" b="0" dirty="0" err="1">
                <a:latin typeface="Comic Sans MS" charset="0"/>
              </a:rPr>
              <a:t>inteins</a:t>
            </a:r>
            <a:r>
              <a:rPr lang="en-US" sz="1600" b="0" dirty="0">
                <a:latin typeface="Comic Sans MS" charset="0"/>
              </a:rPr>
              <a:t>, </a:t>
            </a:r>
            <a:r>
              <a:rPr lang="en-US" sz="1600" b="0" dirty="0" err="1">
                <a:latin typeface="Comic Sans MS" charset="0"/>
              </a:rPr>
              <a:t>selfsplicing</a:t>
            </a:r>
            <a:r>
              <a:rPr lang="en-US" sz="1600" b="0" dirty="0">
                <a:latin typeface="Comic Sans MS" charset="0"/>
              </a:rPr>
              <a:t> introns, transposable elements, ion pumps, other transporters, </a:t>
            </a:r>
            <a:endParaRPr lang="en-US" sz="1600" b="0" dirty="0"/>
          </a:p>
          <a:p>
            <a:pPr eaLnBrk="0" hangingPunct="0">
              <a:spcBef>
                <a:spcPct val="50000"/>
              </a:spcBef>
            </a:pPr>
            <a:r>
              <a:rPr lang="en-US" sz="1600" i="1" dirty="0" err="1">
                <a:latin typeface="Comic Sans MS" charset="0"/>
              </a:rPr>
              <a:t>Synologs</a:t>
            </a:r>
            <a:r>
              <a:rPr lang="en-US" sz="1600" b="0" dirty="0">
                <a:latin typeface="Comic Sans MS" charset="0"/>
              </a:rPr>
              <a:t>: genes ended up in one organism through fusion of lineages. The paradigm are genes that were transferred into the eukaryotic cell together with the endosymbionts that evolved into mitochondria and plastids </a:t>
            </a:r>
            <a:br>
              <a:rPr lang="en-US" sz="1600" b="0" dirty="0">
                <a:latin typeface="Comic Sans MS" charset="0"/>
              </a:rPr>
            </a:br>
            <a:r>
              <a:rPr lang="en-US" sz="1600" b="0" i="1" dirty="0">
                <a:latin typeface="Comic Sans MS" charset="0"/>
              </a:rPr>
              <a:t>(the -logs are often spelled with "</a:t>
            </a:r>
            <a:r>
              <a:rPr lang="en-US" sz="1600" b="0" i="1" dirty="0" err="1">
                <a:latin typeface="Comic Sans MS" charset="0"/>
              </a:rPr>
              <a:t>ue</a:t>
            </a:r>
            <a:r>
              <a:rPr lang="en-US" sz="1600" b="0" i="1" dirty="0">
                <a:latin typeface="Comic Sans MS" charset="0"/>
              </a:rPr>
              <a:t>" like in </a:t>
            </a:r>
            <a:r>
              <a:rPr lang="en-US" sz="1600" b="0" i="1" dirty="0" err="1">
                <a:latin typeface="Comic Sans MS" charset="0"/>
              </a:rPr>
              <a:t>orthologues</a:t>
            </a:r>
            <a:r>
              <a:rPr lang="en-US" sz="1600" b="0" i="1" dirty="0">
                <a:latin typeface="Comic Sans MS" charset="0"/>
              </a:rPr>
              <a:t>)</a:t>
            </a:r>
            <a:endParaRPr lang="en-US" sz="1600" b="0" dirty="0"/>
          </a:p>
          <a:p>
            <a:pPr eaLnBrk="0" hangingPunct="0">
              <a:spcBef>
                <a:spcPct val="50000"/>
              </a:spcBef>
            </a:pPr>
            <a:r>
              <a:rPr lang="en-US" sz="1400" b="0" dirty="0">
                <a:latin typeface="Comic Sans MS" charset="0"/>
              </a:rPr>
              <a:t>see Fitch's article in </a:t>
            </a:r>
            <a:r>
              <a:rPr lang="en-US" sz="1400" b="0" dirty="0">
                <a:latin typeface="Comic Sans MS" charset="0"/>
                <a:hlinkClick r:id="rId3"/>
              </a:rPr>
              <a:t>TIG 2000 </a:t>
            </a:r>
            <a:r>
              <a:rPr lang="en-US" sz="1400" b="0" dirty="0">
                <a:latin typeface="Comic Sans MS" charset="0"/>
              </a:rPr>
              <a:t>for more discussion.</a:t>
            </a:r>
          </a:p>
        </p:txBody>
      </p:sp>
    </p:spTree>
    <p:extLst>
      <p:ext uri="{BB962C8B-B14F-4D97-AF65-F5344CB8AC3E}">
        <p14:creationId xmlns:p14="http://schemas.microsoft.com/office/powerpoint/2010/main" val="4077022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0" y="0"/>
            <a:ext cx="8229600" cy="685800"/>
          </a:xfrm>
        </p:spPr>
        <p:txBody>
          <a:bodyPr/>
          <a:lstStyle/>
          <a:p>
            <a:pPr algn="l" eaLnBrk="1" hangingPunct="1"/>
            <a:r>
              <a:rPr lang="en-US" sz="3200" dirty="0"/>
              <a:t>Phylogenetic reconstruction - </a:t>
            </a:r>
            <a:r>
              <a:rPr lang="en-US" sz="3200" b="1" dirty="0">
                <a:solidFill>
                  <a:srgbClr val="FF0066"/>
                </a:solidFill>
              </a:rPr>
              <a:t>How</a:t>
            </a:r>
            <a:endParaRPr lang="en-US" dirty="0"/>
          </a:p>
        </p:txBody>
      </p:sp>
      <p:sp>
        <p:nvSpPr>
          <p:cNvPr id="56323" name="Rectangle 3"/>
          <p:cNvSpPr>
            <a:spLocks noChangeArrowheads="1"/>
          </p:cNvSpPr>
          <p:nvPr/>
        </p:nvSpPr>
        <p:spPr bwMode="auto">
          <a:xfrm>
            <a:off x="0" y="762001"/>
            <a:ext cx="9144000" cy="4708969"/>
          </a:xfrm>
          <a:prstGeom prst="rect">
            <a:avLst/>
          </a:prstGeom>
          <a:noFill/>
          <a:ln w="9525">
            <a:noFill/>
            <a:miter lim="800000"/>
            <a:headEnd/>
            <a:tailEnd/>
          </a:ln>
        </p:spPr>
        <p:txBody>
          <a:bodyPr lIns="91429" tIns="45714" rIns="91429" bIns="45714">
            <a:prstTxWarp prst="textNoShape">
              <a:avLst/>
            </a:prstTxWarp>
            <a:spAutoFit/>
          </a:bodyPr>
          <a:lstStyle/>
          <a:p>
            <a:r>
              <a:rPr lang="en-US" sz="2000" dirty="0"/>
              <a:t>Parsimony analyses</a:t>
            </a:r>
            <a:endParaRPr lang="en-US" sz="2000" b="0" dirty="0"/>
          </a:p>
          <a:p>
            <a:pPr lvl="1"/>
            <a:r>
              <a:rPr lang="en-US" sz="2000" b="0" dirty="0"/>
              <a:t>find that tree that explains sequence data with minimum number of substitutions</a:t>
            </a:r>
          </a:p>
          <a:p>
            <a:pPr lvl="1"/>
            <a:r>
              <a:rPr lang="en-US" sz="2000" b="0" dirty="0"/>
              <a:t>(tree includes hypothesis of sequence at each of the nodes)</a:t>
            </a:r>
          </a:p>
          <a:p>
            <a:endParaRPr lang="en-US" sz="2000" b="0" dirty="0"/>
          </a:p>
          <a:p>
            <a:r>
              <a:rPr lang="en-US" sz="2000" dirty="0"/>
              <a:t>Maximum Likelihood analyses</a:t>
            </a:r>
            <a:endParaRPr lang="en-US" sz="2000" b="0" dirty="0"/>
          </a:p>
          <a:p>
            <a:pPr lvl="1"/>
            <a:r>
              <a:rPr lang="en-US" sz="2000" b="0" dirty="0"/>
              <a:t>given a model for sequence evolution, find the tree that has the highest probability under this model.</a:t>
            </a:r>
          </a:p>
          <a:p>
            <a:pPr lvl="1"/>
            <a:r>
              <a:rPr lang="en-US" sz="2000" b="0" dirty="0"/>
              <a:t>This approach can also be used to successively refine the model. </a:t>
            </a:r>
          </a:p>
          <a:p>
            <a:endParaRPr lang="en-US" sz="2000" b="0" dirty="0"/>
          </a:p>
          <a:p>
            <a:r>
              <a:rPr lang="en-US" sz="2000" dirty="0"/>
              <a:t>Bayesian statistics</a:t>
            </a:r>
            <a:r>
              <a:rPr lang="en-US" sz="2000" b="0" dirty="0"/>
              <a:t> use ML analyses to calculate posterior probabilities for trees, clades and evolutionary parameters. Especially MCMC approaches have become very popular in the last year, because they allow to estimate evolutionary parameters (e.g., which site in a virus protein is under positive selection), without assuming that one actually knows the "true" phylogeny. </a:t>
            </a:r>
          </a:p>
        </p:txBody>
      </p:sp>
    </p:spTree>
    <p:extLst>
      <p:ext uri="{BB962C8B-B14F-4D97-AF65-F5344CB8AC3E}">
        <p14:creationId xmlns:p14="http://schemas.microsoft.com/office/powerpoint/2010/main" val="365776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0"/>
            <a:ext cx="7772400" cy="1143000"/>
          </a:xfrm>
        </p:spPr>
        <p:txBody>
          <a:bodyPr/>
          <a:lstStyle/>
          <a:p>
            <a:r>
              <a:rPr lang="en-US"/>
              <a:t>Trees – what might they mean?  </a:t>
            </a:r>
          </a:p>
        </p:txBody>
      </p:sp>
      <p:sp>
        <p:nvSpPr>
          <p:cNvPr id="220163" name="Text Box 3"/>
          <p:cNvSpPr txBox="1">
            <a:spLocks noChangeArrowheads="1"/>
          </p:cNvSpPr>
          <p:nvPr/>
        </p:nvSpPr>
        <p:spPr bwMode="auto">
          <a:xfrm>
            <a:off x="152401" y="914401"/>
            <a:ext cx="7331075" cy="830985"/>
          </a:xfrm>
          <a:prstGeom prst="rect">
            <a:avLst/>
          </a:prstGeom>
          <a:noFill/>
          <a:ln w="9525">
            <a:noFill/>
            <a:miter lim="800000"/>
            <a:headEnd/>
            <a:tailEnd/>
          </a:ln>
          <a:effectLst/>
        </p:spPr>
        <p:txBody>
          <a:bodyPr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mn-ea"/>
                <a:cs typeface="+mn-cs"/>
              </a:rPr>
              <a:t>Calculating a tree is comparatively easy, figuring out what it might mean is much more difficult.  </a:t>
            </a:r>
          </a:p>
        </p:txBody>
      </p:sp>
      <p:sp>
        <p:nvSpPr>
          <p:cNvPr id="220164" name="Text Box 4"/>
          <p:cNvSpPr txBox="1">
            <a:spLocks noChangeArrowheads="1"/>
          </p:cNvSpPr>
          <p:nvPr/>
        </p:nvSpPr>
        <p:spPr bwMode="auto">
          <a:xfrm>
            <a:off x="609600" y="2819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65" name="Line 5"/>
          <p:cNvSpPr>
            <a:spLocks noChangeShapeType="1"/>
          </p:cNvSpPr>
          <p:nvPr/>
        </p:nvSpPr>
        <p:spPr bwMode="auto">
          <a:xfrm>
            <a:off x="2133600" y="22860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66" name="Text Box 6"/>
          <p:cNvSpPr txBox="1">
            <a:spLocks noChangeArrowheads="1"/>
          </p:cNvSpPr>
          <p:nvPr/>
        </p:nvSpPr>
        <p:spPr bwMode="auto">
          <a:xfrm>
            <a:off x="381000" y="1752600"/>
            <a:ext cx="5334055"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mn-ea"/>
                <a:cs typeface="+mn-cs"/>
              </a:rPr>
              <a:t>If this is the probable organismal tree: </a:t>
            </a:r>
          </a:p>
        </p:txBody>
      </p:sp>
      <p:sp>
        <p:nvSpPr>
          <p:cNvPr id="220167" name="Line 7"/>
          <p:cNvSpPr>
            <a:spLocks noChangeShapeType="1"/>
          </p:cNvSpPr>
          <p:nvPr/>
        </p:nvSpPr>
        <p:spPr bwMode="auto">
          <a:xfrm>
            <a:off x="2133600" y="22860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68" name="Line 8"/>
          <p:cNvSpPr>
            <a:spLocks noChangeShapeType="1"/>
          </p:cNvSpPr>
          <p:nvPr/>
        </p:nvSpPr>
        <p:spPr bwMode="auto">
          <a:xfrm>
            <a:off x="2133600" y="29718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69" name="Line 9"/>
          <p:cNvSpPr>
            <a:spLocks noChangeShapeType="1"/>
          </p:cNvSpPr>
          <p:nvPr/>
        </p:nvSpPr>
        <p:spPr bwMode="auto">
          <a:xfrm>
            <a:off x="2590800" y="27432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70" name="Line 10"/>
          <p:cNvSpPr>
            <a:spLocks noChangeShapeType="1"/>
          </p:cNvSpPr>
          <p:nvPr/>
        </p:nvSpPr>
        <p:spPr bwMode="auto">
          <a:xfrm>
            <a:off x="2590800" y="27432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71" name="Line 11"/>
          <p:cNvSpPr>
            <a:spLocks noChangeShapeType="1"/>
          </p:cNvSpPr>
          <p:nvPr/>
        </p:nvSpPr>
        <p:spPr bwMode="auto">
          <a:xfrm flipV="1">
            <a:off x="2590800" y="35814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72" name="Line 12"/>
          <p:cNvSpPr>
            <a:spLocks noChangeShapeType="1"/>
          </p:cNvSpPr>
          <p:nvPr/>
        </p:nvSpPr>
        <p:spPr bwMode="auto">
          <a:xfrm>
            <a:off x="3352800" y="32004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73" name="Line 13"/>
          <p:cNvSpPr>
            <a:spLocks noChangeShapeType="1"/>
          </p:cNvSpPr>
          <p:nvPr/>
        </p:nvSpPr>
        <p:spPr bwMode="auto">
          <a:xfrm>
            <a:off x="3352800" y="32004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74" name="Line 14"/>
          <p:cNvSpPr>
            <a:spLocks noChangeShapeType="1"/>
          </p:cNvSpPr>
          <p:nvPr/>
        </p:nvSpPr>
        <p:spPr bwMode="auto">
          <a:xfrm>
            <a:off x="3352800" y="39624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75" name="Text Box 15"/>
          <p:cNvSpPr txBox="1">
            <a:spLocks noChangeArrowheads="1"/>
          </p:cNvSpPr>
          <p:nvPr/>
        </p:nvSpPr>
        <p:spPr bwMode="auto">
          <a:xfrm>
            <a:off x="6096000" y="24384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species B</a:t>
            </a:r>
          </a:p>
        </p:txBody>
      </p:sp>
      <p:sp>
        <p:nvSpPr>
          <p:cNvPr id="220176" name="Text Box 16"/>
          <p:cNvSpPr txBox="1">
            <a:spLocks noChangeArrowheads="1"/>
          </p:cNvSpPr>
          <p:nvPr/>
        </p:nvSpPr>
        <p:spPr bwMode="auto">
          <a:xfrm>
            <a:off x="6096000" y="19812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species A</a:t>
            </a:r>
          </a:p>
        </p:txBody>
      </p:sp>
      <p:sp>
        <p:nvSpPr>
          <p:cNvPr id="220177" name="Text Box 17"/>
          <p:cNvSpPr txBox="1">
            <a:spLocks noChangeArrowheads="1"/>
          </p:cNvSpPr>
          <p:nvPr/>
        </p:nvSpPr>
        <p:spPr bwMode="auto">
          <a:xfrm>
            <a:off x="6096001" y="30480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species C</a:t>
            </a:r>
          </a:p>
        </p:txBody>
      </p:sp>
      <p:sp>
        <p:nvSpPr>
          <p:cNvPr id="220178" name="Text Box 18"/>
          <p:cNvSpPr txBox="1">
            <a:spLocks noChangeArrowheads="1"/>
          </p:cNvSpPr>
          <p:nvPr/>
        </p:nvSpPr>
        <p:spPr bwMode="auto">
          <a:xfrm>
            <a:off x="6096001" y="36576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species D</a:t>
            </a:r>
          </a:p>
        </p:txBody>
      </p:sp>
      <p:sp>
        <p:nvSpPr>
          <p:cNvPr id="220179" name="Line 19"/>
          <p:cNvSpPr>
            <a:spLocks noChangeShapeType="1"/>
          </p:cNvSpPr>
          <p:nvPr/>
        </p:nvSpPr>
        <p:spPr bwMode="auto">
          <a:xfrm>
            <a:off x="2133600" y="48768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80" name="Line 20"/>
          <p:cNvSpPr>
            <a:spLocks noChangeShapeType="1"/>
          </p:cNvSpPr>
          <p:nvPr/>
        </p:nvSpPr>
        <p:spPr bwMode="auto">
          <a:xfrm>
            <a:off x="2133600" y="48768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81" name="Line 21"/>
          <p:cNvSpPr>
            <a:spLocks noChangeShapeType="1"/>
          </p:cNvSpPr>
          <p:nvPr/>
        </p:nvSpPr>
        <p:spPr bwMode="auto">
          <a:xfrm>
            <a:off x="2133600" y="5562600"/>
            <a:ext cx="914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82" name="Line 22"/>
          <p:cNvSpPr>
            <a:spLocks noChangeShapeType="1"/>
          </p:cNvSpPr>
          <p:nvPr/>
        </p:nvSpPr>
        <p:spPr bwMode="auto">
          <a:xfrm>
            <a:off x="3048000" y="53340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83" name="Line 23"/>
          <p:cNvSpPr>
            <a:spLocks noChangeShapeType="1"/>
          </p:cNvSpPr>
          <p:nvPr/>
        </p:nvSpPr>
        <p:spPr bwMode="auto">
          <a:xfrm>
            <a:off x="3048000" y="5334000"/>
            <a:ext cx="2743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84" name="Line 24"/>
          <p:cNvSpPr>
            <a:spLocks noChangeShapeType="1"/>
          </p:cNvSpPr>
          <p:nvPr/>
        </p:nvSpPr>
        <p:spPr bwMode="auto">
          <a:xfrm flipV="1">
            <a:off x="3048000" y="6172200"/>
            <a:ext cx="304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85" name="Line 25"/>
          <p:cNvSpPr>
            <a:spLocks noChangeShapeType="1"/>
          </p:cNvSpPr>
          <p:nvPr/>
        </p:nvSpPr>
        <p:spPr bwMode="auto">
          <a:xfrm>
            <a:off x="3352800" y="57912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86" name="Line 26"/>
          <p:cNvSpPr>
            <a:spLocks noChangeShapeType="1"/>
          </p:cNvSpPr>
          <p:nvPr/>
        </p:nvSpPr>
        <p:spPr bwMode="auto">
          <a:xfrm>
            <a:off x="3352800" y="5791200"/>
            <a:ext cx="15240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87" name="Line 27"/>
          <p:cNvSpPr>
            <a:spLocks noChangeShapeType="1"/>
          </p:cNvSpPr>
          <p:nvPr/>
        </p:nvSpPr>
        <p:spPr bwMode="auto">
          <a:xfrm>
            <a:off x="3352800" y="6553200"/>
            <a:ext cx="1219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0188" name="Text Box 28"/>
          <p:cNvSpPr txBox="1">
            <a:spLocks noChangeArrowheads="1"/>
          </p:cNvSpPr>
          <p:nvPr/>
        </p:nvSpPr>
        <p:spPr bwMode="auto">
          <a:xfrm>
            <a:off x="6172200" y="6248400"/>
            <a:ext cx="1728784"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B</a:t>
            </a:r>
          </a:p>
        </p:txBody>
      </p:sp>
      <p:sp>
        <p:nvSpPr>
          <p:cNvPr id="220189" name="Text Box 29"/>
          <p:cNvSpPr txBox="1">
            <a:spLocks noChangeArrowheads="1"/>
          </p:cNvSpPr>
          <p:nvPr/>
        </p:nvSpPr>
        <p:spPr bwMode="auto">
          <a:xfrm>
            <a:off x="6096000" y="45720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A</a:t>
            </a:r>
          </a:p>
        </p:txBody>
      </p:sp>
      <p:sp>
        <p:nvSpPr>
          <p:cNvPr id="220190" name="Text Box 30"/>
          <p:cNvSpPr txBox="1">
            <a:spLocks noChangeArrowheads="1"/>
          </p:cNvSpPr>
          <p:nvPr/>
        </p:nvSpPr>
        <p:spPr bwMode="auto">
          <a:xfrm>
            <a:off x="6096000" y="5638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C</a:t>
            </a:r>
          </a:p>
        </p:txBody>
      </p:sp>
      <p:sp>
        <p:nvSpPr>
          <p:cNvPr id="220191" name="Text Box 31"/>
          <p:cNvSpPr txBox="1">
            <a:spLocks noChangeArrowheads="1"/>
          </p:cNvSpPr>
          <p:nvPr/>
        </p:nvSpPr>
        <p:spPr bwMode="auto">
          <a:xfrm>
            <a:off x="6096000" y="51054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seq. from D</a:t>
            </a:r>
          </a:p>
        </p:txBody>
      </p:sp>
      <p:sp>
        <p:nvSpPr>
          <p:cNvPr id="32" name="TextBox 31"/>
          <p:cNvSpPr txBox="1"/>
          <p:nvPr/>
        </p:nvSpPr>
        <p:spPr>
          <a:xfrm>
            <a:off x="1" y="4262736"/>
            <a:ext cx="7403408" cy="457390"/>
          </a:xfrm>
          <a:prstGeom prst="rect">
            <a:avLst/>
          </a:prstGeom>
          <a:noFill/>
        </p:spPr>
        <p:txBody>
          <a:bodyPr wrap="none" lIns="91429" tIns="45714" rIns="91429" bIns="45714"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mn-ea"/>
                <a:cs typeface="+mn-cs"/>
              </a:rPr>
              <a:t>what could be the reason for obtaining  this gene tree:</a:t>
            </a:r>
          </a:p>
        </p:txBody>
      </p:sp>
    </p:spTree>
    <p:extLst>
      <p:ext uri="{BB962C8B-B14F-4D97-AF65-F5344CB8AC3E}">
        <p14:creationId xmlns:p14="http://schemas.microsoft.com/office/powerpoint/2010/main" val="4152330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52400" y="152400"/>
            <a:ext cx="7772400" cy="1143000"/>
          </a:xfrm>
        </p:spPr>
        <p:txBody>
          <a:bodyPr/>
          <a:lstStyle/>
          <a:p>
            <a:pPr algn="l"/>
            <a:r>
              <a:rPr lang="en-US"/>
              <a:t>lack of resolution </a:t>
            </a:r>
          </a:p>
        </p:txBody>
      </p:sp>
      <p:sp>
        <p:nvSpPr>
          <p:cNvPr id="221187" name="Line 3"/>
          <p:cNvSpPr>
            <a:spLocks noChangeShapeType="1"/>
          </p:cNvSpPr>
          <p:nvPr/>
        </p:nvSpPr>
        <p:spPr bwMode="auto">
          <a:xfrm>
            <a:off x="1752600" y="2362200"/>
            <a:ext cx="3733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1188" name="Line 4"/>
          <p:cNvSpPr>
            <a:spLocks noChangeShapeType="1"/>
          </p:cNvSpPr>
          <p:nvPr/>
        </p:nvSpPr>
        <p:spPr bwMode="auto">
          <a:xfrm>
            <a:off x="1752601" y="2362200"/>
            <a:ext cx="1588"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1189" name="Line 5"/>
          <p:cNvSpPr>
            <a:spLocks noChangeShapeType="1"/>
          </p:cNvSpPr>
          <p:nvPr/>
        </p:nvSpPr>
        <p:spPr bwMode="auto">
          <a:xfrm>
            <a:off x="1752600" y="3048000"/>
            <a:ext cx="9144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1190" name="Line 6"/>
          <p:cNvSpPr>
            <a:spLocks noChangeShapeType="1"/>
          </p:cNvSpPr>
          <p:nvPr/>
        </p:nvSpPr>
        <p:spPr bwMode="auto">
          <a:xfrm>
            <a:off x="2667001" y="2819400"/>
            <a:ext cx="1588"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1191"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1192"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1193" name="Line 9"/>
          <p:cNvSpPr>
            <a:spLocks noChangeShapeType="1"/>
          </p:cNvSpPr>
          <p:nvPr/>
        </p:nvSpPr>
        <p:spPr bwMode="auto">
          <a:xfrm>
            <a:off x="2971801" y="3276600"/>
            <a:ext cx="1588"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1194" name="Line 10"/>
          <p:cNvSpPr>
            <a:spLocks noChangeShapeType="1"/>
          </p:cNvSpPr>
          <p:nvPr/>
        </p:nvSpPr>
        <p:spPr bwMode="auto">
          <a:xfrm>
            <a:off x="2971800" y="3276600"/>
            <a:ext cx="1219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1195" name="Line 11"/>
          <p:cNvSpPr>
            <a:spLocks noChangeShapeType="1"/>
          </p:cNvSpPr>
          <p:nvPr/>
        </p:nvSpPr>
        <p:spPr bwMode="auto">
          <a:xfrm>
            <a:off x="2971800" y="4038600"/>
            <a:ext cx="1219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1196"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B</a:t>
            </a:r>
          </a:p>
        </p:txBody>
      </p:sp>
      <p:sp>
        <p:nvSpPr>
          <p:cNvPr id="221197" name="Text Box 13"/>
          <p:cNvSpPr txBox="1">
            <a:spLocks noChangeArrowheads="1"/>
          </p:cNvSpPr>
          <p:nvPr/>
        </p:nvSpPr>
        <p:spPr bwMode="auto">
          <a:xfrm>
            <a:off x="5715000" y="20574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A</a:t>
            </a:r>
          </a:p>
        </p:txBody>
      </p:sp>
      <p:sp>
        <p:nvSpPr>
          <p:cNvPr id="221198" name="Text Box 14"/>
          <p:cNvSpPr txBox="1">
            <a:spLocks noChangeArrowheads="1"/>
          </p:cNvSpPr>
          <p:nvPr/>
        </p:nvSpPr>
        <p:spPr bwMode="auto">
          <a:xfrm>
            <a:off x="4191000" y="30480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C</a:t>
            </a:r>
          </a:p>
        </p:txBody>
      </p:sp>
      <p:sp>
        <p:nvSpPr>
          <p:cNvPr id="221199" name="Text Box 15"/>
          <p:cNvSpPr txBox="1">
            <a:spLocks noChangeArrowheads="1"/>
          </p:cNvSpPr>
          <p:nvPr/>
        </p:nvSpPr>
        <p:spPr bwMode="auto">
          <a:xfrm>
            <a:off x="5715000" y="2590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seq. from D</a:t>
            </a:r>
          </a:p>
        </p:txBody>
      </p:sp>
      <p:grpSp>
        <p:nvGrpSpPr>
          <p:cNvPr id="2" name="Group 16"/>
          <p:cNvGrpSpPr>
            <a:grpSpLocks/>
          </p:cNvGrpSpPr>
          <p:nvPr/>
        </p:nvGrpSpPr>
        <p:grpSpPr bwMode="auto">
          <a:xfrm>
            <a:off x="1736725" y="3733802"/>
            <a:ext cx="7164388" cy="1341438"/>
            <a:chOff x="1094" y="2352"/>
            <a:chExt cx="451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1202" name="Text Box 18"/>
            <p:cNvSpPr txBox="1">
              <a:spLocks noChangeArrowheads="1"/>
            </p:cNvSpPr>
            <p:nvPr/>
          </p:nvSpPr>
          <p:spPr bwMode="auto">
            <a:xfrm>
              <a:off x="1094" y="2906"/>
              <a:ext cx="4513" cy="29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e.g., 60% bootstrap support for bipartition (AD)(CB) </a:t>
              </a:r>
            </a:p>
          </p:txBody>
        </p:sp>
      </p:grpSp>
    </p:spTree>
    <p:extLst>
      <p:ext uri="{BB962C8B-B14F-4D97-AF65-F5344CB8AC3E}">
        <p14:creationId xmlns:p14="http://schemas.microsoft.com/office/powerpoint/2010/main" val="378388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152400" y="152400"/>
            <a:ext cx="7772400" cy="1143000"/>
          </a:xfrm>
        </p:spPr>
        <p:txBody>
          <a:bodyPr/>
          <a:lstStyle/>
          <a:p>
            <a:pPr algn="l"/>
            <a:r>
              <a:rPr lang="en-US"/>
              <a:t>long branch attraction artifact </a:t>
            </a:r>
          </a:p>
        </p:txBody>
      </p:sp>
      <p:sp>
        <p:nvSpPr>
          <p:cNvPr id="222211" name="Line 3"/>
          <p:cNvSpPr>
            <a:spLocks noChangeShapeType="1"/>
          </p:cNvSpPr>
          <p:nvPr/>
        </p:nvSpPr>
        <p:spPr bwMode="auto">
          <a:xfrm>
            <a:off x="1143000" y="2362200"/>
            <a:ext cx="43434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2212" name="Line 4"/>
          <p:cNvSpPr>
            <a:spLocks noChangeShapeType="1"/>
          </p:cNvSpPr>
          <p:nvPr/>
        </p:nvSpPr>
        <p:spPr bwMode="auto">
          <a:xfrm>
            <a:off x="1143000" y="23622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2213" name="Line 5"/>
          <p:cNvSpPr>
            <a:spLocks noChangeShapeType="1"/>
          </p:cNvSpPr>
          <p:nvPr/>
        </p:nvSpPr>
        <p:spPr bwMode="auto">
          <a:xfrm>
            <a:off x="1143000" y="3048000"/>
            <a:ext cx="15240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2214" name="Line 6"/>
          <p:cNvSpPr>
            <a:spLocks noChangeShapeType="1"/>
          </p:cNvSpPr>
          <p:nvPr/>
        </p:nvSpPr>
        <p:spPr bwMode="auto">
          <a:xfrm>
            <a:off x="2667001" y="2819400"/>
            <a:ext cx="1588"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2215"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2216"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2217" name="Line 9"/>
          <p:cNvSpPr>
            <a:spLocks noChangeShapeType="1"/>
          </p:cNvSpPr>
          <p:nvPr/>
        </p:nvSpPr>
        <p:spPr bwMode="auto">
          <a:xfrm>
            <a:off x="2971801" y="3276600"/>
            <a:ext cx="1588"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2218" name="Line 10"/>
          <p:cNvSpPr>
            <a:spLocks noChangeShapeType="1"/>
          </p:cNvSpPr>
          <p:nvPr/>
        </p:nvSpPr>
        <p:spPr bwMode="auto">
          <a:xfrm>
            <a:off x="2971800" y="3276600"/>
            <a:ext cx="9906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2219" name="Line 11"/>
          <p:cNvSpPr>
            <a:spLocks noChangeShapeType="1"/>
          </p:cNvSpPr>
          <p:nvPr/>
        </p:nvSpPr>
        <p:spPr bwMode="auto">
          <a:xfrm>
            <a:off x="2971800" y="4038600"/>
            <a:ext cx="1066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2220"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B</a:t>
            </a:r>
          </a:p>
        </p:txBody>
      </p:sp>
      <p:sp>
        <p:nvSpPr>
          <p:cNvPr id="222221" name="Text Box 13"/>
          <p:cNvSpPr txBox="1">
            <a:spLocks noChangeArrowheads="1"/>
          </p:cNvSpPr>
          <p:nvPr/>
        </p:nvSpPr>
        <p:spPr bwMode="auto">
          <a:xfrm>
            <a:off x="5715000" y="20574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A</a:t>
            </a:r>
          </a:p>
        </p:txBody>
      </p:sp>
      <p:sp>
        <p:nvSpPr>
          <p:cNvPr id="222222" name="Text Box 14"/>
          <p:cNvSpPr txBox="1">
            <a:spLocks noChangeArrowheads="1"/>
          </p:cNvSpPr>
          <p:nvPr/>
        </p:nvSpPr>
        <p:spPr bwMode="auto">
          <a:xfrm>
            <a:off x="4191000" y="30480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C</a:t>
            </a:r>
          </a:p>
        </p:txBody>
      </p:sp>
      <p:sp>
        <p:nvSpPr>
          <p:cNvPr id="222223" name="Text Box 15"/>
          <p:cNvSpPr txBox="1">
            <a:spLocks noChangeArrowheads="1"/>
          </p:cNvSpPr>
          <p:nvPr/>
        </p:nvSpPr>
        <p:spPr bwMode="auto">
          <a:xfrm>
            <a:off x="5715000" y="2590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D</a:t>
            </a:r>
          </a:p>
        </p:txBody>
      </p:sp>
      <p:grpSp>
        <p:nvGrpSpPr>
          <p:cNvPr id="2" name="Group 16"/>
          <p:cNvGrpSpPr>
            <a:grpSpLocks/>
          </p:cNvGrpSpPr>
          <p:nvPr/>
        </p:nvGrpSpPr>
        <p:grpSpPr bwMode="auto">
          <a:xfrm>
            <a:off x="1736725" y="3733802"/>
            <a:ext cx="7318375" cy="1341438"/>
            <a:chOff x="1094" y="2352"/>
            <a:chExt cx="461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2226" name="Text Box 18"/>
            <p:cNvSpPr txBox="1">
              <a:spLocks noChangeArrowheads="1"/>
            </p:cNvSpPr>
            <p:nvPr/>
          </p:nvSpPr>
          <p:spPr bwMode="auto">
            <a:xfrm>
              <a:off x="1094" y="2906"/>
              <a:ext cx="4610" cy="29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e.g., 100% bootstrap support for bipartition (AD)(CB) </a:t>
              </a:r>
            </a:p>
          </p:txBody>
        </p:sp>
      </p:grpSp>
      <p:grpSp>
        <p:nvGrpSpPr>
          <p:cNvPr id="3" name="Group 19"/>
          <p:cNvGrpSpPr>
            <a:grpSpLocks/>
          </p:cNvGrpSpPr>
          <p:nvPr/>
        </p:nvGrpSpPr>
        <p:grpSpPr bwMode="auto">
          <a:xfrm>
            <a:off x="2514601"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the two longest branches join together</a:t>
              </a:r>
            </a:p>
          </p:txBody>
        </p:sp>
      </p:grpSp>
      <p:sp>
        <p:nvSpPr>
          <p:cNvPr id="222231" name="Text Box 23"/>
          <p:cNvSpPr txBox="1">
            <a:spLocks noChangeArrowheads="1"/>
          </p:cNvSpPr>
          <p:nvPr/>
        </p:nvSpPr>
        <p:spPr bwMode="auto">
          <a:xfrm>
            <a:off x="182564" y="5257800"/>
            <a:ext cx="8905665"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What could you do to investigate if this is a possible explanation?  </a:t>
            </a:r>
          </a:p>
        </p:txBody>
      </p:sp>
      <p:sp>
        <p:nvSpPr>
          <p:cNvPr id="222232" name="Text Box 24"/>
          <p:cNvSpPr txBox="1">
            <a:spLocks noChangeArrowheads="1"/>
          </p:cNvSpPr>
          <p:nvPr/>
        </p:nvSpPr>
        <p:spPr bwMode="auto">
          <a:xfrm>
            <a:off x="457200" y="57912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2233" name="Text Box 25"/>
          <p:cNvSpPr txBox="1">
            <a:spLocks noChangeArrowheads="1"/>
          </p:cNvSpPr>
          <p:nvPr/>
        </p:nvSpPr>
        <p:spPr bwMode="auto">
          <a:xfrm>
            <a:off x="609601" y="5638801"/>
            <a:ext cx="6352498" cy="1200316"/>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mn-ea"/>
                <a:cs typeface="+mn-cs"/>
              </a:rPr>
              <a:t>use only slow positions,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mn-ea"/>
                <a:cs typeface="+mn-cs"/>
              </a:rPr>
              <a:t>use an algorithm that corrects for ASRV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mn-ea"/>
                <a:cs typeface="+mn-cs"/>
              </a:rPr>
              <a:t>add sequences that break-up the long branches</a:t>
            </a:r>
          </a:p>
        </p:txBody>
      </p:sp>
    </p:spTree>
    <p:extLst>
      <p:ext uri="{BB962C8B-B14F-4D97-AF65-F5344CB8AC3E}">
        <p14:creationId xmlns:p14="http://schemas.microsoft.com/office/powerpoint/2010/main" val="185210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0" y="0"/>
            <a:ext cx="7772400" cy="1143000"/>
          </a:xfrm>
        </p:spPr>
        <p:txBody>
          <a:bodyPr/>
          <a:lstStyle/>
          <a:p>
            <a:r>
              <a:rPr lang="en-US"/>
              <a:t>Gene transfer  </a:t>
            </a:r>
          </a:p>
        </p:txBody>
      </p:sp>
      <p:sp>
        <p:nvSpPr>
          <p:cNvPr id="223235" name="Text Box 3"/>
          <p:cNvSpPr txBox="1">
            <a:spLocks noChangeArrowheads="1"/>
          </p:cNvSpPr>
          <p:nvPr/>
        </p:nvSpPr>
        <p:spPr bwMode="auto">
          <a:xfrm>
            <a:off x="609600" y="2819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36" name="Line 4"/>
          <p:cNvSpPr>
            <a:spLocks noChangeShapeType="1"/>
          </p:cNvSpPr>
          <p:nvPr/>
        </p:nvSpPr>
        <p:spPr bwMode="auto">
          <a:xfrm>
            <a:off x="1828800" y="15240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Organismal tree: </a:t>
            </a:r>
          </a:p>
        </p:txBody>
      </p:sp>
      <p:sp>
        <p:nvSpPr>
          <p:cNvPr id="223238" name="Line 6"/>
          <p:cNvSpPr>
            <a:spLocks noChangeShapeType="1"/>
          </p:cNvSpPr>
          <p:nvPr/>
        </p:nvSpPr>
        <p:spPr bwMode="auto">
          <a:xfrm>
            <a:off x="1828800" y="15240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39" name="Line 7"/>
          <p:cNvSpPr>
            <a:spLocks noChangeShapeType="1"/>
          </p:cNvSpPr>
          <p:nvPr/>
        </p:nvSpPr>
        <p:spPr bwMode="auto">
          <a:xfrm>
            <a:off x="1828800" y="22098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0" name="Line 8"/>
          <p:cNvSpPr>
            <a:spLocks noChangeShapeType="1"/>
          </p:cNvSpPr>
          <p:nvPr/>
        </p:nvSpPr>
        <p:spPr bwMode="auto">
          <a:xfrm>
            <a:off x="2286000" y="19812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1" name="Line 9"/>
          <p:cNvSpPr>
            <a:spLocks noChangeShapeType="1"/>
          </p:cNvSpPr>
          <p:nvPr/>
        </p:nvSpPr>
        <p:spPr bwMode="auto">
          <a:xfrm>
            <a:off x="2286000" y="19812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2" name="Line 10"/>
          <p:cNvSpPr>
            <a:spLocks noChangeShapeType="1"/>
          </p:cNvSpPr>
          <p:nvPr/>
        </p:nvSpPr>
        <p:spPr bwMode="auto">
          <a:xfrm flipV="1">
            <a:off x="2286000" y="28194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3" name="Line 11"/>
          <p:cNvSpPr>
            <a:spLocks noChangeShapeType="1"/>
          </p:cNvSpPr>
          <p:nvPr/>
        </p:nvSpPr>
        <p:spPr bwMode="auto">
          <a:xfrm>
            <a:off x="3048000" y="24384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4" name="Line 12"/>
          <p:cNvSpPr>
            <a:spLocks noChangeShapeType="1"/>
          </p:cNvSpPr>
          <p:nvPr/>
        </p:nvSpPr>
        <p:spPr bwMode="auto">
          <a:xfrm>
            <a:off x="3048000" y="24384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5" name="Line 13"/>
          <p:cNvSpPr>
            <a:spLocks noChangeShapeType="1"/>
          </p:cNvSpPr>
          <p:nvPr/>
        </p:nvSpPr>
        <p:spPr bwMode="auto">
          <a:xfrm>
            <a:off x="3048000" y="32004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6" name="Text Box 14"/>
          <p:cNvSpPr txBox="1">
            <a:spLocks noChangeArrowheads="1"/>
          </p:cNvSpPr>
          <p:nvPr/>
        </p:nvSpPr>
        <p:spPr bwMode="auto">
          <a:xfrm>
            <a:off x="5791200" y="16764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species B</a:t>
            </a:r>
          </a:p>
        </p:txBody>
      </p:sp>
      <p:sp>
        <p:nvSpPr>
          <p:cNvPr id="223247" name="Text Box 15"/>
          <p:cNvSpPr txBox="1">
            <a:spLocks noChangeArrowheads="1"/>
          </p:cNvSpPr>
          <p:nvPr/>
        </p:nvSpPr>
        <p:spPr bwMode="auto">
          <a:xfrm>
            <a:off x="5791200" y="12192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species A</a:t>
            </a:r>
          </a:p>
        </p:txBody>
      </p:sp>
      <p:sp>
        <p:nvSpPr>
          <p:cNvPr id="223248" name="Text Box 16"/>
          <p:cNvSpPr txBox="1">
            <a:spLocks noChangeArrowheads="1"/>
          </p:cNvSpPr>
          <p:nvPr/>
        </p:nvSpPr>
        <p:spPr bwMode="auto">
          <a:xfrm>
            <a:off x="5791201" y="22860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species C</a:t>
            </a:r>
          </a:p>
        </p:txBody>
      </p:sp>
      <p:sp>
        <p:nvSpPr>
          <p:cNvPr id="223249" name="Text Box 17"/>
          <p:cNvSpPr txBox="1">
            <a:spLocks noChangeArrowheads="1"/>
          </p:cNvSpPr>
          <p:nvPr/>
        </p:nvSpPr>
        <p:spPr bwMode="auto">
          <a:xfrm>
            <a:off x="5791201" y="28956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species D</a:t>
            </a:r>
          </a:p>
        </p:txBody>
      </p:sp>
      <p:grpSp>
        <p:nvGrpSpPr>
          <p:cNvPr id="2" name="Group 18"/>
          <p:cNvGrpSpPr>
            <a:grpSpLocks/>
          </p:cNvGrpSpPr>
          <p:nvPr/>
        </p:nvGrpSpPr>
        <p:grpSpPr bwMode="auto">
          <a:xfrm>
            <a:off x="3886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Gene Transfer</a:t>
              </a:r>
            </a:p>
          </p:txBody>
        </p:sp>
      </p:grpSp>
      <p:grpSp>
        <p:nvGrpSpPr>
          <p:cNvPr id="3" name="Group 21"/>
          <p:cNvGrpSpPr>
            <a:grpSpLocks/>
          </p:cNvGrpSpPr>
          <p:nvPr/>
        </p:nvGrpSpPr>
        <p:grpSpPr bwMode="auto">
          <a:xfrm>
            <a:off x="228601" y="3352801"/>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molecular tree:</a:t>
              </a:r>
            </a:p>
          </p:txBody>
        </p:sp>
      </p:grpSp>
      <p:grpSp>
        <p:nvGrpSpPr>
          <p:cNvPr id="4" name="Group 36"/>
          <p:cNvGrpSpPr>
            <a:grpSpLocks/>
          </p:cNvGrpSpPr>
          <p:nvPr/>
        </p:nvGrpSpPr>
        <p:grpSpPr bwMode="auto">
          <a:xfrm>
            <a:off x="304800" y="4419602"/>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speciation</a:t>
              </a:r>
            </a:p>
          </p:txBody>
        </p:sp>
      </p:grpSp>
      <p:sp>
        <p:nvSpPr>
          <p:cNvPr id="223271" name="Line 39"/>
          <p:cNvSpPr>
            <a:spLocks noChangeShapeType="1"/>
          </p:cNvSpPr>
          <p:nvPr/>
        </p:nvSpPr>
        <p:spPr bwMode="auto">
          <a:xfrm flipV="1">
            <a:off x="1219200" y="4800600"/>
            <a:ext cx="1676400" cy="685800"/>
          </a:xfrm>
          <a:prstGeom prst="line">
            <a:avLst/>
          </a:prstGeom>
          <a:noFill/>
          <a:ln w="9525">
            <a:solidFill>
              <a:schemeClr val="hlink"/>
            </a:solidFill>
            <a:round/>
            <a:headEnd/>
            <a:tailEnd type="triangle" w="med" len="me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grpSp>
        <p:nvGrpSpPr>
          <p:cNvPr id="5" name="Group 40"/>
          <p:cNvGrpSpPr>
            <a:grpSpLocks/>
          </p:cNvGrpSpPr>
          <p:nvPr/>
        </p:nvGrpSpPr>
        <p:grpSpPr bwMode="auto">
          <a:xfrm>
            <a:off x="1812926" y="5410203"/>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gene</a:t>
              </a: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 </a:t>
              </a: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transfer</a:t>
              </a:r>
            </a:p>
          </p:txBody>
        </p:sp>
      </p:grpSp>
    </p:spTree>
    <p:extLst>
      <p:ext uri="{BB962C8B-B14F-4D97-AF65-F5344CB8AC3E}">
        <p14:creationId xmlns:p14="http://schemas.microsoft.com/office/powerpoint/2010/main" val="21161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7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a:xfrm>
            <a:off x="0" y="0"/>
            <a:ext cx="7772400" cy="1143000"/>
          </a:xfrm>
        </p:spPr>
        <p:txBody>
          <a:bodyPr/>
          <a:lstStyle/>
          <a:p>
            <a:r>
              <a:rPr lang="en-US">
                <a:latin typeface="Times New Roman" charset="0"/>
                <a:ea typeface="ＭＳ Ｐゴシック" charset="0"/>
                <a:cs typeface="ＭＳ Ｐゴシック" charset="0"/>
              </a:rPr>
              <a:t>Lineage Sorting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36" name="Line 4"/>
          <p:cNvSpPr>
            <a:spLocks noChangeShapeType="1"/>
          </p:cNvSpPr>
          <p:nvPr/>
        </p:nvSpPr>
        <p:spPr bwMode="auto">
          <a:xfrm>
            <a:off x="1828800" y="1752600"/>
            <a:ext cx="3733800" cy="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Organismal tree: </a:t>
            </a:r>
          </a:p>
        </p:txBody>
      </p:sp>
      <p:sp>
        <p:nvSpPr>
          <p:cNvPr id="223238" name="Line 6"/>
          <p:cNvSpPr>
            <a:spLocks noChangeShapeType="1"/>
          </p:cNvSpPr>
          <p:nvPr/>
        </p:nvSpPr>
        <p:spPr bwMode="auto">
          <a:xfrm>
            <a:off x="1828800" y="1752600"/>
            <a:ext cx="0" cy="83820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39" name="Line 7"/>
          <p:cNvSpPr>
            <a:spLocks noChangeShapeType="1"/>
          </p:cNvSpPr>
          <p:nvPr/>
        </p:nvSpPr>
        <p:spPr bwMode="auto">
          <a:xfrm flipV="1">
            <a:off x="1828800" y="2590800"/>
            <a:ext cx="381000" cy="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0" name="Line 8"/>
          <p:cNvSpPr>
            <a:spLocks noChangeShapeType="1"/>
          </p:cNvSpPr>
          <p:nvPr/>
        </p:nvSpPr>
        <p:spPr bwMode="auto">
          <a:xfrm>
            <a:off x="2514600" y="2438400"/>
            <a:ext cx="0" cy="60960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1" name="Line 9"/>
          <p:cNvSpPr>
            <a:spLocks noChangeShapeType="1"/>
          </p:cNvSpPr>
          <p:nvPr/>
        </p:nvSpPr>
        <p:spPr bwMode="auto">
          <a:xfrm flipV="1">
            <a:off x="2514600" y="2422525"/>
            <a:ext cx="2971800" cy="15875"/>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2" name="Line 10"/>
          <p:cNvSpPr>
            <a:spLocks noChangeShapeType="1"/>
          </p:cNvSpPr>
          <p:nvPr/>
        </p:nvSpPr>
        <p:spPr bwMode="auto">
          <a:xfrm flipV="1">
            <a:off x="2286000" y="3429000"/>
            <a:ext cx="762000" cy="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3" name="Line 11"/>
          <p:cNvSpPr>
            <a:spLocks noChangeShapeType="1"/>
          </p:cNvSpPr>
          <p:nvPr/>
        </p:nvSpPr>
        <p:spPr bwMode="auto">
          <a:xfrm>
            <a:off x="3046413" y="2889250"/>
            <a:ext cx="1587" cy="15875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4" name="Line 12"/>
          <p:cNvSpPr>
            <a:spLocks noChangeShapeType="1"/>
          </p:cNvSpPr>
          <p:nvPr/>
        </p:nvSpPr>
        <p:spPr bwMode="auto">
          <a:xfrm>
            <a:off x="3048000" y="2879725"/>
            <a:ext cx="2438400" cy="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5" name="Line 13"/>
          <p:cNvSpPr>
            <a:spLocks noChangeShapeType="1"/>
          </p:cNvSpPr>
          <p:nvPr/>
        </p:nvSpPr>
        <p:spPr bwMode="auto">
          <a:xfrm>
            <a:off x="3048000" y="3641725"/>
            <a:ext cx="2438400" cy="15875"/>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46" name="Text Box 14"/>
          <p:cNvSpPr txBox="1">
            <a:spLocks noChangeArrowheads="1"/>
          </p:cNvSpPr>
          <p:nvPr/>
        </p:nvSpPr>
        <p:spPr bwMode="auto">
          <a:xfrm>
            <a:off x="5791200" y="1981200"/>
            <a:ext cx="1401763" cy="457200"/>
          </a:xfrm>
          <a:prstGeom prst="rect">
            <a:avLst/>
          </a:prstGeom>
          <a:noFill/>
          <a:ln w="9525">
            <a:noFill/>
            <a:miter lim="800000"/>
            <a:headEnd/>
            <a:tailEnd/>
          </a:ln>
          <a:effectLst/>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species A</a:t>
            </a:r>
          </a:p>
        </p:txBody>
      </p:sp>
      <p:sp>
        <p:nvSpPr>
          <p:cNvPr id="223248" name="Text Box 16"/>
          <p:cNvSpPr txBox="1">
            <a:spLocks noChangeArrowheads="1"/>
          </p:cNvSpPr>
          <p:nvPr/>
        </p:nvSpPr>
        <p:spPr bwMode="auto">
          <a:xfrm>
            <a:off x="5791200" y="2743200"/>
            <a:ext cx="1419225" cy="457200"/>
          </a:xfrm>
          <a:prstGeom prst="rect">
            <a:avLst/>
          </a:prstGeom>
          <a:noFill/>
          <a:ln w="9525">
            <a:noFill/>
            <a:miter lim="800000"/>
            <a:headEnd/>
            <a:tailEnd/>
          </a:ln>
          <a:effectLst/>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mn-ea"/>
                <a:cs typeface="+mn-cs"/>
              </a:rPr>
              <a:t>species C</a:t>
            </a:r>
          </a:p>
        </p:txBody>
      </p:sp>
      <p:sp>
        <p:nvSpPr>
          <p:cNvPr id="223249" name="Text Box 17"/>
          <p:cNvSpPr txBox="1">
            <a:spLocks noChangeArrowheads="1"/>
          </p:cNvSpPr>
          <p:nvPr/>
        </p:nvSpPr>
        <p:spPr bwMode="auto">
          <a:xfrm>
            <a:off x="5791200" y="3352800"/>
            <a:ext cx="1419225" cy="457200"/>
          </a:xfrm>
          <a:prstGeom prst="rect">
            <a:avLst/>
          </a:prstGeom>
          <a:noFill/>
          <a:ln w="9525">
            <a:noFill/>
            <a:miter lim="800000"/>
            <a:headEnd/>
            <a:tailEnd/>
          </a:ln>
          <a:effectLst/>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mn-ea"/>
                <a:cs typeface="+mn-cs"/>
              </a:rPr>
              <a:t>species D</a:t>
            </a:r>
          </a:p>
        </p:txBody>
      </p:sp>
      <p:grpSp>
        <p:nvGrpSpPr>
          <p:cNvPr id="3" name="Group 21"/>
          <p:cNvGrpSpPr>
            <a:grpSpLocks/>
          </p:cNvGrpSpPr>
          <p:nvPr/>
        </p:nvGrpSpPr>
        <p:grpSpPr bwMode="auto">
          <a:xfrm>
            <a:off x="357188" y="4144963"/>
            <a:ext cx="7407275" cy="2519362"/>
            <a:chOff x="144" y="2112"/>
            <a:chExt cx="4666" cy="1587"/>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molecular tree:</a:t>
              </a:r>
            </a:p>
          </p:txBody>
        </p:sp>
      </p:grpSp>
      <p:sp>
        <p:nvSpPr>
          <p:cNvPr id="43" name="Line 4"/>
          <p:cNvSpPr>
            <a:spLocks noChangeShapeType="1"/>
          </p:cNvSpPr>
          <p:nvPr/>
        </p:nvSpPr>
        <p:spPr bwMode="auto">
          <a:xfrm>
            <a:off x="1371600" y="1447800"/>
            <a:ext cx="4114800" cy="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44" name="Line 11"/>
          <p:cNvSpPr>
            <a:spLocks noChangeShapeType="1"/>
          </p:cNvSpPr>
          <p:nvPr/>
        </p:nvSpPr>
        <p:spPr bwMode="auto">
          <a:xfrm>
            <a:off x="3048000" y="3429000"/>
            <a:ext cx="0" cy="22860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45" name="Line 10"/>
          <p:cNvSpPr>
            <a:spLocks noChangeShapeType="1"/>
          </p:cNvSpPr>
          <p:nvPr/>
        </p:nvSpPr>
        <p:spPr bwMode="auto">
          <a:xfrm flipV="1">
            <a:off x="2514600" y="3048000"/>
            <a:ext cx="533400" cy="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46" name="Line 13"/>
          <p:cNvSpPr>
            <a:spLocks noChangeShapeType="1"/>
          </p:cNvSpPr>
          <p:nvPr/>
        </p:nvSpPr>
        <p:spPr bwMode="auto">
          <a:xfrm>
            <a:off x="3352800" y="3429000"/>
            <a:ext cx="2133600" cy="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47" name="Line 13"/>
          <p:cNvSpPr>
            <a:spLocks noChangeShapeType="1"/>
          </p:cNvSpPr>
          <p:nvPr/>
        </p:nvSpPr>
        <p:spPr bwMode="auto">
          <a:xfrm>
            <a:off x="3352800" y="3124200"/>
            <a:ext cx="2133600" cy="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48" name="Line 11"/>
          <p:cNvSpPr>
            <a:spLocks noChangeShapeType="1"/>
          </p:cNvSpPr>
          <p:nvPr/>
        </p:nvSpPr>
        <p:spPr bwMode="auto">
          <a:xfrm>
            <a:off x="3352800" y="3124200"/>
            <a:ext cx="0" cy="30480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49" name="Line 9"/>
          <p:cNvSpPr>
            <a:spLocks noChangeShapeType="1"/>
          </p:cNvSpPr>
          <p:nvPr/>
        </p:nvSpPr>
        <p:spPr bwMode="auto">
          <a:xfrm flipV="1">
            <a:off x="2209800" y="2133600"/>
            <a:ext cx="3276600" cy="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50" name="Line 8"/>
          <p:cNvSpPr>
            <a:spLocks noChangeShapeType="1"/>
          </p:cNvSpPr>
          <p:nvPr/>
        </p:nvSpPr>
        <p:spPr bwMode="auto">
          <a:xfrm>
            <a:off x="2209800" y="2133600"/>
            <a:ext cx="0" cy="45720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51" name="Line 8"/>
          <p:cNvSpPr>
            <a:spLocks noChangeShapeType="1"/>
          </p:cNvSpPr>
          <p:nvPr/>
        </p:nvSpPr>
        <p:spPr bwMode="auto">
          <a:xfrm>
            <a:off x="2286000" y="2971800"/>
            <a:ext cx="0" cy="45720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52" name="Line 7"/>
          <p:cNvSpPr>
            <a:spLocks noChangeShapeType="1"/>
          </p:cNvSpPr>
          <p:nvPr/>
        </p:nvSpPr>
        <p:spPr bwMode="auto">
          <a:xfrm flipV="1">
            <a:off x="1371600" y="2971800"/>
            <a:ext cx="914400" cy="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53" name="Line 6"/>
          <p:cNvSpPr>
            <a:spLocks noChangeShapeType="1"/>
          </p:cNvSpPr>
          <p:nvPr/>
        </p:nvSpPr>
        <p:spPr bwMode="auto">
          <a:xfrm>
            <a:off x="1371600" y="1447800"/>
            <a:ext cx="0" cy="1524000"/>
          </a:xfrm>
          <a:prstGeom prst="line">
            <a:avLst/>
          </a:prstGeom>
          <a:noFill/>
          <a:ln w="9525">
            <a:solidFill>
              <a:schemeClr val="tx1"/>
            </a:solidFill>
            <a:round/>
            <a:headEnd/>
            <a:tailEnd/>
          </a:ln>
          <a:effec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cxnSp>
        <p:nvCxnSpPr>
          <p:cNvPr id="155677" name="Straight Connector 6"/>
          <p:cNvCxnSpPr>
            <a:cxnSpLocks noChangeShapeType="1"/>
          </p:cNvCxnSpPr>
          <p:nvPr/>
        </p:nvCxnSpPr>
        <p:spPr bwMode="auto">
          <a:xfrm flipV="1">
            <a:off x="1600200" y="1600200"/>
            <a:ext cx="0" cy="1143000"/>
          </a:xfrm>
          <a:prstGeom prst="line">
            <a:avLst/>
          </a:prstGeom>
          <a:noFill/>
          <a:ln w="9525">
            <a:solidFill>
              <a:srgbClr val="FF0000"/>
            </a:solidFill>
            <a:round/>
            <a:headEnd/>
            <a:tailEnd/>
          </a:ln>
        </p:spPr>
      </p:cxnSp>
      <p:cxnSp>
        <p:nvCxnSpPr>
          <p:cNvPr id="155678" name="Straight Connector 56"/>
          <p:cNvCxnSpPr>
            <a:cxnSpLocks noChangeShapeType="1"/>
          </p:cNvCxnSpPr>
          <p:nvPr/>
        </p:nvCxnSpPr>
        <p:spPr bwMode="auto">
          <a:xfrm>
            <a:off x="1600200" y="1600200"/>
            <a:ext cx="3886200" cy="0"/>
          </a:xfrm>
          <a:prstGeom prst="line">
            <a:avLst/>
          </a:prstGeom>
          <a:noFill/>
          <a:ln w="9525">
            <a:solidFill>
              <a:srgbClr val="FF0000"/>
            </a:solidFill>
            <a:round/>
            <a:headEnd/>
            <a:tailEnd/>
          </a:ln>
        </p:spPr>
      </p:cxnSp>
      <p:cxnSp>
        <p:nvCxnSpPr>
          <p:cNvPr id="155679" name="Straight Connector 62"/>
          <p:cNvCxnSpPr>
            <a:cxnSpLocks noChangeShapeType="1"/>
          </p:cNvCxnSpPr>
          <p:nvPr/>
        </p:nvCxnSpPr>
        <p:spPr bwMode="auto">
          <a:xfrm>
            <a:off x="1600200" y="2743200"/>
            <a:ext cx="228600" cy="0"/>
          </a:xfrm>
          <a:prstGeom prst="line">
            <a:avLst/>
          </a:prstGeom>
          <a:noFill/>
          <a:ln w="9525">
            <a:solidFill>
              <a:srgbClr val="FF0000"/>
            </a:solidFill>
            <a:round/>
            <a:headEnd/>
            <a:tailEnd/>
          </a:ln>
        </p:spPr>
      </p:cxnSp>
      <p:cxnSp>
        <p:nvCxnSpPr>
          <p:cNvPr id="155680" name="Straight Connector 66"/>
          <p:cNvCxnSpPr>
            <a:cxnSpLocks noChangeShapeType="1"/>
          </p:cNvCxnSpPr>
          <p:nvPr/>
        </p:nvCxnSpPr>
        <p:spPr bwMode="auto">
          <a:xfrm flipV="1">
            <a:off x="1828800" y="2667000"/>
            <a:ext cx="0" cy="228600"/>
          </a:xfrm>
          <a:prstGeom prst="line">
            <a:avLst/>
          </a:prstGeom>
          <a:noFill/>
          <a:ln w="9525">
            <a:solidFill>
              <a:srgbClr val="FF0000"/>
            </a:solidFill>
            <a:round/>
            <a:headEnd/>
            <a:tailEnd/>
          </a:ln>
        </p:spPr>
      </p:cxnSp>
      <p:cxnSp>
        <p:nvCxnSpPr>
          <p:cNvPr id="155681" name="Straight Connector 69"/>
          <p:cNvCxnSpPr>
            <a:cxnSpLocks noChangeShapeType="1"/>
          </p:cNvCxnSpPr>
          <p:nvPr/>
        </p:nvCxnSpPr>
        <p:spPr bwMode="auto">
          <a:xfrm>
            <a:off x="1828800" y="2667000"/>
            <a:ext cx="609600" cy="0"/>
          </a:xfrm>
          <a:prstGeom prst="line">
            <a:avLst/>
          </a:prstGeom>
          <a:noFill/>
          <a:ln w="9525">
            <a:solidFill>
              <a:srgbClr val="FF0000"/>
            </a:solidFill>
            <a:round/>
            <a:headEnd/>
            <a:tailEnd/>
          </a:ln>
        </p:spPr>
      </p:cxnSp>
      <p:cxnSp>
        <p:nvCxnSpPr>
          <p:cNvPr id="155682" name="Straight Connector 71"/>
          <p:cNvCxnSpPr>
            <a:cxnSpLocks noChangeShapeType="1"/>
          </p:cNvCxnSpPr>
          <p:nvPr/>
        </p:nvCxnSpPr>
        <p:spPr bwMode="auto">
          <a:xfrm>
            <a:off x="1828800" y="2895600"/>
            <a:ext cx="533400" cy="0"/>
          </a:xfrm>
          <a:prstGeom prst="line">
            <a:avLst/>
          </a:prstGeom>
          <a:noFill/>
          <a:ln w="9525">
            <a:solidFill>
              <a:srgbClr val="FF0000"/>
            </a:solidFill>
            <a:round/>
            <a:headEnd/>
            <a:tailEnd/>
          </a:ln>
        </p:spPr>
      </p:cxnSp>
      <p:cxnSp>
        <p:nvCxnSpPr>
          <p:cNvPr id="155683" name="Straight Connector 73"/>
          <p:cNvCxnSpPr>
            <a:cxnSpLocks noChangeShapeType="1"/>
          </p:cNvCxnSpPr>
          <p:nvPr/>
        </p:nvCxnSpPr>
        <p:spPr bwMode="auto">
          <a:xfrm flipV="1">
            <a:off x="2362200" y="2895600"/>
            <a:ext cx="0" cy="457200"/>
          </a:xfrm>
          <a:prstGeom prst="line">
            <a:avLst/>
          </a:prstGeom>
          <a:noFill/>
          <a:ln w="9525">
            <a:solidFill>
              <a:srgbClr val="FF0000"/>
            </a:solidFill>
            <a:round/>
            <a:headEnd/>
            <a:tailEnd/>
          </a:ln>
        </p:spPr>
      </p:cxnSp>
      <p:cxnSp>
        <p:nvCxnSpPr>
          <p:cNvPr id="155684" name="Straight Connector 76"/>
          <p:cNvCxnSpPr>
            <a:cxnSpLocks noChangeShapeType="1"/>
          </p:cNvCxnSpPr>
          <p:nvPr/>
        </p:nvCxnSpPr>
        <p:spPr bwMode="auto">
          <a:xfrm>
            <a:off x="2362200" y="3352800"/>
            <a:ext cx="762000" cy="0"/>
          </a:xfrm>
          <a:prstGeom prst="line">
            <a:avLst/>
          </a:prstGeom>
          <a:noFill/>
          <a:ln w="9525">
            <a:solidFill>
              <a:srgbClr val="FF0000"/>
            </a:solidFill>
            <a:round/>
            <a:headEnd/>
            <a:tailEnd/>
          </a:ln>
        </p:spPr>
      </p:cxnSp>
      <p:cxnSp>
        <p:nvCxnSpPr>
          <p:cNvPr id="155685" name="Straight Connector 78"/>
          <p:cNvCxnSpPr>
            <a:cxnSpLocks noChangeShapeType="1"/>
          </p:cNvCxnSpPr>
          <p:nvPr/>
        </p:nvCxnSpPr>
        <p:spPr bwMode="auto">
          <a:xfrm>
            <a:off x="3124200" y="3505200"/>
            <a:ext cx="2438400" cy="39688"/>
          </a:xfrm>
          <a:prstGeom prst="line">
            <a:avLst/>
          </a:prstGeom>
          <a:noFill/>
          <a:ln w="9525">
            <a:solidFill>
              <a:srgbClr val="FF0000"/>
            </a:solidFill>
            <a:round/>
            <a:headEnd/>
            <a:tailEnd/>
          </a:ln>
        </p:spPr>
      </p:cxnSp>
      <p:cxnSp>
        <p:nvCxnSpPr>
          <p:cNvPr id="155686" name="Straight Connector 84"/>
          <p:cNvCxnSpPr>
            <a:cxnSpLocks noChangeShapeType="1"/>
          </p:cNvCxnSpPr>
          <p:nvPr/>
        </p:nvCxnSpPr>
        <p:spPr bwMode="auto">
          <a:xfrm flipV="1">
            <a:off x="3124200" y="3352800"/>
            <a:ext cx="0" cy="152400"/>
          </a:xfrm>
          <a:prstGeom prst="line">
            <a:avLst/>
          </a:prstGeom>
          <a:noFill/>
          <a:ln w="9525">
            <a:solidFill>
              <a:srgbClr val="FF0000"/>
            </a:solidFill>
            <a:round/>
            <a:headEnd/>
            <a:tailEnd/>
          </a:ln>
        </p:spPr>
      </p:cxnSp>
      <p:cxnSp>
        <p:nvCxnSpPr>
          <p:cNvPr id="155687" name="Straight Connector 87"/>
          <p:cNvCxnSpPr>
            <a:cxnSpLocks noChangeShapeType="1"/>
          </p:cNvCxnSpPr>
          <p:nvPr/>
        </p:nvCxnSpPr>
        <p:spPr bwMode="auto">
          <a:xfrm flipV="1">
            <a:off x="2438400" y="2286000"/>
            <a:ext cx="0" cy="914400"/>
          </a:xfrm>
          <a:prstGeom prst="line">
            <a:avLst/>
          </a:prstGeom>
          <a:noFill/>
          <a:ln w="9525">
            <a:solidFill>
              <a:srgbClr val="FF0000"/>
            </a:solidFill>
            <a:round/>
            <a:headEnd/>
            <a:tailEnd/>
          </a:ln>
        </p:spPr>
      </p:cxnSp>
      <p:cxnSp>
        <p:nvCxnSpPr>
          <p:cNvPr id="155688" name="Straight Connector 90"/>
          <p:cNvCxnSpPr>
            <a:cxnSpLocks noChangeShapeType="1"/>
          </p:cNvCxnSpPr>
          <p:nvPr/>
        </p:nvCxnSpPr>
        <p:spPr bwMode="auto">
          <a:xfrm>
            <a:off x="2438400" y="3200400"/>
            <a:ext cx="762000" cy="0"/>
          </a:xfrm>
          <a:prstGeom prst="line">
            <a:avLst/>
          </a:prstGeom>
          <a:noFill/>
          <a:ln w="9525">
            <a:solidFill>
              <a:srgbClr val="FF0000"/>
            </a:solidFill>
            <a:round/>
            <a:headEnd/>
            <a:tailEnd/>
          </a:ln>
        </p:spPr>
      </p:cxnSp>
      <p:cxnSp>
        <p:nvCxnSpPr>
          <p:cNvPr id="155689" name="Straight Connector 91"/>
          <p:cNvCxnSpPr>
            <a:cxnSpLocks noChangeShapeType="1"/>
          </p:cNvCxnSpPr>
          <p:nvPr/>
        </p:nvCxnSpPr>
        <p:spPr bwMode="auto">
          <a:xfrm>
            <a:off x="2438400" y="2286000"/>
            <a:ext cx="3048000" cy="0"/>
          </a:xfrm>
          <a:prstGeom prst="line">
            <a:avLst/>
          </a:prstGeom>
          <a:noFill/>
          <a:ln w="9525">
            <a:solidFill>
              <a:srgbClr val="FF0000"/>
            </a:solidFill>
            <a:round/>
            <a:headEnd/>
            <a:tailEnd/>
          </a:ln>
        </p:spPr>
      </p:cxnSp>
      <p:cxnSp>
        <p:nvCxnSpPr>
          <p:cNvPr id="155690" name="Straight Connector 94"/>
          <p:cNvCxnSpPr>
            <a:cxnSpLocks noChangeShapeType="1"/>
          </p:cNvCxnSpPr>
          <p:nvPr/>
        </p:nvCxnSpPr>
        <p:spPr bwMode="auto">
          <a:xfrm>
            <a:off x="3200400" y="2971800"/>
            <a:ext cx="2286000" cy="0"/>
          </a:xfrm>
          <a:prstGeom prst="line">
            <a:avLst/>
          </a:prstGeom>
          <a:noFill/>
          <a:ln w="9525">
            <a:solidFill>
              <a:srgbClr val="FF0000"/>
            </a:solidFill>
            <a:round/>
            <a:headEnd/>
            <a:tailEnd/>
          </a:ln>
        </p:spPr>
      </p:cxnSp>
      <p:cxnSp>
        <p:nvCxnSpPr>
          <p:cNvPr id="155691" name="Straight Connector 101"/>
          <p:cNvCxnSpPr>
            <a:cxnSpLocks noChangeShapeType="1"/>
          </p:cNvCxnSpPr>
          <p:nvPr/>
        </p:nvCxnSpPr>
        <p:spPr bwMode="auto">
          <a:xfrm>
            <a:off x="3200400" y="2971800"/>
            <a:ext cx="0" cy="228600"/>
          </a:xfrm>
          <a:prstGeom prst="line">
            <a:avLst/>
          </a:prstGeom>
          <a:noFill/>
          <a:ln w="9525">
            <a:solidFill>
              <a:srgbClr val="FF0000"/>
            </a:solidFill>
            <a:round/>
            <a:headEnd/>
            <a:tailEnd/>
          </a:ln>
        </p:spPr>
      </p:cxnSp>
      <p:sp>
        <p:nvSpPr>
          <p:cNvPr id="155692" name="TextBox 54"/>
          <p:cNvSpPr txBox="1">
            <a:spLocks noChangeArrowheads="1"/>
          </p:cNvSpPr>
          <p:nvPr/>
        </p:nvSpPr>
        <p:spPr bwMode="auto">
          <a:xfrm>
            <a:off x="152400" y="3276600"/>
            <a:ext cx="1905000" cy="830263"/>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rPr>
              <a:t>Genes diverge and coexist in the </a:t>
            </a:r>
            <a:br>
              <a:rPr kumimoji="0" lang="en-US" sz="1600" b="1" i="0" u="none" strike="noStrike" kern="1200" cap="none" spc="0" normalizeH="0" baseline="0" noProof="0">
                <a:ln>
                  <a:noFill/>
                </a:ln>
                <a:solidFill>
                  <a:srgbClr val="FF0000"/>
                </a:solidFill>
                <a:effectLst/>
                <a:uLnTx/>
                <a:uFillTx/>
                <a:latin typeface="Arial" charset="0"/>
                <a:ea typeface="ＭＳ Ｐゴシック" charset="0"/>
              </a:rPr>
            </a:br>
            <a:r>
              <a:rPr kumimoji="0" lang="en-US" sz="1600" b="1" i="0" u="none" strike="noStrike" kern="1200" cap="none" spc="0" normalizeH="0" baseline="0" noProof="0">
                <a:ln>
                  <a:noFill/>
                </a:ln>
                <a:solidFill>
                  <a:srgbClr val="FF0000"/>
                </a:solidFill>
                <a:effectLst/>
                <a:uLnTx/>
                <a:uFillTx/>
                <a:latin typeface="Arial" charset="0"/>
                <a:ea typeface="ＭＳ Ｐゴシック" charset="0"/>
              </a:rPr>
              <a:t>organismal lineage</a:t>
            </a:r>
          </a:p>
        </p:txBody>
      </p:sp>
      <p:cxnSp>
        <p:nvCxnSpPr>
          <p:cNvPr id="155693" name="Straight Arrow Connector 57"/>
          <p:cNvCxnSpPr>
            <a:cxnSpLocks noChangeShapeType="1"/>
            <a:stCxn id="155692" idx="0"/>
          </p:cNvCxnSpPr>
          <p:nvPr/>
        </p:nvCxnSpPr>
        <p:spPr bwMode="auto">
          <a:xfrm flipV="1">
            <a:off x="1104900" y="3048000"/>
            <a:ext cx="647700" cy="228600"/>
          </a:xfrm>
          <a:prstGeom prst="straightConnector1">
            <a:avLst/>
          </a:prstGeom>
          <a:noFill/>
          <a:ln w="9525">
            <a:solidFill>
              <a:srgbClr val="FF0000"/>
            </a:solidFill>
            <a:round/>
            <a:headEnd/>
            <a:tailEnd type="arrow" w="med" len="med"/>
          </a:ln>
        </p:spPr>
      </p:cxnSp>
    </p:spTree>
    <p:extLst>
      <p:ext uri="{BB962C8B-B14F-4D97-AF65-F5344CB8AC3E}">
        <p14:creationId xmlns:p14="http://schemas.microsoft.com/office/powerpoint/2010/main" val="1098237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152400" y="152400"/>
            <a:ext cx="7772400" cy="381000"/>
          </a:xfrm>
        </p:spPr>
        <p:txBody>
          <a:bodyPr/>
          <a:lstStyle/>
          <a:p>
            <a:pPr algn="l"/>
            <a:r>
              <a:rPr lang="en-US"/>
              <a:t>Gene duplication </a:t>
            </a:r>
          </a:p>
        </p:txBody>
      </p:sp>
      <p:sp>
        <p:nvSpPr>
          <p:cNvPr id="224259" name="Line 3"/>
          <p:cNvSpPr>
            <a:spLocks noChangeShapeType="1"/>
          </p:cNvSpPr>
          <p:nvPr/>
        </p:nvSpPr>
        <p:spPr bwMode="auto">
          <a:xfrm flipV="1">
            <a:off x="1981200" y="1905000"/>
            <a:ext cx="152400" cy="533400"/>
          </a:xfrm>
          <a:prstGeom prst="line">
            <a:avLst/>
          </a:prstGeom>
          <a:noFill/>
          <a:ln w="57150">
            <a:solidFill>
              <a:schemeClr val="tx1"/>
            </a:solidFill>
            <a:round/>
            <a:headEnd/>
            <a:tailEnd type="triangle" w="med" len="me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60" name="Text Box 4"/>
          <p:cNvSpPr txBox="1">
            <a:spLocks noChangeArrowheads="1"/>
          </p:cNvSpPr>
          <p:nvPr/>
        </p:nvSpPr>
        <p:spPr bwMode="auto">
          <a:xfrm>
            <a:off x="1" y="2362200"/>
            <a:ext cx="240347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gene duplication </a:t>
            </a:r>
          </a:p>
        </p:txBody>
      </p:sp>
      <p:sp>
        <p:nvSpPr>
          <p:cNvPr id="224261" name="Text Box 5"/>
          <p:cNvSpPr txBox="1">
            <a:spLocks noChangeArrowheads="1"/>
          </p:cNvSpPr>
          <p:nvPr/>
        </p:nvSpPr>
        <p:spPr bwMode="auto">
          <a:xfrm>
            <a:off x="609600" y="23622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62" name="Line 6"/>
          <p:cNvSpPr>
            <a:spLocks noChangeShapeType="1"/>
          </p:cNvSpPr>
          <p:nvPr/>
        </p:nvSpPr>
        <p:spPr bwMode="auto">
          <a:xfrm>
            <a:off x="1905000" y="12192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63" name="Text Box 7"/>
          <p:cNvSpPr txBox="1">
            <a:spLocks noChangeArrowheads="1"/>
          </p:cNvSpPr>
          <p:nvPr/>
        </p:nvSpPr>
        <p:spPr bwMode="auto">
          <a:xfrm>
            <a:off x="381000" y="609600"/>
            <a:ext cx="24860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Organismal tree: </a:t>
            </a:r>
          </a:p>
        </p:txBody>
      </p:sp>
      <p:sp>
        <p:nvSpPr>
          <p:cNvPr id="224264" name="Line 8"/>
          <p:cNvSpPr>
            <a:spLocks noChangeShapeType="1"/>
          </p:cNvSpPr>
          <p:nvPr/>
        </p:nvSpPr>
        <p:spPr bwMode="auto">
          <a:xfrm>
            <a:off x="1905000" y="12192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65" name="Line 9"/>
          <p:cNvSpPr>
            <a:spLocks noChangeShapeType="1"/>
          </p:cNvSpPr>
          <p:nvPr/>
        </p:nvSpPr>
        <p:spPr bwMode="auto">
          <a:xfrm>
            <a:off x="1905000" y="19050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66" name="Line 10"/>
          <p:cNvSpPr>
            <a:spLocks noChangeShapeType="1"/>
          </p:cNvSpPr>
          <p:nvPr/>
        </p:nvSpPr>
        <p:spPr bwMode="auto">
          <a:xfrm>
            <a:off x="2362200" y="16764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67" name="Line 11"/>
          <p:cNvSpPr>
            <a:spLocks noChangeShapeType="1"/>
          </p:cNvSpPr>
          <p:nvPr/>
        </p:nvSpPr>
        <p:spPr bwMode="auto">
          <a:xfrm>
            <a:off x="2362200" y="16764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68" name="Line 12"/>
          <p:cNvSpPr>
            <a:spLocks noChangeShapeType="1"/>
          </p:cNvSpPr>
          <p:nvPr/>
        </p:nvSpPr>
        <p:spPr bwMode="auto">
          <a:xfrm flipV="1">
            <a:off x="2362200" y="25146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69" name="Line 13"/>
          <p:cNvSpPr>
            <a:spLocks noChangeShapeType="1"/>
          </p:cNvSpPr>
          <p:nvPr/>
        </p:nvSpPr>
        <p:spPr bwMode="auto">
          <a:xfrm>
            <a:off x="3124200" y="21336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70" name="Line 14"/>
          <p:cNvSpPr>
            <a:spLocks noChangeShapeType="1"/>
          </p:cNvSpPr>
          <p:nvPr/>
        </p:nvSpPr>
        <p:spPr bwMode="auto">
          <a:xfrm>
            <a:off x="3124200" y="21336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71" name="Line 15"/>
          <p:cNvSpPr>
            <a:spLocks noChangeShapeType="1"/>
          </p:cNvSpPr>
          <p:nvPr/>
        </p:nvSpPr>
        <p:spPr bwMode="auto">
          <a:xfrm>
            <a:off x="3124200" y="28956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72" name="Text Box 16"/>
          <p:cNvSpPr txBox="1">
            <a:spLocks noChangeArrowheads="1"/>
          </p:cNvSpPr>
          <p:nvPr/>
        </p:nvSpPr>
        <p:spPr bwMode="auto">
          <a:xfrm>
            <a:off x="5867400" y="13716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species B</a:t>
            </a:r>
          </a:p>
        </p:txBody>
      </p:sp>
      <p:sp>
        <p:nvSpPr>
          <p:cNvPr id="224273" name="Text Box 17"/>
          <p:cNvSpPr txBox="1">
            <a:spLocks noChangeArrowheads="1"/>
          </p:cNvSpPr>
          <p:nvPr/>
        </p:nvSpPr>
        <p:spPr bwMode="auto">
          <a:xfrm>
            <a:off x="5867400" y="9144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species A</a:t>
            </a:r>
          </a:p>
        </p:txBody>
      </p:sp>
      <p:sp>
        <p:nvSpPr>
          <p:cNvPr id="224274" name="Text Box 18"/>
          <p:cNvSpPr txBox="1">
            <a:spLocks noChangeArrowheads="1"/>
          </p:cNvSpPr>
          <p:nvPr/>
        </p:nvSpPr>
        <p:spPr bwMode="auto">
          <a:xfrm>
            <a:off x="5867401" y="19812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species C</a:t>
            </a:r>
          </a:p>
        </p:txBody>
      </p:sp>
      <p:sp>
        <p:nvSpPr>
          <p:cNvPr id="224275" name="Text Box 19"/>
          <p:cNvSpPr txBox="1">
            <a:spLocks noChangeArrowheads="1"/>
          </p:cNvSpPr>
          <p:nvPr/>
        </p:nvSpPr>
        <p:spPr bwMode="auto">
          <a:xfrm>
            <a:off x="5867401" y="25908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species D</a:t>
            </a:r>
          </a:p>
        </p:txBody>
      </p:sp>
      <p:sp>
        <p:nvSpPr>
          <p:cNvPr id="224276" name="Rectangle 20"/>
          <p:cNvSpPr>
            <a:spLocks noChangeArrowheads="1"/>
          </p:cNvSpPr>
          <p:nvPr/>
        </p:nvSpPr>
        <p:spPr bwMode="auto">
          <a:xfrm>
            <a:off x="0" y="2971800"/>
            <a:ext cx="222922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molecular tree:</a:t>
            </a:r>
          </a:p>
        </p:txBody>
      </p:sp>
      <p:grpSp>
        <p:nvGrpSpPr>
          <p:cNvPr id="2" name="Group 21"/>
          <p:cNvGrpSpPr>
            <a:grpSpLocks/>
          </p:cNvGrpSpPr>
          <p:nvPr/>
        </p:nvGrpSpPr>
        <p:grpSpPr bwMode="auto">
          <a:xfrm>
            <a:off x="1905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grpSp>
      <p:grpSp>
        <p:nvGrpSpPr>
          <p:cNvPr id="3" name="Group 47"/>
          <p:cNvGrpSpPr>
            <a:grpSpLocks/>
          </p:cNvGrpSpPr>
          <p:nvPr/>
        </p:nvGrpSpPr>
        <p:grpSpPr bwMode="auto">
          <a:xfrm>
            <a:off x="0" y="5334004"/>
            <a:ext cx="2347913" cy="919163"/>
            <a:chOff x="0" y="3360"/>
            <a:chExt cx="1479"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05" name="Text Box 4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gene duplication </a:t>
              </a:r>
            </a:p>
          </p:txBody>
        </p:sp>
      </p:grpSp>
      <p:grpSp>
        <p:nvGrpSpPr>
          <p:cNvPr id="4" name="Group 50"/>
          <p:cNvGrpSpPr>
            <a:grpSpLocks/>
          </p:cNvGrpSpPr>
          <p:nvPr/>
        </p:nvGrpSpPr>
        <p:grpSpPr bwMode="auto">
          <a:xfrm>
            <a:off x="0" y="2971800"/>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25" name="Line 69"/>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28" name="Line 72"/>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29" name="Line 73"/>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35" name="Text Box 7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grpSp>
      <p:grpSp>
        <p:nvGrpSpPr>
          <p:cNvPr id="5" name="Group 83"/>
          <p:cNvGrpSpPr>
            <a:grpSpLocks/>
          </p:cNvGrpSpPr>
          <p:nvPr/>
        </p:nvGrpSpPr>
        <p:grpSpPr bwMode="auto">
          <a:xfrm>
            <a:off x="0" y="2971800"/>
            <a:ext cx="9144000" cy="3886200"/>
            <a:chOff x="0" y="1872"/>
            <a:chExt cx="5760" cy="2448"/>
          </a:xfrm>
        </p:grpSpPr>
        <p:sp>
          <p:nvSpPr>
            <p:cNvPr id="224340" name="Rectangle 84"/>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47" name="Text Box 91"/>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51" name="Line 95"/>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53" name="Line 97"/>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55" name="Line 99"/>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56" name="Text Box 100"/>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seq.’ from D</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60" name="Text Box 104"/>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grpSp>
    </p:spTree>
    <p:extLst>
      <p:ext uri="{BB962C8B-B14F-4D97-AF65-F5344CB8AC3E}">
        <p14:creationId xmlns:p14="http://schemas.microsoft.com/office/powerpoint/2010/main" val="136840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idx="4294967295"/>
          </p:nvPr>
        </p:nvSpPr>
        <p:spPr>
          <a:xfrm>
            <a:off x="0" y="0"/>
            <a:ext cx="9144000" cy="685800"/>
          </a:xfrm>
        </p:spPr>
        <p:txBody>
          <a:bodyPr/>
          <a:lstStyle/>
          <a:p>
            <a:pPr algn="l"/>
            <a:r>
              <a:rPr lang="en-US" sz="2600" dirty="0"/>
              <a:t>Gene duplication and gene transfer are equivalent explanations.</a:t>
            </a:r>
          </a:p>
        </p:txBody>
      </p:sp>
      <p:graphicFrame>
        <p:nvGraphicFramePr>
          <p:cNvPr id="225283" name="Object 3"/>
          <p:cNvGraphicFramePr>
            <a:graphicFrameLocks noChangeAspect="1"/>
          </p:cNvGraphicFramePr>
          <p:nvPr/>
        </p:nvGraphicFramePr>
        <p:xfrm>
          <a:off x="0" y="762000"/>
          <a:ext cx="4572000" cy="3657600"/>
        </p:xfrm>
        <a:graphic>
          <a:graphicData uri="http://schemas.openxmlformats.org/presentationml/2006/ole">
            <mc:AlternateContent xmlns:mc="http://schemas.openxmlformats.org/markup-compatibility/2006">
              <mc:Choice xmlns:v="urn:schemas-microsoft-com:vml" Requires="v">
                <p:oleObj spid="_x0000_s56349" name="Photo Editor Photo" r:id="rId4" imgW="8527519" imgH="5509738" progId="MSPhotoEd.3">
                  <p:embed/>
                </p:oleObj>
              </mc:Choice>
              <mc:Fallback>
                <p:oleObj name="Photo Editor Photo" r:id="rId4" imgW="8527519" imgH="5509738" progId="MSPhotoEd.3">
                  <p:embed/>
                  <p:pic>
                    <p:nvPicPr>
                      <p:cNvPr id="22528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45720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5284" name="Object 4"/>
          <p:cNvGraphicFramePr>
            <a:graphicFrameLocks noChangeAspect="1"/>
          </p:cNvGraphicFramePr>
          <p:nvPr/>
        </p:nvGraphicFramePr>
        <p:xfrm>
          <a:off x="4572000" y="762000"/>
          <a:ext cx="4572000" cy="3733800"/>
        </p:xfrm>
        <a:graphic>
          <a:graphicData uri="http://schemas.openxmlformats.org/presentationml/2006/ole">
            <mc:AlternateContent xmlns:mc="http://schemas.openxmlformats.org/markup-compatibility/2006">
              <mc:Choice xmlns:v="urn:schemas-microsoft-com:vml" Requires="v">
                <p:oleObj spid="_x0000_s56350" name="Photo Editor Photo" r:id="rId6" imgW="8542760" imgH="6927180" progId="MSPhotoEd.3">
                  <p:embed/>
                </p:oleObj>
              </mc:Choice>
              <mc:Fallback>
                <p:oleObj name="Photo Editor Photo" r:id="rId6" imgW="8542760" imgH="6927180" progId="MSPhotoEd.3">
                  <p:embed/>
                  <p:pic>
                    <p:nvPicPr>
                      <p:cNvPr id="22528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62000"/>
                        <a:ext cx="4572000"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288926" y="4613275"/>
            <a:ext cx="37052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Horizontal or lateral Gene </a:t>
            </a:r>
          </a:p>
        </p:txBody>
      </p:sp>
      <p:sp>
        <p:nvSpPr>
          <p:cNvPr id="225286" name="Text Box 6"/>
          <p:cNvSpPr txBox="1">
            <a:spLocks noChangeArrowheads="1"/>
          </p:cNvSpPr>
          <p:nvPr/>
        </p:nvSpPr>
        <p:spPr bwMode="auto">
          <a:xfrm>
            <a:off x="4572000" y="4419601"/>
            <a:ext cx="4572000" cy="830985"/>
          </a:xfrm>
          <a:prstGeom prst="rect">
            <a:avLst/>
          </a:prstGeom>
          <a:noFill/>
          <a:ln w="9525">
            <a:noFill/>
            <a:miter lim="800000"/>
            <a:headEnd/>
            <a:tailEnd/>
          </a:ln>
          <a:effectLst/>
        </p:spPr>
        <p:txBody>
          <a:bodyPr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Ancient duplication followed by gene loss</a:t>
            </a:r>
          </a:p>
        </p:txBody>
      </p:sp>
      <p:sp>
        <p:nvSpPr>
          <p:cNvPr id="225287" name="Text Box 7"/>
          <p:cNvSpPr txBox="1">
            <a:spLocks noChangeArrowheads="1"/>
          </p:cNvSpPr>
          <p:nvPr/>
        </p:nvSpPr>
        <p:spPr bwMode="auto">
          <a:xfrm>
            <a:off x="298450" y="5181601"/>
            <a:ext cx="8845550" cy="830985"/>
          </a:xfrm>
          <a:prstGeom prst="rect">
            <a:avLst/>
          </a:prstGeom>
          <a:noFill/>
          <a:ln w="9525">
            <a:noFill/>
            <a:miter lim="800000"/>
            <a:headEnd/>
            <a:tailEnd/>
          </a:ln>
          <a:effectLst/>
        </p:spPr>
        <p:txBody>
          <a:bodyPr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Note that scenario B involves many more individual events than A </a:t>
            </a:r>
            <a:br>
              <a:rPr kumimoji="0" lang="en-US" sz="2400" b="1" i="0" u="none" strike="noStrike" kern="1200" cap="none" spc="0" normalizeH="0" baseline="0" noProof="0">
                <a:ln>
                  <a:noFill/>
                </a:ln>
                <a:solidFill>
                  <a:srgbClr val="000000"/>
                </a:solidFill>
                <a:effectLst/>
                <a:uLnTx/>
                <a:uFillTx/>
                <a:latin typeface="Times New Roman" charset="0"/>
                <a:ea typeface="+mn-ea"/>
                <a:cs typeface="+mn-cs"/>
              </a:rPr>
            </a:b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5288" name="Rectangle 8"/>
          <p:cNvSpPr>
            <a:spLocks noChangeArrowheads="1"/>
          </p:cNvSpPr>
          <p:nvPr/>
        </p:nvSpPr>
        <p:spPr bwMode="auto">
          <a:xfrm>
            <a:off x="457200" y="5791201"/>
            <a:ext cx="3512130" cy="824006"/>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1 HGT with </a:t>
            </a:r>
            <a:br>
              <a:rPr kumimoji="0" lang="en-US" sz="2400" b="1" i="0" u="none" strike="noStrike" kern="1200" cap="none" spc="0" normalizeH="0" baseline="0" noProof="0">
                <a:ln>
                  <a:noFill/>
                </a:ln>
                <a:solidFill>
                  <a:srgbClr val="000000"/>
                </a:solidFill>
                <a:effectLst/>
                <a:uLnTx/>
                <a:uFillTx/>
                <a:latin typeface="Times New Roman" charset="0"/>
                <a:ea typeface="+mn-ea"/>
                <a:cs typeface="+mn-cs"/>
              </a:rPr>
            </a:b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orthologous replacement</a:t>
            </a:r>
          </a:p>
        </p:txBody>
      </p:sp>
      <p:sp>
        <p:nvSpPr>
          <p:cNvPr id="225289" name="Rectangle 9"/>
          <p:cNvSpPr>
            <a:spLocks noChangeArrowheads="1"/>
          </p:cNvSpPr>
          <p:nvPr/>
        </p:nvSpPr>
        <p:spPr bwMode="auto">
          <a:xfrm>
            <a:off x="4572000" y="5791201"/>
            <a:ext cx="4267200" cy="830985"/>
          </a:xfrm>
          <a:prstGeom prst="rect">
            <a:avLst/>
          </a:prstGeom>
          <a:noFill/>
          <a:ln w="9525">
            <a:noFill/>
            <a:miter lim="800000"/>
            <a:headEnd/>
            <a:tailEnd/>
          </a:ln>
          <a:effectLst/>
        </p:spPr>
        <p:txBody>
          <a:bodyPr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1 gene duplication followed by 4 independent gene loss events</a:t>
            </a:r>
          </a:p>
        </p:txBody>
      </p:sp>
      <p:sp>
        <p:nvSpPr>
          <p:cNvPr id="225290" name="Text Box 10"/>
          <p:cNvSpPr txBox="1">
            <a:spLocks noChangeArrowheads="1"/>
          </p:cNvSpPr>
          <p:nvPr/>
        </p:nvSpPr>
        <p:spPr bwMode="auto">
          <a:xfrm>
            <a:off x="373064" y="2225675"/>
            <a:ext cx="8397875" cy="830985"/>
          </a:xfrm>
          <a:prstGeom prst="rect">
            <a:avLst/>
          </a:prstGeom>
          <a:solidFill>
            <a:schemeClr val="bg1"/>
          </a:solidFill>
          <a:ln w="9525">
            <a:noFill/>
            <a:miter lim="800000"/>
            <a:headEnd/>
            <a:tailEnd/>
          </a:ln>
          <a:effectLst/>
        </p:spPr>
        <p:txBody>
          <a:bodyPr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The more relatives of C are found that do not have the blue type of gene, the less likely is the duplication loss scenario</a:t>
            </a:r>
          </a:p>
        </p:txBody>
      </p:sp>
    </p:spTree>
    <p:extLst>
      <p:ext uri="{BB962C8B-B14F-4D97-AF65-F5344CB8AC3E}">
        <p14:creationId xmlns:p14="http://schemas.microsoft.com/office/powerpoint/2010/main" val="27382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0" y="0"/>
            <a:ext cx="8458200" cy="1143000"/>
          </a:xfrm>
        </p:spPr>
        <p:txBody>
          <a:bodyPr/>
          <a:lstStyle/>
          <a:p>
            <a:pPr algn="l"/>
            <a:r>
              <a:rPr lang="en-US"/>
              <a:t>What is it good for?</a:t>
            </a:r>
            <a:br>
              <a:rPr lang="en-US"/>
            </a:br>
            <a:endParaRPr lang="en-US"/>
          </a:p>
        </p:txBody>
      </p:sp>
      <p:sp>
        <p:nvSpPr>
          <p:cNvPr id="226307" name="Text Box 3"/>
          <p:cNvSpPr txBox="1">
            <a:spLocks noChangeArrowheads="1"/>
          </p:cNvSpPr>
          <p:nvPr/>
        </p:nvSpPr>
        <p:spPr bwMode="auto">
          <a:xfrm>
            <a:off x="304800" y="914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6308" name="Text Box 4"/>
          <p:cNvSpPr txBox="1">
            <a:spLocks noChangeArrowheads="1"/>
          </p:cNvSpPr>
          <p:nvPr/>
        </p:nvSpPr>
        <p:spPr bwMode="auto">
          <a:xfrm>
            <a:off x="228600" y="838200"/>
            <a:ext cx="8686800" cy="3231642"/>
          </a:xfrm>
          <a:prstGeom prst="rect">
            <a:avLst/>
          </a:prstGeom>
          <a:noFill/>
          <a:ln w="9525">
            <a:noFill/>
            <a:miter lim="800000"/>
            <a:headEnd/>
            <a:tailEnd/>
          </a:ln>
          <a:effectLst/>
        </p:spPr>
        <p:txBody>
          <a:bodyPr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mn-ea"/>
                <a:cs typeface="+mn-cs"/>
              </a:rPr>
              <a:t>Gene duplication </a:t>
            </a:r>
            <a:r>
              <a:rPr kumimoji="0" lang="en-US" sz="2000" b="0" i="0" u="none" strike="noStrike" kern="1200" cap="none" spc="0" normalizeH="0" baseline="0" noProof="0" dirty="0">
                <a:ln>
                  <a:noFill/>
                </a:ln>
                <a:solidFill>
                  <a:srgbClr val="000000"/>
                </a:solidFill>
                <a:effectLst/>
                <a:uLnTx/>
                <a:uFillTx/>
                <a:latin typeface="Times New Roman" charset="0"/>
                <a:ea typeface="+mn-ea"/>
                <a:cs typeface="+mn-cs"/>
              </a:rPr>
              <a:t>events can provide an </a:t>
            </a:r>
            <a:r>
              <a:rPr kumimoji="0" lang="en-US" sz="2000" b="0" i="0" u="none" strike="noStrike" kern="1200" cap="none" spc="0" normalizeH="0" baseline="0" noProof="0" dirty="0" err="1">
                <a:ln>
                  <a:noFill/>
                </a:ln>
                <a:solidFill>
                  <a:srgbClr val="000000"/>
                </a:solidFill>
                <a:effectLst/>
                <a:uLnTx/>
                <a:uFillTx/>
                <a:latin typeface="Times New Roman" charset="0"/>
                <a:ea typeface="+mn-ea"/>
                <a:cs typeface="+mn-cs"/>
              </a:rPr>
              <a:t>outgroup</a:t>
            </a:r>
            <a:r>
              <a:rPr kumimoji="0" lang="en-US" sz="2000" b="0" i="0" u="none" strike="noStrike" kern="1200" cap="none" spc="0" normalizeH="0" baseline="0" noProof="0" dirty="0">
                <a:ln>
                  <a:noFill/>
                </a:ln>
                <a:solidFill>
                  <a:srgbClr val="000000"/>
                </a:solidFill>
                <a:effectLst/>
                <a:uLnTx/>
                <a:uFillTx/>
                <a:latin typeface="Times New Roman" charset="0"/>
                <a:ea typeface="+mn-ea"/>
                <a:cs typeface="+mn-cs"/>
              </a:rPr>
              <a:t> that allows rooting a molecular phylogeny.  </a:t>
            </a:r>
            <a:br>
              <a:rPr kumimoji="0" lang="en-US" sz="2000" b="0" i="0" u="none" strike="noStrike" kern="1200" cap="none" spc="0" normalizeH="0" baseline="0" noProof="0" dirty="0">
                <a:ln>
                  <a:noFill/>
                </a:ln>
                <a:solidFill>
                  <a:srgbClr val="000000"/>
                </a:solidFill>
                <a:effectLst/>
                <a:uLnTx/>
                <a:uFillTx/>
                <a:latin typeface="Times New Roman" charset="0"/>
                <a:ea typeface="+mn-ea"/>
                <a:cs typeface="+mn-cs"/>
              </a:rPr>
            </a:br>
            <a:r>
              <a:rPr kumimoji="0" lang="en-US" sz="2000" b="0" i="0" u="none" strike="noStrike" kern="1200" cap="none" spc="0" normalizeH="0" baseline="0" noProof="0" dirty="0">
                <a:ln>
                  <a:noFill/>
                </a:ln>
                <a:solidFill>
                  <a:srgbClr val="000000"/>
                </a:solidFill>
                <a:effectLst/>
                <a:uLnTx/>
                <a:uFillTx/>
                <a:latin typeface="Times New Roman" charset="0"/>
                <a:ea typeface="+mn-ea"/>
                <a:cs typeface="+mn-cs"/>
              </a:rPr>
              <a:t>Most famously this principle was applied in case of the tree of life – the only </a:t>
            </a:r>
            <a:r>
              <a:rPr kumimoji="0" lang="en-US" sz="2000" b="0" i="0" u="none" strike="noStrike" kern="1200" cap="none" spc="0" normalizeH="0" baseline="0" noProof="0" dirty="0" err="1">
                <a:ln>
                  <a:noFill/>
                </a:ln>
                <a:solidFill>
                  <a:srgbClr val="000000"/>
                </a:solidFill>
                <a:effectLst/>
                <a:uLnTx/>
                <a:uFillTx/>
                <a:latin typeface="Times New Roman" charset="0"/>
                <a:ea typeface="+mn-ea"/>
                <a:cs typeface="+mn-cs"/>
              </a:rPr>
              <a:t>outgroup</a:t>
            </a:r>
            <a:r>
              <a:rPr kumimoji="0" lang="en-US" sz="2000" b="0" i="0" u="none" strike="noStrike" kern="1200" cap="none" spc="0" normalizeH="0" baseline="0" noProof="0" dirty="0">
                <a:ln>
                  <a:noFill/>
                </a:ln>
                <a:solidFill>
                  <a:srgbClr val="000000"/>
                </a:solidFill>
                <a:effectLst/>
                <a:uLnTx/>
                <a:uFillTx/>
                <a:latin typeface="Times New Roman" charset="0"/>
                <a:ea typeface="+mn-ea"/>
                <a:cs typeface="+mn-cs"/>
              </a:rPr>
              <a:t> available in this case are ancient paralogs (see </a:t>
            </a:r>
            <a:r>
              <a:rPr kumimoji="0" lang="en-US" sz="2000" b="0" i="0" u="none" strike="noStrike" kern="1200" cap="none" spc="0" normalizeH="0" baseline="0" noProof="0" dirty="0">
                <a:ln>
                  <a:noFill/>
                </a:ln>
                <a:solidFill>
                  <a:srgbClr val="000000"/>
                </a:solidFill>
                <a:effectLst/>
                <a:uLnTx/>
                <a:uFillTx/>
                <a:latin typeface="Times New Roman" charset="0"/>
                <a:ea typeface="+mn-ea"/>
                <a:cs typeface="+mn-cs"/>
                <a:hlinkClick r:id="rId3"/>
              </a:rPr>
              <a:t>http://gogarten.uconn.edu/cvs/Publ_Pres.htm</a:t>
            </a:r>
            <a:r>
              <a:rPr kumimoji="0" lang="en-US" sz="2000" b="0" i="0" u="none" strike="noStrike" kern="1200" cap="none" spc="0" normalizeH="0" baseline="0" noProof="0" dirty="0">
                <a:ln>
                  <a:noFill/>
                </a:ln>
                <a:solidFill>
                  <a:srgbClr val="000000"/>
                </a:solidFill>
                <a:effectLst/>
                <a:uLnTx/>
                <a:uFillTx/>
                <a:latin typeface="Times New Roman" charset="0"/>
                <a:ea typeface="+mn-ea"/>
                <a:cs typeface="+mn-cs"/>
              </a:rPr>
              <a:t> for more info).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mn-ea"/>
                <a:cs typeface="+mn-cs"/>
              </a:rPr>
              <a:t>However, the same principle also is applicable to any group of organisms, where a duplication preceded the radiation (</a:t>
            </a:r>
            <a:r>
              <a:rPr kumimoji="0" lang="en-US" sz="2000" b="0" i="0" u="none" strike="noStrike" kern="1200" cap="none" spc="0" normalizeH="0" baseline="0" noProof="0" dirty="0">
                <a:ln>
                  <a:noFill/>
                </a:ln>
                <a:solidFill>
                  <a:srgbClr val="000000"/>
                </a:solidFill>
                <a:effectLst/>
                <a:uLnTx/>
                <a:uFillTx/>
                <a:latin typeface="Times New Roman" charset="0"/>
                <a:ea typeface="+mn-ea"/>
                <a:cs typeface="+mn-cs"/>
                <a:hlinkClick r:id="rId4"/>
              </a:rPr>
              <a:t>example</a:t>
            </a:r>
            <a:r>
              <a:rPr kumimoji="0" lang="en-US" sz="2000" b="0" i="0" u="none" strike="noStrike" kern="1200" cap="none" spc="0" normalizeH="0" baseline="0" noProof="0" dirty="0">
                <a:ln>
                  <a:noFill/>
                </a:ln>
                <a:solidFill>
                  <a:srgbClr val="000000"/>
                </a:solidFill>
                <a:effectLst/>
                <a:uLnTx/>
                <a:uFillTx/>
                <a:latin typeface="Times New Roman"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mn-ea"/>
                <a:cs typeface="+mn-cs"/>
              </a:rPr>
              <a:t>Lineage specific duplications also provide insights into which traits were important during evolution of a lineage.  </a:t>
            </a:r>
            <a:br>
              <a:rPr kumimoji="0" lang="en-US" sz="2000" b="0" i="0" u="none" strike="noStrike" kern="1200" cap="none" spc="0" normalizeH="0" baseline="0" noProof="0" dirty="0">
                <a:ln>
                  <a:noFill/>
                </a:ln>
                <a:solidFill>
                  <a:srgbClr val="000000"/>
                </a:solidFill>
                <a:effectLst/>
                <a:uLnTx/>
                <a:uFillTx/>
                <a:latin typeface="Times New Roman" charset="0"/>
                <a:ea typeface="+mn-ea"/>
                <a:cs typeface="+mn-cs"/>
              </a:rPr>
            </a:br>
            <a:endParaRPr kumimoji="0" lang="en-US" sz="2000" b="0" i="0" u="none" strike="noStrike" kern="1200" cap="none" spc="0" normalizeH="0" baseline="0" noProof="0" dirty="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1414029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0" y="0"/>
            <a:ext cx="7772400" cy="990600"/>
          </a:xfrm>
        </p:spPr>
        <p:txBody>
          <a:bodyPr/>
          <a:lstStyle/>
          <a:p>
            <a:pPr algn="l"/>
            <a:r>
              <a:rPr lang="en-US"/>
              <a:t>Function, ortho- and paralogy</a:t>
            </a:r>
          </a:p>
        </p:txBody>
      </p:sp>
      <p:sp>
        <p:nvSpPr>
          <p:cNvPr id="229379" name="Rectangle 3"/>
          <p:cNvSpPr>
            <a:spLocks noChangeArrowheads="1"/>
          </p:cNvSpPr>
          <p:nvPr/>
        </p:nvSpPr>
        <p:spPr bwMode="auto">
          <a:xfrm>
            <a:off x="0" y="838200"/>
            <a:ext cx="222922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molecular tree:</a:t>
            </a:r>
          </a:p>
        </p:txBody>
      </p:sp>
      <p:sp>
        <p:nvSpPr>
          <p:cNvPr id="229380" name="Line 4"/>
          <p:cNvSpPr>
            <a:spLocks noChangeShapeType="1"/>
          </p:cNvSpPr>
          <p:nvPr/>
        </p:nvSpPr>
        <p:spPr bwMode="auto">
          <a:xfrm>
            <a:off x="1905000" y="12954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81" name="Line 5"/>
          <p:cNvSpPr>
            <a:spLocks noChangeShapeType="1"/>
          </p:cNvSpPr>
          <p:nvPr/>
        </p:nvSpPr>
        <p:spPr bwMode="auto">
          <a:xfrm>
            <a:off x="1905000" y="1295400"/>
            <a:ext cx="0" cy="12954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82" name="Line 6"/>
          <p:cNvSpPr>
            <a:spLocks noChangeShapeType="1"/>
          </p:cNvSpPr>
          <p:nvPr/>
        </p:nvSpPr>
        <p:spPr bwMode="auto">
          <a:xfrm>
            <a:off x="2286000" y="1981200"/>
            <a:ext cx="3810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83" name="Line 7"/>
          <p:cNvSpPr>
            <a:spLocks noChangeShapeType="1"/>
          </p:cNvSpPr>
          <p:nvPr/>
        </p:nvSpPr>
        <p:spPr bwMode="auto">
          <a:xfrm>
            <a:off x="2667000" y="1752600"/>
            <a:ext cx="0" cy="228600"/>
          </a:xfrm>
          <a:prstGeom prst="line">
            <a:avLst/>
          </a:prstGeom>
          <a:noFill/>
          <a:ln w="9525">
            <a:solidFill>
              <a:schemeClr val="hlink"/>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84" name="Line 8"/>
          <p:cNvSpPr>
            <a:spLocks noChangeShapeType="1"/>
          </p:cNvSpPr>
          <p:nvPr/>
        </p:nvSpPr>
        <p:spPr bwMode="auto">
          <a:xfrm>
            <a:off x="2667000" y="1752600"/>
            <a:ext cx="28956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85" name="Line 9"/>
          <p:cNvSpPr>
            <a:spLocks noChangeShapeType="1"/>
          </p:cNvSpPr>
          <p:nvPr/>
        </p:nvSpPr>
        <p:spPr bwMode="auto">
          <a:xfrm flipV="1">
            <a:off x="2667000" y="2438400"/>
            <a:ext cx="4572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86" name="Line 10"/>
          <p:cNvSpPr>
            <a:spLocks noChangeShapeType="1"/>
          </p:cNvSpPr>
          <p:nvPr/>
        </p:nvSpPr>
        <p:spPr bwMode="auto">
          <a:xfrm>
            <a:off x="3124200" y="2209800"/>
            <a:ext cx="0" cy="228600"/>
          </a:xfrm>
          <a:prstGeom prst="line">
            <a:avLst/>
          </a:prstGeom>
          <a:noFill/>
          <a:ln w="9525">
            <a:solidFill>
              <a:schemeClr val="hlink"/>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87" name="Line 11"/>
          <p:cNvSpPr>
            <a:spLocks noChangeShapeType="1"/>
          </p:cNvSpPr>
          <p:nvPr/>
        </p:nvSpPr>
        <p:spPr bwMode="auto">
          <a:xfrm>
            <a:off x="3124200" y="2209800"/>
            <a:ext cx="22098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88" name="Line 12"/>
          <p:cNvSpPr>
            <a:spLocks noChangeShapeType="1"/>
          </p:cNvSpPr>
          <p:nvPr/>
        </p:nvSpPr>
        <p:spPr bwMode="auto">
          <a:xfrm>
            <a:off x="3124200" y="2819400"/>
            <a:ext cx="22098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89" name="Text Box 13"/>
          <p:cNvSpPr txBox="1">
            <a:spLocks noChangeArrowheads="1"/>
          </p:cNvSpPr>
          <p:nvPr/>
        </p:nvSpPr>
        <p:spPr bwMode="auto">
          <a:xfrm>
            <a:off x="5867400" y="2590800"/>
            <a:ext cx="2057400" cy="457200"/>
          </a:xfrm>
          <a:prstGeom prst="rect">
            <a:avLst/>
          </a:prstGeom>
          <a:noFill/>
          <a:ln w="9525">
            <a:noFill/>
            <a:miter lim="800000"/>
            <a:headEnd/>
            <a:tailEnd/>
          </a:ln>
          <a:effectLst/>
        </p:spPr>
        <p:txBody>
          <a:bodyPr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seq.’ from D</a:t>
            </a:r>
          </a:p>
        </p:txBody>
      </p:sp>
      <p:sp>
        <p:nvSpPr>
          <p:cNvPr id="229390" name="Text Box 14"/>
          <p:cNvSpPr txBox="1">
            <a:spLocks noChangeArrowheads="1"/>
          </p:cNvSpPr>
          <p:nvPr/>
        </p:nvSpPr>
        <p:spPr bwMode="auto">
          <a:xfrm>
            <a:off x="5867400" y="10668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A</a:t>
            </a:r>
          </a:p>
        </p:txBody>
      </p:sp>
      <p:sp>
        <p:nvSpPr>
          <p:cNvPr id="229391" name="Text Box 15"/>
          <p:cNvSpPr txBox="1">
            <a:spLocks noChangeArrowheads="1"/>
          </p:cNvSpPr>
          <p:nvPr/>
        </p:nvSpPr>
        <p:spPr bwMode="auto">
          <a:xfrm>
            <a:off x="5867400" y="2057400"/>
            <a:ext cx="182761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seq.’</a:t>
            </a: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 </a:t>
            </a: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from</a:t>
            </a: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 </a:t>
            </a: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C</a:t>
            </a:r>
          </a:p>
        </p:txBody>
      </p:sp>
      <p:sp>
        <p:nvSpPr>
          <p:cNvPr id="229392" name="Text Box 16"/>
          <p:cNvSpPr txBox="1">
            <a:spLocks noChangeArrowheads="1"/>
          </p:cNvSpPr>
          <p:nvPr/>
        </p:nvSpPr>
        <p:spPr bwMode="auto">
          <a:xfrm>
            <a:off x="5867400" y="1524000"/>
            <a:ext cx="1810243"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seq.’ from B</a:t>
            </a:r>
          </a:p>
        </p:txBody>
      </p:sp>
      <p:sp>
        <p:nvSpPr>
          <p:cNvPr id="229393" name="Line 17"/>
          <p:cNvSpPr>
            <a:spLocks noChangeShapeType="1"/>
          </p:cNvSpPr>
          <p:nvPr/>
        </p:nvSpPr>
        <p:spPr bwMode="auto">
          <a:xfrm>
            <a:off x="1905000" y="2590800"/>
            <a:ext cx="3810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94" name="Line 18"/>
          <p:cNvSpPr>
            <a:spLocks noChangeShapeType="1"/>
          </p:cNvSpPr>
          <p:nvPr/>
        </p:nvSpPr>
        <p:spPr bwMode="auto">
          <a:xfrm>
            <a:off x="2286001" y="1981200"/>
            <a:ext cx="1588" cy="14478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95" name="Line 19"/>
          <p:cNvSpPr>
            <a:spLocks noChangeShapeType="1"/>
          </p:cNvSpPr>
          <p:nvPr/>
        </p:nvSpPr>
        <p:spPr bwMode="auto">
          <a:xfrm>
            <a:off x="2743201" y="3429000"/>
            <a:ext cx="1588" cy="6096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96" name="Line 20"/>
          <p:cNvSpPr>
            <a:spLocks noChangeShapeType="1"/>
          </p:cNvSpPr>
          <p:nvPr/>
        </p:nvSpPr>
        <p:spPr bwMode="auto">
          <a:xfrm>
            <a:off x="2743200" y="3200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97" name="Line 21"/>
          <p:cNvSpPr>
            <a:spLocks noChangeShapeType="1"/>
          </p:cNvSpPr>
          <p:nvPr/>
        </p:nvSpPr>
        <p:spPr bwMode="auto">
          <a:xfrm flipV="1">
            <a:off x="2743200" y="4038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98" name="Line 22"/>
          <p:cNvSpPr>
            <a:spLocks noChangeShapeType="1"/>
          </p:cNvSpPr>
          <p:nvPr/>
        </p:nvSpPr>
        <p:spPr bwMode="auto">
          <a:xfrm>
            <a:off x="3048000" y="3657600"/>
            <a:ext cx="0" cy="6096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399" name="Line 23"/>
          <p:cNvSpPr>
            <a:spLocks noChangeShapeType="1"/>
          </p:cNvSpPr>
          <p:nvPr/>
        </p:nvSpPr>
        <p:spPr bwMode="auto">
          <a:xfrm>
            <a:off x="3048000" y="3657600"/>
            <a:ext cx="2209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400" name="Line 24"/>
          <p:cNvSpPr>
            <a:spLocks noChangeShapeType="1"/>
          </p:cNvSpPr>
          <p:nvPr/>
        </p:nvSpPr>
        <p:spPr bwMode="auto">
          <a:xfrm>
            <a:off x="3048000" y="4267200"/>
            <a:ext cx="2209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401" name="Text Box 25"/>
          <p:cNvSpPr txBox="1">
            <a:spLocks noChangeArrowheads="1"/>
          </p:cNvSpPr>
          <p:nvPr/>
        </p:nvSpPr>
        <p:spPr bwMode="auto">
          <a:xfrm>
            <a:off x="5791200" y="4038600"/>
            <a:ext cx="2209800" cy="457200"/>
          </a:xfrm>
          <a:prstGeom prst="rect">
            <a:avLst/>
          </a:prstGeom>
          <a:noFill/>
          <a:ln w="9525">
            <a:noFill/>
            <a:miter lim="800000"/>
            <a:headEnd/>
            <a:tailEnd/>
          </a:ln>
          <a:effectLst/>
        </p:spPr>
        <p:txBody>
          <a:bodyPr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D</a:t>
            </a:r>
          </a:p>
        </p:txBody>
      </p:sp>
      <p:sp>
        <p:nvSpPr>
          <p:cNvPr id="229402" name="Text Box 26"/>
          <p:cNvSpPr txBox="1">
            <a:spLocks noChangeArrowheads="1"/>
          </p:cNvSpPr>
          <p:nvPr/>
        </p:nvSpPr>
        <p:spPr bwMode="auto">
          <a:xfrm>
            <a:off x="5791200" y="35052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C</a:t>
            </a:r>
          </a:p>
        </p:txBody>
      </p:sp>
      <p:sp>
        <p:nvSpPr>
          <p:cNvPr id="229403" name="Text Box 27"/>
          <p:cNvSpPr txBox="1">
            <a:spLocks noChangeArrowheads="1"/>
          </p:cNvSpPr>
          <p:nvPr/>
        </p:nvSpPr>
        <p:spPr bwMode="auto">
          <a:xfrm>
            <a:off x="5791200" y="2971800"/>
            <a:ext cx="1728784"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mn-ea"/>
                <a:cs typeface="+mn-cs"/>
              </a:rPr>
              <a:t>seq. from B</a:t>
            </a:r>
          </a:p>
        </p:txBody>
      </p:sp>
      <p:sp>
        <p:nvSpPr>
          <p:cNvPr id="229404" name="Line 28"/>
          <p:cNvSpPr>
            <a:spLocks noChangeShapeType="1"/>
          </p:cNvSpPr>
          <p:nvPr/>
        </p:nvSpPr>
        <p:spPr bwMode="auto">
          <a:xfrm>
            <a:off x="2286000" y="34290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405" name="Line 29"/>
          <p:cNvSpPr>
            <a:spLocks noChangeShapeType="1"/>
          </p:cNvSpPr>
          <p:nvPr/>
        </p:nvSpPr>
        <p:spPr bwMode="auto">
          <a:xfrm flipV="1">
            <a:off x="1447800" y="2590800"/>
            <a:ext cx="838200" cy="457200"/>
          </a:xfrm>
          <a:prstGeom prst="line">
            <a:avLst/>
          </a:prstGeom>
          <a:noFill/>
          <a:ln w="57150">
            <a:solidFill>
              <a:schemeClr val="hlink"/>
            </a:solidFill>
            <a:round/>
            <a:headEnd/>
            <a:tailEnd type="triangle" w="med" len="me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406" name="Text Box 30"/>
          <p:cNvSpPr txBox="1">
            <a:spLocks noChangeArrowheads="1"/>
          </p:cNvSpPr>
          <p:nvPr/>
        </p:nvSpPr>
        <p:spPr bwMode="auto">
          <a:xfrm>
            <a:off x="304801" y="2819401"/>
            <a:ext cx="1954213" cy="830985"/>
          </a:xfrm>
          <a:prstGeom prst="rect">
            <a:avLst/>
          </a:prstGeom>
          <a:noFill/>
          <a:ln w="9525">
            <a:noFill/>
            <a:miter lim="800000"/>
            <a:headEnd/>
            <a:tailEnd/>
          </a:ln>
          <a:effectLst/>
        </p:spPr>
        <p:txBody>
          <a:bodyPr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charset="0"/>
                <a:ea typeface="+mn-ea"/>
                <a:cs typeface="+mn-cs"/>
              </a:rPr>
              <a:t>gene duplication </a:t>
            </a:r>
          </a:p>
        </p:txBody>
      </p:sp>
      <p:sp>
        <p:nvSpPr>
          <p:cNvPr id="229407" name="Line 31"/>
          <p:cNvSpPr>
            <a:spLocks noChangeShapeType="1"/>
          </p:cNvSpPr>
          <p:nvPr/>
        </p:nvSpPr>
        <p:spPr bwMode="auto">
          <a:xfrm>
            <a:off x="2743200" y="3200400"/>
            <a:ext cx="0" cy="228600"/>
          </a:xfrm>
          <a:prstGeom prst="line">
            <a:avLst/>
          </a:prstGeom>
          <a:noFill/>
          <a:ln w="9525">
            <a:solidFill>
              <a:schemeClr val="tx1"/>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408" name="Line 32"/>
          <p:cNvSpPr>
            <a:spLocks noChangeShapeType="1"/>
          </p:cNvSpPr>
          <p:nvPr/>
        </p:nvSpPr>
        <p:spPr bwMode="auto">
          <a:xfrm>
            <a:off x="2667000" y="1981200"/>
            <a:ext cx="0" cy="457200"/>
          </a:xfrm>
          <a:prstGeom prst="line">
            <a:avLst/>
          </a:prstGeom>
          <a:noFill/>
          <a:ln w="9525">
            <a:solidFill>
              <a:schemeClr val="hlink"/>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409" name="Line 33"/>
          <p:cNvSpPr>
            <a:spLocks noChangeShapeType="1"/>
          </p:cNvSpPr>
          <p:nvPr/>
        </p:nvSpPr>
        <p:spPr bwMode="auto">
          <a:xfrm>
            <a:off x="3124200" y="2438400"/>
            <a:ext cx="0" cy="381000"/>
          </a:xfrm>
          <a:prstGeom prst="line">
            <a:avLst/>
          </a:prstGeom>
          <a:noFill/>
          <a:ln w="9525">
            <a:solidFill>
              <a:schemeClr val="hlink"/>
            </a:solidFill>
            <a:round/>
            <a:headEnd/>
            <a:tailEnd/>
          </a:ln>
          <a:effectLst/>
        </p:spPr>
        <p:txBody>
          <a:bodyPr lIns="91429" tIns="45714" rIns="91429" bIns="45714">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9410" name="Text Box 34"/>
          <p:cNvSpPr txBox="1">
            <a:spLocks noChangeArrowheads="1"/>
          </p:cNvSpPr>
          <p:nvPr/>
        </p:nvSpPr>
        <p:spPr bwMode="auto">
          <a:xfrm>
            <a:off x="304801" y="4572001"/>
            <a:ext cx="8093075" cy="2308312"/>
          </a:xfrm>
          <a:prstGeom prst="rect">
            <a:avLst/>
          </a:prstGeom>
          <a:noFill/>
          <a:ln w="9525">
            <a:noFill/>
            <a:miter lim="800000"/>
            <a:headEnd/>
            <a:tailEnd/>
          </a:ln>
          <a:effectLst/>
        </p:spPr>
        <p:txBody>
          <a:bodyPr lIns="91429" tIns="45714" rIns="91429" bIns="45714">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charset="0"/>
                <a:ea typeface="+mn-ea"/>
                <a:cs typeface="+mn-cs"/>
              </a:rPr>
              <a:t>The presence of the duplication is a taxonomic character (shared derived character in species B C 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charset="0"/>
                <a:ea typeface="+mn-ea"/>
                <a:cs typeface="+mn-cs"/>
              </a:rPr>
              <a:t>The phylogeny suggests that </a:t>
            </a:r>
            <a:r>
              <a:rPr kumimoji="0" lang="en-US" sz="1800" b="0" i="0" u="none" strike="noStrike" kern="1200" cap="none" spc="0" normalizeH="0" baseline="0" noProof="0" dirty="0" err="1">
                <a:ln>
                  <a:noFill/>
                </a:ln>
                <a:solidFill>
                  <a:srgbClr val="000000"/>
                </a:solidFill>
                <a:effectLst/>
                <a:uLnTx/>
                <a:uFillTx/>
                <a:latin typeface="Times New Roman" charset="0"/>
                <a:ea typeface="+mn-ea"/>
                <a:cs typeface="+mn-cs"/>
              </a:rPr>
              <a:t>seq</a:t>
            </a:r>
            <a:r>
              <a:rPr kumimoji="0" lang="en-US" sz="1800" b="0" i="0" u="none" strike="noStrike" kern="1200" cap="none" spc="0" normalizeH="0" baseline="0" noProof="0" dirty="0">
                <a:ln>
                  <a:noFill/>
                </a:ln>
                <a:solidFill>
                  <a:srgbClr val="000000"/>
                </a:solidFill>
                <a:effectLst/>
                <a:uLnTx/>
                <a:uFillTx/>
                <a:latin typeface="Times New Roman" charset="0"/>
                <a:ea typeface="+mn-ea"/>
                <a:cs typeface="+mn-cs"/>
              </a:rPr>
              <a:t>’ and </a:t>
            </a:r>
            <a:r>
              <a:rPr kumimoji="0" lang="en-US" sz="1800" b="0" i="0" u="none" strike="noStrike" kern="1200" cap="none" spc="0" normalizeH="0" baseline="0" noProof="0" dirty="0" err="1">
                <a:ln>
                  <a:noFill/>
                </a:ln>
                <a:solidFill>
                  <a:srgbClr val="000000"/>
                </a:solidFill>
                <a:effectLst/>
                <a:uLnTx/>
                <a:uFillTx/>
                <a:latin typeface="Times New Roman" charset="0"/>
                <a:ea typeface="+mn-ea"/>
                <a:cs typeface="+mn-cs"/>
              </a:rPr>
              <a:t>seq</a:t>
            </a:r>
            <a:r>
              <a:rPr kumimoji="0" lang="en-US" sz="1800" b="0" i="0" u="none" strike="noStrike" kern="1200" cap="none" spc="0" normalizeH="0" baseline="0" noProof="0" dirty="0">
                <a:ln>
                  <a:noFill/>
                </a:ln>
                <a:solidFill>
                  <a:srgbClr val="000000"/>
                </a:solidFill>
                <a:effectLst/>
                <a:uLnTx/>
                <a:uFillTx/>
                <a:latin typeface="Times New Roman" charset="0"/>
                <a:ea typeface="+mn-ea"/>
                <a:cs typeface="+mn-cs"/>
              </a:rPr>
              <a:t> have similar function, and that this function was important in the evolution of the </a:t>
            </a:r>
            <a:r>
              <a:rPr kumimoji="0" lang="en-US" sz="1800" b="0" i="0" u="none" strike="noStrike" kern="1200" cap="none" spc="0" normalizeH="0" baseline="0" noProof="0" dirty="0" err="1">
                <a:ln>
                  <a:noFill/>
                </a:ln>
                <a:solidFill>
                  <a:srgbClr val="000000"/>
                </a:solidFill>
                <a:effectLst/>
                <a:uLnTx/>
                <a:uFillTx/>
                <a:latin typeface="Times New Roman" charset="0"/>
                <a:ea typeface="+mn-ea"/>
                <a:cs typeface="+mn-cs"/>
              </a:rPr>
              <a:t>clade</a:t>
            </a:r>
            <a:r>
              <a:rPr kumimoji="0" lang="en-US" sz="1800" b="0" i="0" u="none" strike="noStrike" kern="1200" cap="none" spc="0" normalizeH="0" baseline="0" noProof="0" dirty="0">
                <a:ln>
                  <a:noFill/>
                </a:ln>
                <a:solidFill>
                  <a:srgbClr val="000000"/>
                </a:solidFill>
                <a:effectLst/>
                <a:uLnTx/>
                <a:uFillTx/>
                <a:latin typeface="Times New Roman" charset="0"/>
                <a:ea typeface="+mn-ea"/>
                <a:cs typeface="+mn-cs"/>
              </a:rPr>
              <a:t> BCD.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charset="0"/>
                <a:ea typeface="+mn-ea"/>
                <a:cs typeface="+mn-cs"/>
              </a:rPr>
              <a:t>seq</a:t>
            </a:r>
            <a:r>
              <a:rPr kumimoji="0" lang="en-US" sz="1800" b="0" i="0" u="none" strike="noStrike" kern="1200" cap="none" spc="0" normalizeH="0" baseline="0" noProof="0" dirty="0">
                <a:ln>
                  <a:noFill/>
                </a:ln>
                <a:solidFill>
                  <a:srgbClr val="000000"/>
                </a:solidFill>
                <a:effectLst/>
                <a:uLnTx/>
                <a:uFillTx/>
                <a:latin typeface="Times New Roman" charset="0"/>
                <a:ea typeface="+mn-ea"/>
                <a:cs typeface="+mn-cs"/>
              </a:rPr>
              <a:t>’ in B and </a:t>
            </a:r>
            <a:r>
              <a:rPr kumimoji="0" lang="en-US" sz="1800" b="0" i="0" u="none" strike="noStrike" kern="1200" cap="none" spc="0" normalizeH="0" baseline="0" noProof="0" dirty="0" err="1">
                <a:ln>
                  <a:noFill/>
                </a:ln>
                <a:solidFill>
                  <a:srgbClr val="000000"/>
                </a:solidFill>
                <a:effectLst/>
                <a:uLnTx/>
                <a:uFillTx/>
                <a:latin typeface="Times New Roman" charset="0"/>
                <a:ea typeface="+mn-ea"/>
                <a:cs typeface="+mn-cs"/>
              </a:rPr>
              <a:t>seq’in</a:t>
            </a:r>
            <a:r>
              <a:rPr kumimoji="0" lang="en-US" sz="1800" b="0" i="0" u="none" strike="noStrike" kern="1200" cap="none" spc="0" normalizeH="0" baseline="0" noProof="0" dirty="0">
                <a:ln>
                  <a:noFill/>
                </a:ln>
                <a:solidFill>
                  <a:srgbClr val="000000"/>
                </a:solidFill>
                <a:effectLst/>
                <a:uLnTx/>
                <a:uFillTx/>
                <a:latin typeface="Times New Roman" charset="0"/>
                <a:ea typeface="+mn-ea"/>
                <a:cs typeface="+mn-cs"/>
              </a:rPr>
              <a:t> C and D are orthologs and probably have the same function, whereas </a:t>
            </a:r>
            <a:r>
              <a:rPr kumimoji="0" lang="en-US" sz="1800" b="0" i="0" u="none" strike="noStrike" kern="1200" cap="none" spc="0" normalizeH="0" baseline="0" noProof="0" dirty="0" err="1">
                <a:ln>
                  <a:noFill/>
                </a:ln>
                <a:solidFill>
                  <a:srgbClr val="000000"/>
                </a:solidFill>
                <a:effectLst/>
                <a:uLnTx/>
                <a:uFillTx/>
                <a:latin typeface="Times New Roman" charset="0"/>
                <a:ea typeface="+mn-ea"/>
                <a:cs typeface="+mn-cs"/>
              </a:rPr>
              <a:t>seq</a:t>
            </a:r>
            <a:r>
              <a:rPr kumimoji="0" lang="en-US" sz="1800" b="0" i="0" u="none" strike="noStrike" kern="1200" cap="none" spc="0" normalizeH="0" baseline="0" noProof="0" dirty="0">
                <a:ln>
                  <a:noFill/>
                </a:ln>
                <a:solidFill>
                  <a:srgbClr val="000000"/>
                </a:solidFill>
                <a:effectLst/>
                <a:uLnTx/>
                <a:uFillTx/>
                <a:latin typeface="Times New Roman" charset="0"/>
                <a:ea typeface="+mn-ea"/>
                <a:cs typeface="+mn-cs"/>
              </a:rPr>
              <a:t> and </a:t>
            </a:r>
            <a:r>
              <a:rPr kumimoji="0" lang="en-US" sz="1800" b="0" i="0" u="none" strike="noStrike" kern="1200" cap="none" spc="0" normalizeH="0" baseline="0" noProof="0" dirty="0" err="1">
                <a:ln>
                  <a:noFill/>
                </a:ln>
                <a:solidFill>
                  <a:srgbClr val="000000"/>
                </a:solidFill>
                <a:effectLst/>
                <a:uLnTx/>
                <a:uFillTx/>
                <a:latin typeface="Times New Roman" charset="0"/>
                <a:ea typeface="+mn-ea"/>
                <a:cs typeface="+mn-cs"/>
              </a:rPr>
              <a:t>seq</a:t>
            </a:r>
            <a:r>
              <a:rPr kumimoji="0" lang="en-US" sz="1800" b="0" i="0" u="none" strike="noStrike" kern="1200" cap="none" spc="0" normalizeH="0" baseline="0" noProof="0" dirty="0">
                <a:ln>
                  <a:noFill/>
                </a:ln>
                <a:solidFill>
                  <a:srgbClr val="000000"/>
                </a:solidFill>
                <a:effectLst/>
                <a:uLnTx/>
                <a:uFillTx/>
                <a:latin typeface="Times New Roman" charset="0"/>
                <a:ea typeface="+mn-ea"/>
                <a:cs typeface="+mn-cs"/>
              </a:rPr>
              <a:t>’ in BCD probably have different function (the difference might be in </a:t>
            </a:r>
            <a:r>
              <a:rPr kumimoji="0" lang="en-US" sz="1800" b="0" i="0" u="none" strike="noStrike" kern="1200" cap="none" spc="0" normalizeH="0" baseline="0" noProof="0" dirty="0" err="1">
                <a:ln>
                  <a:noFill/>
                </a:ln>
                <a:solidFill>
                  <a:srgbClr val="000000"/>
                </a:solidFill>
                <a:effectLst/>
                <a:uLnTx/>
                <a:uFillTx/>
                <a:latin typeface="Times New Roman" charset="0"/>
                <a:ea typeface="+mn-ea"/>
                <a:cs typeface="+mn-cs"/>
              </a:rPr>
              <a:t>subfunctionalization</a:t>
            </a:r>
            <a:r>
              <a:rPr kumimoji="0" lang="en-US" sz="1800" b="0" i="0" u="none" strike="noStrike" kern="1200" cap="none" spc="0" normalizeH="0" baseline="0" noProof="0" dirty="0">
                <a:ln>
                  <a:noFill/>
                </a:ln>
                <a:solidFill>
                  <a:srgbClr val="000000"/>
                </a:solidFill>
                <a:effectLst/>
                <a:uLnTx/>
                <a:uFillTx/>
                <a:latin typeface="Times New Roman" charset="0"/>
                <a:ea typeface="+mn-ea"/>
                <a:cs typeface="+mn-cs"/>
              </a:rPr>
              <a:t> of functions that </a:t>
            </a:r>
            <a:r>
              <a:rPr kumimoji="0" lang="en-US" sz="1800" b="0" i="0" u="none" strike="noStrike" kern="1200" cap="none" spc="0" normalizeH="0" baseline="0" noProof="0" dirty="0" err="1">
                <a:ln>
                  <a:noFill/>
                </a:ln>
                <a:solidFill>
                  <a:srgbClr val="000000"/>
                </a:solidFill>
                <a:effectLst/>
                <a:uLnTx/>
                <a:uFillTx/>
                <a:latin typeface="Times New Roman" charset="0"/>
                <a:ea typeface="+mn-ea"/>
                <a:cs typeface="+mn-cs"/>
              </a:rPr>
              <a:t>seq</a:t>
            </a:r>
            <a:r>
              <a:rPr kumimoji="0" lang="en-US" sz="1800" b="0" i="0" u="none" strike="noStrike" kern="1200" cap="none" spc="0" normalizeH="0" baseline="0" noProof="0" dirty="0">
                <a:ln>
                  <a:noFill/>
                </a:ln>
                <a:solidFill>
                  <a:srgbClr val="000000"/>
                </a:solidFill>
                <a:effectLst/>
                <a:uLnTx/>
                <a:uFillTx/>
                <a:latin typeface="Times New Roman" charset="0"/>
                <a:ea typeface="+mn-ea"/>
                <a:cs typeface="+mn-cs"/>
              </a:rPr>
              <a:t> had in A. – e.g. organ specific expression)</a:t>
            </a:r>
          </a:p>
        </p:txBody>
      </p:sp>
    </p:spTree>
    <p:extLst>
      <p:ext uri="{BB962C8B-B14F-4D97-AF65-F5344CB8AC3E}">
        <p14:creationId xmlns:p14="http://schemas.microsoft.com/office/powerpoint/2010/main" val="3209278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209800" y="0"/>
            <a:ext cx="4699308" cy="6858000"/>
          </a:xfrm>
          <a:prstGeom prst="rect">
            <a:avLst/>
          </a:prstGeom>
        </p:spPr>
      </p:pic>
    </p:spTree>
    <p:extLst>
      <p:ext uri="{BB962C8B-B14F-4D97-AF65-F5344CB8AC3E}">
        <p14:creationId xmlns:p14="http://schemas.microsoft.com/office/powerpoint/2010/main" val="380389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33363" y="119063"/>
            <a:ext cx="8737600" cy="500062"/>
          </a:xfrm>
        </p:spPr>
        <p:txBody>
          <a:bodyPr/>
          <a:lstStyle/>
          <a:p>
            <a:r>
              <a:rPr lang="en-US" altLang="en-US"/>
              <a:t>Phylogenetic Reconstruction – </a:t>
            </a:r>
            <a:r>
              <a:rPr lang="en-US" altLang="en-US">
                <a:solidFill>
                  <a:srgbClr val="FF0000"/>
                </a:solidFill>
              </a:rPr>
              <a:t>Why? </a:t>
            </a:r>
          </a:p>
        </p:txBody>
      </p:sp>
      <p:sp>
        <p:nvSpPr>
          <p:cNvPr id="3" name="Content Placeholder 2"/>
          <p:cNvSpPr>
            <a:spLocks noGrp="1"/>
          </p:cNvSpPr>
          <p:nvPr>
            <p:ph idx="1"/>
          </p:nvPr>
        </p:nvSpPr>
        <p:spPr>
          <a:xfrm>
            <a:off x="677863" y="823913"/>
            <a:ext cx="7772400" cy="4114800"/>
          </a:xfrm>
        </p:spPr>
        <p:txBody>
          <a:bodyPr/>
          <a:lstStyle/>
          <a:p>
            <a:pPr>
              <a:defRPr/>
            </a:pPr>
            <a:r>
              <a:rPr lang="en-US" dirty="0"/>
              <a:t>A) Systematic classification of organisms </a:t>
            </a:r>
          </a:p>
          <a:p>
            <a:pPr marL="0" indent="0">
              <a:buFontTx/>
              <a:buNone/>
              <a:defRPr/>
            </a:pPr>
            <a:r>
              <a:rPr lang="en-US" sz="2000" dirty="0"/>
              <a:t>e.g.: Who were the first angiosperms? (i.e. where are the first angiosperms located relative to present day angiosperms?) Where in the tree of life is the last common ancestor located?</a:t>
            </a:r>
            <a:br>
              <a:rPr lang="en-US" sz="2000" dirty="0"/>
            </a:br>
            <a:endParaRPr lang="en-US" sz="2000" dirty="0"/>
          </a:p>
          <a:p>
            <a:pPr marL="0" indent="0">
              <a:buFontTx/>
              <a:buNone/>
              <a:defRPr/>
            </a:pPr>
            <a:r>
              <a:rPr lang="en-US" dirty="0"/>
              <a:t>B) Evolution of molecules</a:t>
            </a:r>
          </a:p>
          <a:p>
            <a:pPr marL="0" indent="0">
              <a:buFontTx/>
              <a:buNone/>
              <a:defRPr/>
            </a:pPr>
            <a:r>
              <a:rPr lang="en-US" sz="2000" dirty="0"/>
              <a:t>e.g.: domain shuffling, reassignment of function, gene duplications, horizontal gene transfer, drug targets, </a:t>
            </a:r>
            <a:br>
              <a:rPr lang="en-US" sz="2000" dirty="0"/>
            </a:br>
            <a:r>
              <a:rPr lang="en-US" sz="2000" dirty="0"/>
              <a:t>detection of genes that drive evolution of a species/population </a:t>
            </a:r>
            <a:br>
              <a:rPr lang="en-US" sz="2000" dirty="0"/>
            </a:br>
            <a:r>
              <a:rPr lang="en-US" sz="2000" dirty="0"/>
              <a:t>(e.g. </a:t>
            </a:r>
            <a:r>
              <a:rPr lang="en-US" sz="2000" dirty="0" err="1"/>
              <a:t>influenca</a:t>
            </a:r>
            <a:r>
              <a:rPr lang="en-US" sz="2000" dirty="0"/>
              <a:t> virus)</a:t>
            </a:r>
            <a:br>
              <a:rPr lang="en-US" sz="2000" dirty="0"/>
            </a:br>
            <a:endParaRPr lang="en-US" sz="2000" dirty="0"/>
          </a:p>
          <a:p>
            <a:pPr marL="0" indent="0">
              <a:buFontTx/>
              <a:buNone/>
              <a:defRPr/>
            </a:pPr>
            <a:r>
              <a:rPr lang="en-US" dirty="0"/>
              <a:t>C) Identification of organisms </a:t>
            </a:r>
          </a:p>
          <a:p>
            <a:pPr marL="0" indent="0">
              <a:buFontTx/>
              <a:buNone/>
              <a:defRPr/>
            </a:pPr>
            <a:r>
              <a:rPr lang="en-US" sz="2000" dirty="0"/>
              <a:t>e.g., </a:t>
            </a:r>
            <a:r>
              <a:rPr lang="en-US" sz="2000" dirty="0" err="1"/>
              <a:t>phylotyping</a:t>
            </a:r>
            <a:r>
              <a:rPr lang="en-US" sz="2000" dirty="0"/>
              <a:t> in microbiome samples, </a:t>
            </a:r>
            <a:br>
              <a:rPr lang="en-US" sz="2000" dirty="0"/>
            </a:br>
            <a:r>
              <a:rPr lang="en-US" sz="2000" dirty="0"/>
              <a:t>        origin of genes and viruses (e.g., HIV virus, recent </a:t>
            </a:r>
            <a:r>
              <a:rPr lang="en-US" sz="2000" dirty="0" err="1"/>
              <a:t>ebola</a:t>
            </a:r>
            <a:r>
              <a:rPr lang="en-US" sz="2000" dirty="0"/>
              <a:t> outbreak)</a:t>
            </a:r>
          </a:p>
        </p:txBody>
      </p:sp>
    </p:spTree>
    <p:extLst>
      <p:ext uri="{BB962C8B-B14F-4D97-AF65-F5344CB8AC3E}">
        <p14:creationId xmlns:p14="http://schemas.microsoft.com/office/powerpoint/2010/main" val="415759004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866900" y="0"/>
            <a:ext cx="5408133" cy="6858000"/>
          </a:xfrm>
          <a:prstGeom prst="rect">
            <a:avLst/>
          </a:prstGeom>
        </p:spPr>
      </p:pic>
    </p:spTree>
    <p:extLst>
      <p:ext uri="{BB962C8B-B14F-4D97-AF65-F5344CB8AC3E}">
        <p14:creationId xmlns:p14="http://schemas.microsoft.com/office/powerpoint/2010/main" val="2849718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0"/>
            <a:ext cx="8123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115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350"/>
            <a:ext cx="652780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2"/>
          <p:cNvSpPr txBox="1">
            <a:spLocks noChangeArrowheads="1"/>
          </p:cNvSpPr>
          <p:nvPr/>
        </p:nvSpPr>
        <p:spPr bwMode="auto">
          <a:xfrm>
            <a:off x="381000" y="54102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charset="0"/>
                <a:ea typeface="ＭＳ Ｐゴシック" charset="-128"/>
                <a:cs typeface="+mn-cs"/>
              </a:rPr>
              <a:t>In the deterministic model, the time till fixation depends on the selective advantage, but fixation is guaranteed.</a:t>
            </a:r>
          </a:p>
        </p:txBody>
      </p:sp>
    </p:spTree>
    <p:extLst>
      <p:ext uri="{BB962C8B-B14F-4D97-AF65-F5344CB8AC3E}">
        <p14:creationId xmlns:p14="http://schemas.microsoft.com/office/powerpoint/2010/main" val="2688739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63246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1"/>
          <p:cNvSpPr txBox="1">
            <a:spLocks noChangeArrowheads="1"/>
          </p:cNvSpPr>
          <p:nvPr/>
        </p:nvSpPr>
        <p:spPr bwMode="auto">
          <a:xfrm>
            <a:off x="381000" y="5334000"/>
            <a:ext cx="8020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charset="0"/>
                <a:ea typeface="ＭＳ Ｐゴシック" charset="-128"/>
                <a:cs typeface="+mn-cs"/>
              </a:rPr>
              <a:t>Only in case the heterozygote has an advantage (=balancing </a:t>
            </a:r>
            <a:br>
              <a:rPr kumimoji="0" lang="en-US" altLang="en-US" sz="2400" b="1" i="0" u="none" strike="noStrike" kern="1200" cap="none" spc="0" normalizeH="0" baseline="0" noProof="0">
                <a:ln>
                  <a:noFill/>
                </a:ln>
                <a:solidFill>
                  <a:srgbClr val="000000"/>
                </a:solidFill>
                <a:effectLst/>
                <a:uLnTx/>
                <a:uFillTx/>
                <a:latin typeface="Times New Roman" charset="0"/>
                <a:ea typeface="ＭＳ Ｐゴシック" charset="-128"/>
                <a:cs typeface="+mn-cs"/>
              </a:rPr>
            </a:br>
            <a:r>
              <a:rPr kumimoji="0" lang="en-US" altLang="en-US" sz="2400" b="1" i="0" u="none" strike="noStrike" kern="1200" cap="none" spc="0" normalizeH="0" baseline="0" noProof="0">
                <a:ln>
                  <a:noFill/>
                </a:ln>
                <a:solidFill>
                  <a:srgbClr val="000000"/>
                </a:solidFill>
                <a:effectLst/>
                <a:uLnTx/>
                <a:uFillTx/>
                <a:latin typeface="Times New Roman" charset="0"/>
                <a:ea typeface="ＭＳ Ｐゴシック" charset="-128"/>
                <a:cs typeface="+mn-cs"/>
              </a:rPr>
              <a:t>selection) do both alleles coexist in a population. </a:t>
            </a:r>
          </a:p>
        </p:txBody>
      </p:sp>
    </p:spTree>
    <p:extLst>
      <p:ext uri="{BB962C8B-B14F-4D97-AF65-F5344CB8AC3E}">
        <p14:creationId xmlns:p14="http://schemas.microsoft.com/office/powerpoint/2010/main" val="2125903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0"/>
            <a:ext cx="8763000" cy="762000"/>
          </a:xfrm>
        </p:spPr>
        <p:txBody>
          <a:bodyPr/>
          <a:lstStyle/>
          <a:p>
            <a:pPr eaLnBrk="1" hangingPunct="1">
              <a:defRPr/>
            </a:pPr>
            <a:r>
              <a:rPr lang="en-US">
                <a:solidFill>
                  <a:srgbClr val="000000"/>
                </a:solidFill>
                <a:latin typeface="Times New Roman" charset="0"/>
                <a:cs typeface="+mj-cs"/>
              </a:rPr>
              <a:t>Neutral theory: </a:t>
            </a:r>
          </a:p>
        </p:txBody>
      </p:sp>
      <p:sp>
        <p:nvSpPr>
          <p:cNvPr id="84994" name="Text Box 3"/>
          <p:cNvSpPr txBox="1">
            <a:spLocks noChangeArrowheads="1"/>
          </p:cNvSpPr>
          <p:nvPr/>
        </p:nvSpPr>
        <p:spPr bwMode="auto">
          <a:xfrm>
            <a:off x="647700" y="838200"/>
            <a:ext cx="7848600" cy="520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The vast majority of observed sequence differences between members of a population are neutral (or according to the nearly neutral theory “close to neutral”). These differences can be fixed in the population through random genetic drift. Some mutations are strongly counter selected (this is why there are patterns of conserved residues). Only very seldom is a mutation under positive selection.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The neutral theory </a:t>
            </a:r>
            <a:r>
              <a:rPr kumimoji="0" lang="en-US" sz="2400" b="1" i="0" u="none" strike="noStrike" kern="1200" cap="none" spc="0" normalizeH="0" baseline="0" noProof="0" dirty="0">
                <a:ln>
                  <a:noFill/>
                </a:ln>
                <a:solidFill>
                  <a:srgbClr val="FF0000"/>
                </a:solidFill>
                <a:effectLst/>
                <a:uLnTx/>
                <a:uFillTx/>
                <a:latin typeface="Times New Roman" charset="0"/>
                <a:ea typeface="ＭＳ Ｐゴシック" charset="0"/>
              </a:rPr>
              <a:t>does not </a:t>
            </a: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say that all evolution is neutral and everything is only due to to genetic drift.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42375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0" y="0"/>
            <a:ext cx="8763000" cy="762000"/>
          </a:xfrm>
        </p:spPr>
        <p:txBody>
          <a:bodyPr/>
          <a:lstStyle/>
          <a:p>
            <a:pPr eaLnBrk="1" hangingPunct="1">
              <a:defRPr/>
            </a:pPr>
            <a:r>
              <a:rPr lang="en-US">
                <a:solidFill>
                  <a:srgbClr val="000000"/>
                </a:solidFill>
                <a:latin typeface="Times New Roman" charset="0"/>
                <a:cs typeface="+mj-cs"/>
              </a:rPr>
              <a:t>Nearly Neutral theory: </a:t>
            </a:r>
          </a:p>
        </p:txBody>
      </p:sp>
      <p:sp>
        <p:nvSpPr>
          <p:cNvPr id="87042" name="Text Box 3"/>
          <p:cNvSpPr txBox="1">
            <a:spLocks noChangeArrowheads="1"/>
          </p:cNvSpPr>
          <p:nvPr/>
        </p:nvSpPr>
        <p:spPr bwMode="auto">
          <a:xfrm>
            <a:off x="647700" y="838200"/>
            <a:ext cx="78486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2000" b="1">
              <a:solidFill>
                <a:srgbClr val="000000"/>
              </a:solidFill>
              <a:latin typeface="Times New Roman" charset="0"/>
            </a:endParaRPr>
          </a:p>
          <a:p>
            <a:pPr defTabSz="914400" eaLnBrk="1" fontAlgn="base" hangingPunct="1">
              <a:spcBef>
                <a:spcPct val="0"/>
              </a:spcBef>
              <a:spcAft>
                <a:spcPct val="0"/>
              </a:spcAft>
            </a:pPr>
            <a:r>
              <a:rPr lang="en-US" b="1">
                <a:solidFill>
                  <a:srgbClr val="000000"/>
                </a:solidFill>
                <a:latin typeface="Times New Roman" charset="0"/>
              </a:rPr>
              <a:t>Even synonymous mutations do not lead to random composition but to codon bias.  Small negative selection might be sufficient to produce the observed codon usage  bias. </a:t>
            </a:r>
          </a:p>
          <a:p>
            <a:pPr defTabSz="914400" eaLnBrk="1" fontAlgn="base" hangingPunct="1">
              <a:spcBef>
                <a:spcPct val="0"/>
              </a:spcBef>
              <a:spcAft>
                <a:spcPct val="0"/>
              </a:spcAft>
            </a:pPr>
            <a:endParaRPr lang="en-US" b="1">
              <a:solidFill>
                <a:srgbClr val="000000"/>
              </a:solidFill>
              <a:latin typeface="Times New Roman" charset="0"/>
            </a:endParaRPr>
          </a:p>
        </p:txBody>
      </p:sp>
      <p:sp>
        <p:nvSpPr>
          <p:cNvPr id="87043" name="Rectangle 4"/>
          <p:cNvSpPr>
            <a:spLocks noChangeArrowheads="1"/>
          </p:cNvSpPr>
          <p:nvPr/>
        </p:nvSpPr>
        <p:spPr bwMode="auto">
          <a:xfrm>
            <a:off x="0" y="30480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2132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0" y="0"/>
            <a:ext cx="8763000" cy="762000"/>
          </a:xfrm>
        </p:spPr>
        <p:txBody>
          <a:bodyPr/>
          <a:lstStyle/>
          <a:p>
            <a:pPr algn="l" eaLnBrk="1" hangingPunct="1"/>
            <a:r>
              <a:rPr lang="en-US" altLang="en-US">
                <a:ea typeface="ＭＳ Ｐゴシック" charset="-128"/>
              </a:rPr>
              <a:t>the gradualist point of view</a:t>
            </a:r>
          </a:p>
        </p:txBody>
      </p:sp>
      <p:sp>
        <p:nvSpPr>
          <p:cNvPr id="7170" name="Text Box 3"/>
          <p:cNvSpPr txBox="1">
            <a:spLocks noChangeArrowheads="1"/>
          </p:cNvSpPr>
          <p:nvPr/>
        </p:nvSpPr>
        <p:spPr bwMode="auto">
          <a:xfrm>
            <a:off x="647700" y="838200"/>
            <a:ext cx="7848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2000" dirty="0">
                <a:solidFill>
                  <a:srgbClr val="000000"/>
                </a:solidFill>
              </a:rPr>
              <a:t>Evolution occurs within populations where the fittest organisms have a selective advantage.   Over time the advantages genes become fixed in a population and the population gradually changes.  </a:t>
            </a:r>
          </a:p>
          <a:p>
            <a:pPr eaLnBrk="1" hangingPunct="1"/>
            <a:endParaRPr lang="en-US" altLang="en-US" sz="2000" dirty="0">
              <a:solidFill>
                <a:srgbClr val="000000"/>
              </a:solidFill>
            </a:endParaRPr>
          </a:p>
          <a:p>
            <a:pPr eaLnBrk="1" hangingPunct="1"/>
            <a:r>
              <a:rPr lang="en-US" altLang="en-US" sz="2000" dirty="0">
                <a:solidFill>
                  <a:srgbClr val="000000"/>
                </a:solidFill>
              </a:rPr>
              <a:t>Note: this is not in contradiction to the the theory of neutral evolution.  (which says what ?)</a:t>
            </a:r>
          </a:p>
        </p:txBody>
      </p:sp>
      <p:sp>
        <p:nvSpPr>
          <p:cNvPr id="7171" name="Rectangle 4"/>
          <p:cNvSpPr>
            <a:spLocks noChangeArrowheads="1"/>
          </p:cNvSpPr>
          <p:nvPr/>
        </p:nvSpPr>
        <p:spPr bwMode="auto">
          <a:xfrm>
            <a:off x="0" y="3048000"/>
            <a:ext cx="9144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2000" dirty="0">
                <a:solidFill>
                  <a:srgbClr val="000000"/>
                </a:solidFill>
              </a:rPr>
              <a:t>Processes that MIGHT go beyond inheritance with variation and selection? </a:t>
            </a:r>
          </a:p>
          <a:p>
            <a:pPr lvl="1" eaLnBrk="1" hangingPunct="1">
              <a:buFontTx/>
              <a:buChar char="•"/>
            </a:pPr>
            <a:r>
              <a:rPr lang="en-US" altLang="en-US" sz="2000" b="0" dirty="0">
                <a:solidFill>
                  <a:srgbClr val="000000"/>
                </a:solidFill>
              </a:rPr>
              <a:t>Horizontal gene transfer and recombination </a:t>
            </a:r>
          </a:p>
          <a:p>
            <a:pPr lvl="1">
              <a:buFontTx/>
              <a:buChar char="•"/>
            </a:pPr>
            <a:r>
              <a:rPr lang="en-US" altLang="en-US" sz="2000" b="0" dirty="0" err="1">
                <a:solidFill>
                  <a:srgbClr val="000000"/>
                </a:solidFill>
              </a:rPr>
              <a:t>Polyploidization</a:t>
            </a:r>
            <a:r>
              <a:rPr lang="en-US" altLang="en-US" sz="2000" b="0" dirty="0">
                <a:solidFill>
                  <a:srgbClr val="000000"/>
                </a:solidFill>
              </a:rPr>
              <a:t> (botany, vertebrate evolution) see </a:t>
            </a:r>
            <a:r>
              <a:rPr lang="en-US" altLang="en-US" sz="2000" b="0" dirty="0">
                <a:solidFill>
                  <a:srgbClr val="000000"/>
                </a:solidFill>
                <a:hlinkClick r:id="rId3"/>
              </a:rPr>
              <a:t>here</a:t>
            </a:r>
            <a:r>
              <a:rPr lang="en-US" altLang="en-US" sz="2000" b="0" dirty="0">
                <a:solidFill>
                  <a:srgbClr val="000000"/>
                </a:solidFill>
              </a:rPr>
              <a:t> or </a:t>
            </a:r>
            <a:r>
              <a:rPr lang="en-US" altLang="en-US" sz="2000" b="0" dirty="0">
                <a:solidFill>
                  <a:srgbClr val="000000"/>
                </a:solidFill>
                <a:hlinkClick r:id="rId4"/>
              </a:rPr>
              <a:t>here</a:t>
            </a:r>
            <a:endParaRPr lang="en-US" altLang="en-US" sz="2000" b="0" dirty="0">
              <a:solidFill>
                <a:srgbClr val="000000"/>
              </a:solidFill>
            </a:endParaRPr>
          </a:p>
          <a:p>
            <a:pPr lvl="1">
              <a:buFontTx/>
              <a:buChar char="•"/>
            </a:pPr>
            <a:r>
              <a:rPr lang="en-US" altLang="en-US" sz="2000" b="0" dirty="0">
                <a:solidFill>
                  <a:srgbClr val="000000"/>
                </a:solidFill>
              </a:rPr>
              <a:t>Fusion and cooperation of organisms (Kefir, lichen, also the eukaryotic cell) </a:t>
            </a:r>
          </a:p>
          <a:p>
            <a:pPr lvl="1">
              <a:buFontTx/>
              <a:buChar char="•"/>
            </a:pPr>
            <a:r>
              <a:rPr lang="en-US" altLang="en-US" sz="2000" b="0" dirty="0">
                <a:solidFill>
                  <a:srgbClr val="000000"/>
                </a:solidFill>
              </a:rPr>
              <a:t>Targeted mutations (?), genetic memory (?) (see </a:t>
            </a:r>
            <a:r>
              <a:rPr lang="en-US" altLang="en-US" sz="2000" b="0" dirty="0">
                <a:solidFill>
                  <a:srgbClr val="000000"/>
                </a:solidFill>
                <a:hlinkClick r:id="rId5"/>
              </a:rPr>
              <a:t>Foster's</a:t>
            </a:r>
            <a:r>
              <a:rPr lang="en-US" altLang="en-US" sz="2000" b="0" dirty="0">
                <a:solidFill>
                  <a:srgbClr val="000000"/>
                </a:solidFill>
              </a:rPr>
              <a:t> and </a:t>
            </a:r>
            <a:r>
              <a:rPr lang="en-US" altLang="en-US" sz="2000" b="0" dirty="0">
                <a:solidFill>
                  <a:srgbClr val="000000"/>
                </a:solidFill>
                <a:hlinkClick r:id="rId6"/>
              </a:rPr>
              <a:t>Hall's</a:t>
            </a:r>
            <a:r>
              <a:rPr lang="en-US" altLang="en-US" sz="2000" b="0" dirty="0">
                <a:solidFill>
                  <a:srgbClr val="000000"/>
                </a:solidFill>
              </a:rPr>
              <a:t> reviews on directed/adaptive mutations; see </a:t>
            </a:r>
            <a:r>
              <a:rPr lang="en-US" altLang="en-US" sz="2000" b="0" dirty="0">
                <a:solidFill>
                  <a:srgbClr val="000000"/>
                </a:solidFill>
                <a:hlinkClick r:id="rId7"/>
              </a:rPr>
              <a:t>here</a:t>
            </a:r>
            <a:r>
              <a:rPr lang="en-US" altLang="en-US" sz="2000" b="0" dirty="0">
                <a:solidFill>
                  <a:srgbClr val="000000"/>
                </a:solidFill>
              </a:rPr>
              <a:t> for a counterpoint) </a:t>
            </a:r>
          </a:p>
          <a:p>
            <a:pPr lvl="1">
              <a:buFontTx/>
              <a:buChar char="•"/>
            </a:pPr>
            <a:r>
              <a:rPr lang="en-US" altLang="en-US" sz="2000" b="0" dirty="0">
                <a:solidFill>
                  <a:srgbClr val="000000"/>
                </a:solidFill>
              </a:rPr>
              <a:t>Random genetic drift </a:t>
            </a:r>
          </a:p>
          <a:p>
            <a:pPr lvl="1">
              <a:buFontTx/>
              <a:buChar char="•"/>
            </a:pPr>
            <a:r>
              <a:rPr lang="en-US" altLang="en-US" sz="2000" b="0" dirty="0">
                <a:solidFill>
                  <a:srgbClr val="000000"/>
                </a:solidFill>
                <a:hlinkClick r:id="rId8"/>
              </a:rPr>
              <a:t>Gratuitous complexity</a:t>
            </a:r>
            <a:r>
              <a:rPr lang="en-US" altLang="en-US" sz="2000" b="0" dirty="0">
                <a:solidFill>
                  <a:srgbClr val="000000"/>
                </a:solidFill>
              </a:rPr>
              <a:t> </a:t>
            </a:r>
          </a:p>
          <a:p>
            <a:pPr lvl="1">
              <a:buFontTx/>
              <a:buChar char="•"/>
            </a:pPr>
            <a:r>
              <a:rPr lang="en-US" altLang="en-US" sz="2000" b="0" dirty="0">
                <a:solidFill>
                  <a:srgbClr val="000000"/>
                </a:solidFill>
              </a:rPr>
              <a:t>Selfish genes (who/what is the subject of evolution??) </a:t>
            </a:r>
          </a:p>
          <a:p>
            <a:pPr lvl="1">
              <a:buFontTx/>
              <a:buChar char="•"/>
            </a:pPr>
            <a:r>
              <a:rPr lang="en-US" altLang="en-US" sz="2000" b="0" dirty="0">
                <a:solidFill>
                  <a:srgbClr val="000000"/>
                </a:solidFill>
              </a:rPr>
              <a:t>Parasitism, altruism, </a:t>
            </a:r>
            <a:r>
              <a:rPr lang="en-US" altLang="en-US" sz="2000" b="0" dirty="0">
                <a:solidFill>
                  <a:srgbClr val="000000"/>
                </a:solidFill>
                <a:hlinkClick r:id="rId9"/>
              </a:rPr>
              <a:t>Morons </a:t>
            </a:r>
            <a:endParaRPr lang="en-US" altLang="en-US" sz="2000" b="0" dirty="0">
              <a:solidFill>
                <a:srgbClr val="000000"/>
              </a:solidFill>
            </a:endParaRPr>
          </a:p>
          <a:p>
            <a:pPr lvl="1">
              <a:buFontTx/>
              <a:buChar char="•"/>
            </a:pPr>
            <a:r>
              <a:rPr lang="en-US" altLang="en-US" sz="2000" b="0" dirty="0">
                <a:solidFill>
                  <a:srgbClr val="000000"/>
                </a:solidFill>
                <a:hlinkClick r:id="rId10"/>
              </a:rPr>
              <a:t>Evolutionary capacitors</a:t>
            </a:r>
            <a:endParaRPr lang="en-US" altLang="en-US" sz="2000" b="0" dirty="0">
              <a:solidFill>
                <a:srgbClr val="000000"/>
              </a:solidFill>
            </a:endParaRPr>
          </a:p>
          <a:p>
            <a:pPr lvl="1">
              <a:buFontTx/>
              <a:buChar char="•"/>
            </a:pPr>
            <a:r>
              <a:rPr lang="en-US" altLang="en-US" sz="2000" b="0" dirty="0">
                <a:solidFill>
                  <a:srgbClr val="000000"/>
                </a:solidFill>
                <a:hlinkClick r:id="rId11"/>
              </a:rPr>
              <a:t>Hopeless monsters</a:t>
            </a:r>
            <a:r>
              <a:rPr lang="en-US" altLang="en-US" sz="2000" b="0" dirty="0">
                <a:solidFill>
                  <a:srgbClr val="000000"/>
                </a:solidFill>
              </a:rPr>
              <a:t> (in analogy to Goldschmidt’s </a:t>
            </a:r>
            <a:r>
              <a:rPr lang="en-US" altLang="en-US" sz="2000" b="0" dirty="0">
                <a:solidFill>
                  <a:srgbClr val="000000"/>
                </a:solidFill>
                <a:hlinkClick r:id="rId12"/>
              </a:rPr>
              <a:t>hopeful monsters</a:t>
            </a:r>
            <a:r>
              <a:rPr lang="en-US" altLang="en-US" sz="2000" b="0" dirty="0">
                <a:solidFill>
                  <a:srgbClr val="000000"/>
                </a:solidFill>
              </a:rPr>
              <a:t>)</a:t>
            </a:r>
          </a:p>
        </p:txBody>
      </p:sp>
    </p:spTree>
    <p:extLst>
      <p:ext uri="{BB962C8B-B14F-4D97-AF65-F5344CB8AC3E}">
        <p14:creationId xmlns:p14="http://schemas.microsoft.com/office/powerpoint/2010/main" val="1001007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extLst>
              <a:ext uri="{28A0092B-C50C-407E-A947-70E740481C1C}">
                <a14:useLocalDpi xmlns:a14="http://schemas.microsoft.com/office/drawing/2010/main" val="0"/>
              </a:ext>
            </a:extLst>
          </a:blip>
          <a:srcRect t="21133"/>
          <a:stretch>
            <a:fillRect/>
          </a:stretch>
        </p:blipFill>
        <p:spPr bwMode="auto">
          <a:xfrm>
            <a:off x="0" y="2959100"/>
            <a:ext cx="9144000"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   s=0</a:t>
            </a:r>
          </a:p>
        </p:txBody>
      </p:sp>
      <p:pic>
        <p:nvPicPr>
          <p:cNvPr id="450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TextBox 3"/>
          <p:cNvSpPr txBox="1">
            <a:spLocks noChangeArrowheads="1"/>
          </p:cNvSpPr>
          <p:nvPr/>
        </p:nvSpPr>
        <p:spPr bwMode="auto">
          <a:xfrm>
            <a:off x="2157413" y="2193925"/>
            <a:ext cx="1930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10 replicates</a:t>
            </a:r>
          </a:p>
        </p:txBody>
      </p:sp>
    </p:spTree>
    <p:extLst>
      <p:ext uri="{BB962C8B-B14F-4D97-AF65-F5344CB8AC3E}">
        <p14:creationId xmlns:p14="http://schemas.microsoft.com/office/powerpoint/2010/main" val="665510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2"/>
          <p:cNvSpPr txBox="1">
            <a:spLocks noChangeArrowheads="1"/>
          </p:cNvSpPr>
          <p:nvPr/>
        </p:nvSpPr>
        <p:spPr bwMode="auto">
          <a:xfrm>
            <a:off x="274638" y="2222500"/>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   s=0</a:t>
            </a:r>
          </a:p>
        </p:txBody>
      </p:sp>
      <p:pic>
        <p:nvPicPr>
          <p:cNvPr id="460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TextBox 6"/>
          <p:cNvSpPr txBox="1">
            <a:spLocks noChangeArrowheads="1"/>
          </p:cNvSpPr>
          <p:nvPr/>
        </p:nvSpPr>
        <p:spPr bwMode="auto">
          <a:xfrm>
            <a:off x="2179638" y="2222500"/>
            <a:ext cx="1928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50 replicates</a:t>
            </a:r>
          </a:p>
        </p:txBody>
      </p:sp>
      <p:pic>
        <p:nvPicPr>
          <p:cNvPr id="4608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2843213"/>
            <a:ext cx="9144000" cy="4014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63051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N=10   s=0</a:t>
            </a:r>
          </a:p>
        </p:txBody>
      </p:sp>
      <p:pic>
        <p:nvPicPr>
          <p:cNvPr id="471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7" name="TextBox 3"/>
          <p:cNvSpPr txBox="1">
            <a:spLocks noChangeArrowheads="1"/>
          </p:cNvSpPr>
          <p:nvPr/>
        </p:nvSpPr>
        <p:spPr bwMode="auto">
          <a:xfrm>
            <a:off x="2157413" y="2193925"/>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471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11475"/>
            <a:ext cx="91440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5716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For a discussion of Bootstrapping go </a:t>
            </a:r>
            <a:r>
              <a:rPr lang="en-US" dirty="0">
                <a:hlinkClick r:id="rId3"/>
              </a:rPr>
              <a:t>here</a:t>
            </a:r>
            <a:endParaRPr lang="en-US" dirty="0"/>
          </a:p>
          <a:p>
            <a:pPr marL="96838" indent="0">
              <a:buNone/>
            </a:pPr>
            <a:r>
              <a:rPr lang="en-US" dirty="0"/>
              <a:t>http://</a:t>
            </a:r>
            <a:r>
              <a:rPr lang="en-US" dirty="0" err="1"/>
              <a:t>gogarten.uconn.edu</a:t>
            </a:r>
            <a:r>
              <a:rPr lang="en-US" dirty="0"/>
              <a:t>/mcb3421_2017/</a:t>
            </a:r>
            <a:r>
              <a:rPr lang="en-US" dirty="0" err="1"/>
              <a:t>bs.html</a:t>
            </a:r>
            <a:endParaRPr lang="en-US" dirty="0"/>
          </a:p>
        </p:txBody>
      </p:sp>
    </p:spTree>
    <p:extLst>
      <p:ext uri="{BB962C8B-B14F-4D97-AF65-F5344CB8AC3E}">
        <p14:creationId xmlns:p14="http://schemas.microsoft.com/office/powerpoint/2010/main" val="3529635246"/>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   s=0</a:t>
            </a:r>
          </a:p>
        </p:txBody>
      </p:sp>
      <p:pic>
        <p:nvPicPr>
          <p:cNvPr id="481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TextBox 3"/>
          <p:cNvSpPr txBox="1">
            <a:spLocks noChangeArrowheads="1"/>
          </p:cNvSpPr>
          <p:nvPr/>
        </p:nvSpPr>
        <p:spPr bwMode="auto">
          <a:xfrm>
            <a:off x="2157413" y="2193925"/>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13063"/>
            <a:ext cx="9144000"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093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2"/>
          <p:cNvSpPr txBox="1">
            <a:spLocks noChangeArrowheads="1"/>
          </p:cNvSpPr>
          <p:nvPr/>
        </p:nvSpPr>
        <p:spPr bwMode="auto">
          <a:xfrm>
            <a:off x="498475" y="2222500"/>
            <a:ext cx="1860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N=100   s=0</a:t>
            </a:r>
          </a:p>
        </p:txBody>
      </p:sp>
      <p:pic>
        <p:nvPicPr>
          <p:cNvPr id="49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TextBox 3"/>
          <p:cNvSpPr txBox="1">
            <a:spLocks noChangeArrowheads="1"/>
          </p:cNvSpPr>
          <p:nvPr/>
        </p:nvSpPr>
        <p:spPr bwMode="auto">
          <a:xfrm>
            <a:off x="2605088" y="2214563"/>
            <a:ext cx="1758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491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854325"/>
            <a:ext cx="9144000" cy="395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95050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2"/>
          <p:cNvSpPr txBox="1">
            <a:spLocks noChangeArrowheads="1"/>
          </p:cNvSpPr>
          <p:nvPr/>
        </p:nvSpPr>
        <p:spPr bwMode="auto">
          <a:xfrm>
            <a:off x="498475" y="2222500"/>
            <a:ext cx="1860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N=500   s=0</a:t>
            </a:r>
          </a:p>
        </p:txBody>
      </p:sp>
      <p:pic>
        <p:nvPicPr>
          <p:cNvPr id="50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TextBox 3"/>
          <p:cNvSpPr txBox="1">
            <a:spLocks noChangeArrowheads="1"/>
          </p:cNvSpPr>
          <p:nvPr/>
        </p:nvSpPr>
        <p:spPr bwMode="auto">
          <a:xfrm>
            <a:off x="2395538" y="2208213"/>
            <a:ext cx="1758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501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89250"/>
            <a:ext cx="9144000"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15160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p:cNvSpPr txBox="1">
            <a:spLocks noChangeArrowheads="1"/>
          </p:cNvSpPr>
          <p:nvPr/>
        </p:nvSpPr>
        <p:spPr bwMode="auto">
          <a:xfrm>
            <a:off x="498475" y="2222500"/>
            <a:ext cx="203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N=5000   s=0</a:t>
            </a:r>
          </a:p>
        </p:txBody>
      </p:sp>
      <p:pic>
        <p:nvPicPr>
          <p:cNvPr id="51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TextBox 3"/>
          <p:cNvSpPr txBox="1">
            <a:spLocks noChangeArrowheads="1"/>
          </p:cNvSpPr>
          <p:nvPr/>
        </p:nvSpPr>
        <p:spPr bwMode="auto">
          <a:xfrm>
            <a:off x="2625725" y="2222500"/>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5 replicates</a:t>
            </a:r>
          </a:p>
        </p:txBody>
      </p:sp>
      <p:pic>
        <p:nvPicPr>
          <p:cNvPr id="512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09863"/>
            <a:ext cx="9144000" cy="394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9641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0" y="0"/>
            <a:ext cx="7543800" cy="685800"/>
          </a:xfrm>
        </p:spPr>
        <p:txBody>
          <a:bodyPr/>
          <a:lstStyle/>
          <a:p>
            <a:pPr algn="l" eaLnBrk="1" hangingPunct="1"/>
            <a:r>
              <a:rPr lang="en-US">
                <a:latin typeface="Times New Roman" charset="0"/>
              </a:rPr>
              <a:t>s=0</a:t>
            </a:r>
          </a:p>
        </p:txBody>
      </p:sp>
      <p:sp>
        <p:nvSpPr>
          <p:cNvPr id="120834" name="Rectangle 3"/>
          <p:cNvSpPr>
            <a:spLocks noChangeArrowheads="1"/>
          </p:cNvSpPr>
          <p:nvPr/>
        </p:nvSpPr>
        <p:spPr bwMode="auto">
          <a:xfrm>
            <a:off x="152400" y="657225"/>
            <a:ext cx="849630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a:solidFill>
                  <a:srgbClr val="000000"/>
                </a:solidFill>
                <a:latin typeface="Arial" charset="0"/>
                <a:ea typeface="ＭＳ Ｐゴシック" charset="0"/>
                <a:cs typeface="ＭＳ Ｐゴシック" charset="0"/>
              </a:rPr>
              <a:t>Probability of fixation, P, is equal to frequency of allele in population. Mutation rate (per gene/per unit of time) = u ;   </a:t>
            </a:r>
          </a:p>
          <a:p>
            <a:pPr defTabSz="914400" eaLnBrk="0" fontAlgn="base" hangingPunct="0">
              <a:spcBef>
                <a:spcPct val="0"/>
              </a:spcBef>
              <a:spcAft>
                <a:spcPct val="0"/>
              </a:spcAft>
            </a:pPr>
            <a:r>
              <a:rPr lang="en-US" sz="2000">
                <a:solidFill>
                  <a:srgbClr val="000000"/>
                </a:solidFill>
                <a:latin typeface="Arial" charset="0"/>
                <a:ea typeface="ＭＳ Ｐゴシック" charset="0"/>
                <a:cs typeface="ＭＳ Ｐゴシック" charset="0"/>
              </a:rPr>
              <a:t>freq. with which allele is generated in diploid population size N =u*2N </a:t>
            </a:r>
          </a:p>
          <a:p>
            <a:pPr defTabSz="914400" eaLnBrk="0" fontAlgn="base" hangingPunct="0">
              <a:spcBef>
                <a:spcPct val="0"/>
              </a:spcBef>
              <a:spcAft>
                <a:spcPct val="0"/>
              </a:spcAft>
            </a:pPr>
            <a:r>
              <a:rPr lang="en-US" sz="2000">
                <a:solidFill>
                  <a:srgbClr val="000000"/>
                </a:solidFill>
                <a:latin typeface="Arial" charset="0"/>
                <a:ea typeface="ＭＳ Ｐゴシック" charset="0"/>
                <a:cs typeface="ＭＳ Ｐゴシック" charset="0"/>
              </a:rPr>
              <a:t>Probability of fixation for each allele = 1/(2N)</a:t>
            </a:r>
          </a:p>
          <a:p>
            <a:pPr defTabSz="914400"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a:solidFill>
                  <a:srgbClr val="FF0000"/>
                </a:solidFill>
                <a:latin typeface="Arial" charset="0"/>
                <a:ea typeface="ＭＳ Ｐゴシック" charset="0"/>
                <a:cs typeface="ＭＳ Ｐゴシック" charset="0"/>
              </a:rPr>
              <a:t>Substitution rate </a:t>
            </a:r>
            <a:r>
              <a:rPr lang="en-US" sz="200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a:solidFill>
                  <a:srgbClr val="000000"/>
                </a:solidFill>
                <a:latin typeface="Arial" charset="0"/>
                <a:ea typeface="ＭＳ Ｐゴシック" charset="0"/>
                <a:cs typeface="ＭＳ Ｐゴシック" charset="0"/>
              </a:rPr>
              <a:t>frequency with which new alleles are generated * Probability of fixation= u*2N *1/(2N) =</a:t>
            </a:r>
            <a:r>
              <a:rPr lang="en-US" sz="2000">
                <a:solidFill>
                  <a:srgbClr val="FF0000"/>
                </a:solidFill>
                <a:latin typeface="Arial" charset="0"/>
                <a:ea typeface="ＭＳ Ｐゴシック" charset="0"/>
                <a:cs typeface="ＭＳ Ｐゴシック" charset="0"/>
              </a:rPr>
              <a:t> u = Mutation rate </a:t>
            </a:r>
          </a:p>
          <a:p>
            <a:pPr defTabSz="914400" eaLnBrk="0" fontAlgn="base" hangingPunct="0">
              <a:spcBef>
                <a:spcPct val="0"/>
              </a:spcBef>
              <a:spcAft>
                <a:spcPct val="0"/>
              </a:spcAft>
            </a:pPr>
            <a:r>
              <a:rPr lang="en-US" sz="2000">
                <a:solidFill>
                  <a:srgbClr val="000000"/>
                </a:solidFill>
                <a:latin typeface="Arial" charset="0"/>
                <a:ea typeface="ＭＳ Ｐゴシック" charset="0"/>
                <a:cs typeface="ＭＳ Ｐゴシック" charset="0"/>
              </a:rPr>
              <a:t>Therefore: </a:t>
            </a:r>
            <a:br>
              <a:rPr lang="en-US" sz="2000">
                <a:solidFill>
                  <a:srgbClr val="800080"/>
                </a:solidFill>
                <a:latin typeface="Arial" charset="0"/>
                <a:ea typeface="ＭＳ Ｐゴシック" charset="0"/>
                <a:cs typeface="ＭＳ Ｐゴシック" charset="0"/>
              </a:rPr>
            </a:br>
            <a:r>
              <a:rPr lang="en-US" sz="2000">
                <a:solidFill>
                  <a:srgbClr val="800080"/>
                </a:solidFill>
                <a:latin typeface="Arial" charset="0"/>
                <a:ea typeface="ＭＳ Ｐゴシック" charset="0"/>
                <a:cs typeface="ＭＳ Ｐゴシック" charset="0"/>
              </a:rPr>
              <a:t>If f s=0, the substitution rate is independent of population size, and equal to the mutation rate !!!!</a:t>
            </a:r>
            <a:r>
              <a:rPr lang="en-US" sz="2000">
                <a:solidFill>
                  <a:srgbClr val="000000"/>
                </a:solidFill>
                <a:latin typeface="Arial" charset="0"/>
                <a:ea typeface="ＭＳ Ｐゴシック" charset="0"/>
                <a:cs typeface="ＭＳ Ｐゴシック" charset="0"/>
              </a:rPr>
              <a:t>  (NOTE: Mutation unequal Substitution! )</a:t>
            </a:r>
            <a:br>
              <a:rPr lang="en-US" sz="2000">
                <a:solidFill>
                  <a:srgbClr val="000000"/>
                </a:solidFill>
                <a:latin typeface="Arial" charset="0"/>
                <a:ea typeface="ＭＳ Ｐゴシック" charset="0"/>
                <a:cs typeface="ＭＳ Ｐゴシック" charset="0"/>
              </a:rPr>
            </a:br>
            <a:r>
              <a:rPr lang="en-US" sz="2000">
                <a:solidFill>
                  <a:srgbClr val="000000"/>
                </a:solidFill>
                <a:latin typeface="Arial" charset="0"/>
                <a:ea typeface="ＭＳ Ｐゴシック" charset="0"/>
                <a:cs typeface="ＭＳ Ｐゴシック" charset="0"/>
              </a:rPr>
              <a:t>This is the reason that there is hope that the molecular clock might sometimes work. </a:t>
            </a:r>
          </a:p>
          <a:p>
            <a:pPr defTabSz="914400"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120835" name="Rectangle 4"/>
          <p:cNvSpPr>
            <a:spLocks noChangeArrowheads="1"/>
          </p:cNvSpPr>
          <p:nvPr/>
        </p:nvSpPr>
        <p:spPr bwMode="auto">
          <a:xfrm>
            <a:off x="160338" y="5002213"/>
            <a:ext cx="7848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dirty="0">
                <a:solidFill>
                  <a:srgbClr val="000000"/>
                </a:solidFill>
                <a:latin typeface="Arial" charset="0"/>
                <a:ea typeface="ＭＳ Ｐゴシック" charset="0"/>
                <a:cs typeface="ＭＳ Ｐゴシック" charset="0"/>
              </a:rPr>
              <a:t>Fixation time due to drift alone: </a:t>
            </a:r>
          </a:p>
          <a:p>
            <a:pPr defTabSz="914400" eaLnBrk="0" fontAlgn="base" hangingPunct="0">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=4*N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=effective population size; For n discrete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n/(1/N</a:t>
            </a:r>
            <a:r>
              <a:rPr lang="en-US" sz="2000" baseline="-30000" dirty="0">
                <a:solidFill>
                  <a:srgbClr val="000000"/>
                </a:solidFill>
                <a:latin typeface="Arial" charset="0"/>
                <a:ea typeface="ＭＳ Ｐゴシック" charset="0"/>
                <a:cs typeface="ＭＳ Ｐゴシック" charset="0"/>
              </a:rPr>
              <a:t>1</a:t>
            </a:r>
            <a:r>
              <a:rPr lang="en-US" sz="2000" dirty="0">
                <a:solidFill>
                  <a:srgbClr val="000000"/>
                </a:solidFill>
                <a:latin typeface="Arial" charset="0"/>
                <a:ea typeface="ＭＳ Ｐゴシック" charset="0"/>
                <a:cs typeface="ＭＳ Ｐゴシック" charset="0"/>
              </a:rPr>
              <a:t>+1/N</a:t>
            </a:r>
            <a:r>
              <a:rPr lang="en-US" sz="2000" baseline="-30000" dirty="0">
                <a:solidFill>
                  <a:srgbClr val="000000"/>
                </a:solidFill>
                <a:latin typeface="Arial" charset="0"/>
                <a:ea typeface="ＭＳ Ｐゴシック" charset="0"/>
                <a:cs typeface="ＭＳ Ｐゴシック" charset="0"/>
              </a:rPr>
              <a:t>2</a:t>
            </a:r>
            <a:r>
              <a:rPr lang="en-US" sz="2000" dirty="0">
                <a:solidFill>
                  <a:srgbClr val="000000"/>
                </a:solidFill>
                <a:latin typeface="Arial" charset="0"/>
                <a:ea typeface="ＭＳ Ｐゴシック" charset="0"/>
                <a:cs typeface="ＭＳ Ｐゴシック" charset="0"/>
              </a:rPr>
              <a:t>+…..1/</a:t>
            </a:r>
            <a:r>
              <a:rPr lang="en-US" sz="2000" dirty="0" err="1">
                <a:solidFill>
                  <a:srgbClr val="000000"/>
                </a:solidFill>
                <a:latin typeface="Arial" charset="0"/>
                <a:ea typeface="ＭＳ Ｐゴシック" charset="0"/>
                <a:cs typeface="ＭＳ Ｐゴシック" charset="0"/>
              </a:rPr>
              <a:t>N</a:t>
            </a:r>
            <a:r>
              <a:rPr lang="en-US" sz="2000" baseline="-30000" dirty="0" err="1">
                <a:solidFill>
                  <a:srgbClr val="000000"/>
                </a:solidFill>
                <a:latin typeface="Arial" charset="0"/>
                <a:ea typeface="ＭＳ Ｐゴシック" charset="0"/>
                <a:cs typeface="ＭＳ Ｐゴシック" charset="0"/>
              </a:rPr>
              <a:t>n</a:t>
            </a:r>
            <a:r>
              <a:rPr lang="en-US" sz="2000" dirty="0">
                <a:solidFill>
                  <a:srgbClr val="00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1193576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a:xfrm>
            <a:off x="0" y="0"/>
            <a:ext cx="7772400" cy="762000"/>
          </a:xfrm>
        </p:spPr>
        <p:txBody>
          <a:bodyPr/>
          <a:lstStyle/>
          <a:p>
            <a:pPr algn="l" eaLnBrk="1" hangingPunct="1"/>
            <a:r>
              <a:rPr lang="en-US" dirty="0">
                <a:latin typeface="Times New Roman" charset="0"/>
              </a:rPr>
              <a:t>s&gt;0</a:t>
            </a:r>
          </a:p>
        </p:txBody>
      </p:sp>
      <p:sp>
        <p:nvSpPr>
          <p:cNvPr id="125954" name="Rectangle 3"/>
          <p:cNvSpPr>
            <a:spLocks noChangeArrowheads="1"/>
          </p:cNvSpPr>
          <p:nvPr/>
        </p:nvSpPr>
        <p:spPr bwMode="auto">
          <a:xfrm>
            <a:off x="381000" y="762000"/>
            <a:ext cx="8382000" cy="5632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dirty="0">
                <a:solidFill>
                  <a:srgbClr val="000000"/>
                </a:solidFill>
                <a:latin typeface="Arial" charset="0"/>
                <a:ea typeface="ＭＳ Ｐゴシック" charset="0"/>
                <a:cs typeface="ＭＳ Ｐゴシック" charset="0"/>
              </a:rPr>
              <a:t>Time till fixation on average: </a:t>
            </a:r>
          </a:p>
          <a:p>
            <a:pPr defTabSz="914400" fontAlgn="base">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 (2/s) </a:t>
            </a:r>
            <a:r>
              <a:rPr lang="en-US" sz="2000" dirty="0" err="1">
                <a:solidFill>
                  <a:srgbClr val="000000"/>
                </a:solidFill>
                <a:latin typeface="Arial" charset="0"/>
                <a:ea typeface="ＭＳ Ｐゴシック" charset="0"/>
                <a:cs typeface="ＭＳ Ｐゴシック" charset="0"/>
              </a:rPr>
              <a:t>ln</a:t>
            </a:r>
            <a:r>
              <a:rPr lang="en-US" sz="2000" dirty="0">
                <a:solidFill>
                  <a:srgbClr val="000000"/>
                </a:solidFill>
                <a:latin typeface="Arial" charset="0"/>
                <a:ea typeface="ＭＳ Ｐゴシック" charset="0"/>
                <a:cs typeface="ＭＳ Ｐゴシック" charset="0"/>
              </a:rPr>
              <a:t> (2N) generations </a:t>
            </a:r>
            <a:r>
              <a:rPr lang="en-US" sz="2000" dirty="0">
                <a:solidFill>
                  <a:srgbClr val="FF0000"/>
                </a:solidFill>
                <a:latin typeface="Arial" charset="0"/>
                <a:ea typeface="ＭＳ Ｐゴシック" charset="0"/>
                <a:cs typeface="ＭＳ Ｐゴシック" charset="0"/>
              </a:rPr>
              <a:t> </a:t>
            </a:r>
            <a:br>
              <a:rPr lang="en-US" sz="2000" dirty="0">
                <a:solidFill>
                  <a:srgbClr val="FF0000"/>
                </a:solidFill>
                <a:latin typeface="Arial" charset="0"/>
                <a:ea typeface="ＭＳ Ｐゴシック" charset="0"/>
                <a:cs typeface="ＭＳ Ｐゴシック" charset="0"/>
              </a:rPr>
            </a:br>
            <a:r>
              <a:rPr lang="en-US" sz="2000" dirty="0">
                <a:solidFill>
                  <a:srgbClr val="FF0000"/>
                </a:solidFill>
                <a:latin typeface="Arial" charset="0"/>
                <a:ea typeface="ＭＳ Ｐゴシック" charset="0"/>
                <a:cs typeface="ＭＳ Ｐゴシック" charset="0"/>
              </a:rPr>
              <a:t>(also true for mutations with negative </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s</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 !  discuss among yourselves)</a:t>
            </a:r>
          </a:p>
          <a:p>
            <a:pPr defTabSz="914400" fontAlgn="base">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E.g.:  N=10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generations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2900 generations </a:t>
            </a: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4</a:t>
            </a:r>
            <a:r>
              <a:rPr lang="en-US" sz="2000" dirty="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40.000 generations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1.900 generations </a:t>
            </a: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11 </a:t>
            </a:r>
            <a:r>
              <a:rPr lang="en-US" sz="2000" dirty="0">
                <a:solidFill>
                  <a:srgbClr val="000000"/>
                </a:solidFill>
                <a:latin typeface="Arial" charset="0"/>
                <a:ea typeface="ＭＳ Ｐゴシック" charset="0"/>
                <a:cs typeface="ＭＳ Ｐゴシック" charset="0"/>
              </a:rPr>
              <a:t>(100 billion – size of the </a:t>
            </a:r>
            <a:r>
              <a:rPr lang="en-US" sz="2000" i="1" dirty="0" err="1">
                <a:solidFill>
                  <a:srgbClr val="000000"/>
                </a:solidFill>
                <a:latin typeface="Arial" charset="0"/>
                <a:ea typeface="ＭＳ Ｐゴシック" charset="0"/>
                <a:cs typeface="ＭＳ Ｐゴシック" charset="0"/>
              </a:rPr>
              <a:t>Prochlorococcus</a:t>
            </a:r>
            <a:r>
              <a:rPr lang="en-US" sz="2000" dirty="0">
                <a:solidFill>
                  <a:srgbClr val="000000"/>
                </a:solidFill>
                <a:latin typeface="Arial" charset="0"/>
                <a:ea typeface="ＭＳ Ｐゴシック" charset="0"/>
                <a:cs typeface="ＭＳ Ｐゴシック" charset="0"/>
              </a:rPr>
              <a:t> population), </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4*10</a:t>
            </a:r>
            <a:r>
              <a:rPr lang="en-US" sz="2000" baseline="30000" dirty="0">
                <a:solidFill>
                  <a:srgbClr val="000000"/>
                </a:solidFill>
                <a:latin typeface="Arial" charset="0"/>
                <a:ea typeface="ＭＳ Ｐゴシック" charset="0"/>
                <a:cs typeface="ＭＳ Ｐゴシック" charset="0"/>
              </a:rPr>
              <a:t>11</a:t>
            </a:r>
            <a:r>
              <a:rPr lang="en-US" sz="2000" dirty="0">
                <a:solidFill>
                  <a:srgbClr val="000000"/>
                </a:solidFill>
                <a:latin typeface="Arial" charset="0"/>
                <a:ea typeface="ＭＳ Ｐゴシック" charset="0"/>
                <a:cs typeface="ＭＳ Ｐゴシック" charset="0"/>
              </a:rPr>
              <a:t> generations (about 1 billion years)  s=0.01:  average time to fixation: 5200 generations (about 14 years)</a:t>
            </a: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Test question: What is the probability of fixation?  </a:t>
            </a: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p:txBody>
      </p:sp>
      <p:sp>
        <p:nvSpPr>
          <p:cNvPr id="125955" name="Text Box 4"/>
          <p:cNvSpPr txBox="1">
            <a:spLocks noChangeArrowheads="1"/>
          </p:cNvSpPr>
          <p:nvPr/>
        </p:nvSpPr>
        <p:spPr bwMode="auto">
          <a:xfrm>
            <a:off x="258763" y="5768751"/>
            <a:ext cx="86264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000000"/>
                </a:solidFill>
                <a:latin typeface="Times New Roman" charset="0"/>
              </a:rPr>
              <a:t>=&gt; substitution rate of mutation under positive selection is larger than the rate with which neutral mutations are fixed.</a:t>
            </a:r>
          </a:p>
        </p:txBody>
      </p:sp>
    </p:spTree>
    <p:extLst>
      <p:ext uri="{BB962C8B-B14F-4D97-AF65-F5344CB8AC3E}">
        <p14:creationId xmlns:p14="http://schemas.microsoft.com/office/powerpoint/2010/main" val="701950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685800" y="381000"/>
            <a:ext cx="7772400" cy="1143000"/>
          </a:xfrm>
        </p:spPr>
        <p:txBody>
          <a:bodyPr/>
          <a:lstStyle/>
          <a:p>
            <a:pPr eaLnBrk="1" hangingPunct="1"/>
            <a:r>
              <a:rPr lang="en-IE">
                <a:latin typeface="Times New Roman" charset="0"/>
              </a:rPr>
              <a:t>Positive selection (s&gt;0)</a:t>
            </a:r>
          </a:p>
        </p:txBody>
      </p:sp>
      <p:sp>
        <p:nvSpPr>
          <p:cNvPr id="472067" name="Rectangle 3"/>
          <p:cNvSpPr>
            <a:spLocks noGrp="1" noChangeArrowheads="1"/>
          </p:cNvSpPr>
          <p:nvPr>
            <p:ph type="body" idx="1"/>
          </p:nvPr>
        </p:nvSpPr>
        <p:spPr>
          <a:xfrm>
            <a:off x="685800" y="1819407"/>
            <a:ext cx="7772400" cy="4114800"/>
          </a:xfrm>
        </p:spPr>
        <p:txBody>
          <a:bodyPr/>
          <a:lstStyle/>
          <a:p>
            <a:pPr eaLnBrk="1" hangingPunct="1">
              <a:lnSpc>
                <a:spcPct val="90000"/>
              </a:lnSpc>
            </a:pPr>
            <a:r>
              <a:rPr lang="en-IE" sz="2800" dirty="0">
                <a:latin typeface="Times New Roman" charset="0"/>
              </a:rPr>
              <a:t>A new allele (mutant) confers some </a:t>
            </a:r>
            <a:r>
              <a:rPr lang="en-IE" sz="2800" u="sng" dirty="0">
                <a:latin typeface="Times New Roman" charset="0"/>
              </a:rPr>
              <a:t>increase</a:t>
            </a:r>
            <a:r>
              <a:rPr lang="en-IE" sz="2800" dirty="0">
                <a:latin typeface="Times New Roman" charset="0"/>
              </a:rPr>
              <a:t> in the </a:t>
            </a:r>
            <a:r>
              <a:rPr lang="en-IE" sz="2800" b="1" dirty="0">
                <a:latin typeface="Times New Roman" charset="0"/>
              </a:rPr>
              <a:t>fitness</a:t>
            </a:r>
            <a:r>
              <a:rPr lang="en-IE" sz="2800" dirty="0">
                <a:latin typeface="Times New Roman" charset="0"/>
              </a:rPr>
              <a:t> of the organism</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Selection acts to favour this allele</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Also called adaptive selection or Darwinian selection. </a:t>
            </a:r>
          </a:p>
          <a:p>
            <a:pPr eaLnBrk="1" hangingPunct="1">
              <a:lnSpc>
                <a:spcPct val="90000"/>
              </a:lnSpc>
            </a:pPr>
            <a:endParaRPr lang="en-IE" sz="2800" dirty="0">
              <a:latin typeface="Times New Roman" charset="0"/>
            </a:endParaRPr>
          </a:p>
          <a:p>
            <a:pPr eaLnBrk="1" hangingPunct="1">
              <a:lnSpc>
                <a:spcPct val="90000"/>
              </a:lnSpc>
              <a:buFontTx/>
              <a:buNone/>
            </a:pPr>
            <a:r>
              <a:rPr lang="en-IE" sz="2000" dirty="0">
                <a:latin typeface="Times New Roman" charset="0"/>
              </a:rPr>
              <a:t>NOTE</a:t>
            </a:r>
            <a:r>
              <a:rPr lang="en-IE" sz="2800" dirty="0">
                <a:latin typeface="Times New Roman" charset="0"/>
              </a:rPr>
              <a:t>: </a:t>
            </a:r>
            <a:r>
              <a:rPr lang="en-IE" sz="2800" b="1" dirty="0">
                <a:latin typeface="Times New Roman" charset="0"/>
              </a:rPr>
              <a:t>Fitness</a:t>
            </a:r>
            <a:r>
              <a:rPr lang="en-IE" sz="2800" dirty="0">
                <a:latin typeface="Times New Roman" charset="0"/>
              </a:rPr>
              <a:t> = ability to survive and </a:t>
            </a:r>
            <a:r>
              <a:rPr lang="en-IE" sz="2800" u="sng" dirty="0">
                <a:latin typeface="Times New Roman" charset="0"/>
              </a:rPr>
              <a:t>reproduce</a:t>
            </a:r>
          </a:p>
        </p:txBody>
      </p:sp>
      <p:sp>
        <p:nvSpPr>
          <p:cNvPr id="130051" name="Text Box 4"/>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413148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1042988" y="1312863"/>
            <a:ext cx="6697662" cy="45354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29" tIns="45714" rIns="91429" bIns="45714"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8002" name="Line 3"/>
          <p:cNvSpPr>
            <a:spLocks noChangeShapeType="1"/>
          </p:cNvSpPr>
          <p:nvPr/>
        </p:nvSpPr>
        <p:spPr bwMode="auto">
          <a:xfrm>
            <a:off x="6227763" y="1312863"/>
            <a:ext cx="0" cy="45354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3" name="Freeform 4"/>
          <p:cNvSpPr>
            <a:spLocks/>
          </p:cNvSpPr>
          <p:nvPr/>
        </p:nvSpPr>
        <p:spPr bwMode="auto">
          <a:xfrm>
            <a:off x="6300788" y="1312863"/>
            <a:ext cx="1295400" cy="4546600"/>
          </a:xfrm>
          <a:custGeom>
            <a:avLst/>
            <a:gdLst>
              <a:gd name="T0" fmla="*/ 0 w 816"/>
              <a:gd name="T1" fmla="*/ 2147483647 h 2864"/>
              <a:gd name="T2" fmla="*/ 2147483647 w 816"/>
              <a:gd name="T3" fmla="*/ 2147483647 h 2864"/>
              <a:gd name="T4" fmla="*/ 2147483647 w 816"/>
              <a:gd name="T5" fmla="*/ 2147483647 h 2864"/>
              <a:gd name="T6" fmla="*/ 2147483647 w 816"/>
              <a:gd name="T7" fmla="*/ 2147483647 h 2864"/>
              <a:gd name="T8" fmla="*/ 2147483647 w 816"/>
              <a:gd name="T9" fmla="*/ 0 h 2864"/>
              <a:gd name="T10" fmla="*/ 0 60000 65536"/>
              <a:gd name="T11" fmla="*/ 0 60000 65536"/>
              <a:gd name="T12" fmla="*/ 0 60000 65536"/>
              <a:gd name="T13" fmla="*/ 0 60000 65536"/>
              <a:gd name="T14" fmla="*/ 0 60000 65536"/>
              <a:gd name="T15" fmla="*/ 0 w 816"/>
              <a:gd name="T16" fmla="*/ 0 h 2864"/>
              <a:gd name="T17" fmla="*/ 816 w 816"/>
              <a:gd name="T18" fmla="*/ 2864 h 2864"/>
            </a:gdLst>
            <a:ahLst/>
            <a:cxnLst>
              <a:cxn ang="T10">
                <a:pos x="T0" y="T1"/>
              </a:cxn>
              <a:cxn ang="T11">
                <a:pos x="T2" y="T3"/>
              </a:cxn>
              <a:cxn ang="T12">
                <a:pos x="T4" y="T5"/>
              </a:cxn>
              <a:cxn ang="T13">
                <a:pos x="T6" y="T7"/>
              </a:cxn>
              <a:cxn ang="T14">
                <a:pos x="T8" y="T9"/>
              </a:cxn>
            </a:cxnLst>
            <a:rect l="T15" t="T16" r="T17" b="T18"/>
            <a:pathLst>
              <a:path w="816" h="2864">
                <a:moveTo>
                  <a:pt x="0" y="2857"/>
                </a:moveTo>
                <a:cubicBezTo>
                  <a:pt x="102" y="2860"/>
                  <a:pt x="204" y="2864"/>
                  <a:pt x="272" y="2721"/>
                </a:cubicBezTo>
                <a:cubicBezTo>
                  <a:pt x="340" y="2578"/>
                  <a:pt x="363" y="2381"/>
                  <a:pt x="408" y="1996"/>
                </a:cubicBezTo>
                <a:cubicBezTo>
                  <a:pt x="453" y="1611"/>
                  <a:pt x="476" y="741"/>
                  <a:pt x="544" y="408"/>
                </a:cubicBezTo>
                <a:cubicBezTo>
                  <a:pt x="612" y="75"/>
                  <a:pt x="771" y="68"/>
                  <a:pt x="816" y="0"/>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4" name="Freeform 5"/>
          <p:cNvSpPr>
            <a:spLocks/>
          </p:cNvSpPr>
          <p:nvPr/>
        </p:nvSpPr>
        <p:spPr bwMode="auto">
          <a:xfrm>
            <a:off x="7019925" y="5465763"/>
            <a:ext cx="504825" cy="382587"/>
          </a:xfrm>
          <a:custGeom>
            <a:avLst/>
            <a:gdLst>
              <a:gd name="T0" fmla="*/ 0 w 318"/>
              <a:gd name="T1" fmla="*/ 2147483647 h 241"/>
              <a:gd name="T2" fmla="*/ 2147483647 w 318"/>
              <a:gd name="T3" fmla="*/ 2147483647 h 241"/>
              <a:gd name="T4" fmla="*/ 2147483647 w 318"/>
              <a:gd name="T5" fmla="*/ 2147483647 h 241"/>
              <a:gd name="T6" fmla="*/ 2147483647 w 318"/>
              <a:gd name="T7" fmla="*/ 2147483647 h 241"/>
              <a:gd name="T8" fmla="*/ 0 60000 65536"/>
              <a:gd name="T9" fmla="*/ 0 60000 65536"/>
              <a:gd name="T10" fmla="*/ 0 60000 65536"/>
              <a:gd name="T11" fmla="*/ 0 60000 65536"/>
              <a:gd name="T12" fmla="*/ 0 w 318"/>
              <a:gd name="T13" fmla="*/ 0 h 241"/>
              <a:gd name="T14" fmla="*/ 318 w 318"/>
              <a:gd name="T15" fmla="*/ 241 h 241"/>
            </a:gdLst>
            <a:ahLst/>
            <a:cxnLst>
              <a:cxn ang="T8">
                <a:pos x="T0" y="T1"/>
              </a:cxn>
              <a:cxn ang="T9">
                <a:pos x="T2" y="T3"/>
              </a:cxn>
              <a:cxn ang="T10">
                <a:pos x="T4" y="T5"/>
              </a:cxn>
              <a:cxn ang="T11">
                <a:pos x="T6" y="T7"/>
              </a:cxn>
            </a:cxnLst>
            <a:rect l="T12" t="T13" r="T14" b="T15"/>
            <a:pathLst>
              <a:path w="318" h="241">
                <a:moveTo>
                  <a:pt x="0" y="241"/>
                </a:moveTo>
                <a:cubicBezTo>
                  <a:pt x="45" y="135"/>
                  <a:pt x="91" y="30"/>
                  <a:pt x="136" y="15"/>
                </a:cubicBezTo>
                <a:cubicBezTo>
                  <a:pt x="181" y="0"/>
                  <a:pt x="242" y="114"/>
                  <a:pt x="272" y="151"/>
                </a:cubicBezTo>
                <a:cubicBezTo>
                  <a:pt x="302" y="188"/>
                  <a:pt x="310" y="214"/>
                  <a:pt x="318" y="241"/>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5" name="Freeform 6"/>
          <p:cNvSpPr>
            <a:spLocks/>
          </p:cNvSpPr>
          <p:nvPr/>
        </p:nvSpPr>
        <p:spPr bwMode="auto">
          <a:xfrm>
            <a:off x="1042988" y="1304925"/>
            <a:ext cx="5022850" cy="4541838"/>
          </a:xfrm>
          <a:custGeom>
            <a:avLst/>
            <a:gdLst>
              <a:gd name="T0" fmla="*/ 2147483647 w 3164"/>
              <a:gd name="T1" fmla="*/ 2147483647 h 2861"/>
              <a:gd name="T2" fmla="*/ 2147483647 w 3164"/>
              <a:gd name="T3" fmla="*/ 2147483647 h 2861"/>
              <a:gd name="T4" fmla="*/ 2147483647 w 3164"/>
              <a:gd name="T5" fmla="*/ 2147483647 h 2861"/>
              <a:gd name="T6" fmla="*/ 2147483647 w 3164"/>
              <a:gd name="T7" fmla="*/ 2147483647 h 2861"/>
              <a:gd name="T8" fmla="*/ 2147483647 w 3164"/>
              <a:gd name="T9" fmla="*/ 2147483647 h 2861"/>
              <a:gd name="T10" fmla="*/ 2147483647 w 3164"/>
              <a:gd name="T11" fmla="*/ 2147483647 h 2861"/>
              <a:gd name="T12" fmla="*/ 2147483647 w 3164"/>
              <a:gd name="T13" fmla="*/ 2147483647 h 2861"/>
              <a:gd name="T14" fmla="*/ 2147483647 w 3164"/>
              <a:gd name="T15" fmla="*/ 2147483647 h 2861"/>
              <a:gd name="T16" fmla="*/ 2147483647 w 3164"/>
              <a:gd name="T17" fmla="*/ 2147483647 h 2861"/>
              <a:gd name="T18" fmla="*/ 2147483647 w 3164"/>
              <a:gd name="T19" fmla="*/ 2147483647 h 2861"/>
              <a:gd name="T20" fmla="*/ 2147483647 w 3164"/>
              <a:gd name="T21" fmla="*/ 2147483647 h 2861"/>
              <a:gd name="T22" fmla="*/ 2147483647 w 3164"/>
              <a:gd name="T23" fmla="*/ 2147483647 h 2861"/>
              <a:gd name="T24" fmla="*/ 2147483647 w 3164"/>
              <a:gd name="T25" fmla="*/ 2147483647 h 2861"/>
              <a:gd name="T26" fmla="*/ 2147483647 w 3164"/>
              <a:gd name="T27" fmla="*/ 2147483647 h 2861"/>
              <a:gd name="T28" fmla="*/ 2147483647 w 3164"/>
              <a:gd name="T29" fmla="*/ 2147483647 h 2861"/>
              <a:gd name="T30" fmla="*/ 2147483647 w 3164"/>
              <a:gd name="T31" fmla="*/ 2147483647 h 2861"/>
              <a:gd name="T32" fmla="*/ 2147483647 w 3164"/>
              <a:gd name="T33" fmla="*/ 2147483647 h 2861"/>
              <a:gd name="T34" fmla="*/ 2147483647 w 3164"/>
              <a:gd name="T35" fmla="*/ 2147483647 h 2861"/>
              <a:gd name="T36" fmla="*/ 2147483647 w 3164"/>
              <a:gd name="T37" fmla="*/ 2147483647 h 2861"/>
              <a:gd name="T38" fmla="*/ 2147483647 w 3164"/>
              <a:gd name="T39" fmla="*/ 2147483647 h 2861"/>
              <a:gd name="T40" fmla="*/ 2147483647 w 3164"/>
              <a:gd name="T41" fmla="*/ 2147483647 h 2861"/>
              <a:gd name="T42" fmla="*/ 2147483647 w 3164"/>
              <a:gd name="T43" fmla="*/ 2147483647 h 2861"/>
              <a:gd name="T44" fmla="*/ 2147483647 w 3164"/>
              <a:gd name="T45" fmla="*/ 2147483647 h 2861"/>
              <a:gd name="T46" fmla="*/ 2147483647 w 3164"/>
              <a:gd name="T47" fmla="*/ 2147483647 h 2861"/>
              <a:gd name="T48" fmla="*/ 2147483647 w 3164"/>
              <a:gd name="T49" fmla="*/ 2147483647 h 2861"/>
              <a:gd name="T50" fmla="*/ 2147483647 w 3164"/>
              <a:gd name="T51" fmla="*/ 2147483647 h 2861"/>
              <a:gd name="T52" fmla="*/ 2147483647 w 3164"/>
              <a:gd name="T53" fmla="*/ 2147483647 h 2861"/>
              <a:gd name="T54" fmla="*/ 2147483647 w 3164"/>
              <a:gd name="T55" fmla="*/ 2147483647 h 2861"/>
              <a:gd name="T56" fmla="*/ 2147483647 w 3164"/>
              <a:gd name="T57" fmla="*/ 2147483647 h 2861"/>
              <a:gd name="T58" fmla="*/ 2147483647 w 3164"/>
              <a:gd name="T59" fmla="*/ 2147483647 h 2861"/>
              <a:gd name="T60" fmla="*/ 2147483647 w 3164"/>
              <a:gd name="T61" fmla="*/ 2147483647 h 2861"/>
              <a:gd name="T62" fmla="*/ 2147483647 w 3164"/>
              <a:gd name="T63" fmla="*/ 2147483647 h 2861"/>
              <a:gd name="T64" fmla="*/ 2147483647 w 3164"/>
              <a:gd name="T65" fmla="*/ 2147483647 h 2861"/>
              <a:gd name="T66" fmla="*/ 2147483647 w 3164"/>
              <a:gd name="T67" fmla="*/ 2147483647 h 2861"/>
              <a:gd name="T68" fmla="*/ 2147483647 w 3164"/>
              <a:gd name="T69" fmla="*/ 2147483647 h 2861"/>
              <a:gd name="T70" fmla="*/ 2147483647 w 3164"/>
              <a:gd name="T71" fmla="*/ 2147483647 h 2861"/>
              <a:gd name="T72" fmla="*/ 2147483647 w 3164"/>
              <a:gd name="T73" fmla="*/ 2147483647 h 2861"/>
              <a:gd name="T74" fmla="*/ 2147483647 w 3164"/>
              <a:gd name="T75" fmla="*/ 2147483647 h 2861"/>
              <a:gd name="T76" fmla="*/ 2147483647 w 3164"/>
              <a:gd name="T77" fmla="*/ 2147483647 h 2861"/>
              <a:gd name="T78" fmla="*/ 2147483647 w 3164"/>
              <a:gd name="T79" fmla="*/ 2147483647 h 2861"/>
              <a:gd name="T80" fmla="*/ 2147483647 w 3164"/>
              <a:gd name="T81" fmla="*/ 2147483647 h 2861"/>
              <a:gd name="T82" fmla="*/ 2147483647 w 3164"/>
              <a:gd name="T83" fmla="*/ 2147483647 h 2861"/>
              <a:gd name="T84" fmla="*/ 2147483647 w 3164"/>
              <a:gd name="T85" fmla="*/ 2147483647 h 2861"/>
              <a:gd name="T86" fmla="*/ 2147483647 w 3164"/>
              <a:gd name="T87" fmla="*/ 2147483647 h 2861"/>
              <a:gd name="T88" fmla="*/ 2147483647 w 3164"/>
              <a:gd name="T89" fmla="*/ 0 h 28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64"/>
              <a:gd name="T136" fmla="*/ 0 h 2861"/>
              <a:gd name="T137" fmla="*/ 3164 w 3164"/>
              <a:gd name="T138" fmla="*/ 2861 h 28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64" h="2861">
                <a:moveTo>
                  <a:pt x="0" y="2861"/>
                </a:moveTo>
                <a:cubicBezTo>
                  <a:pt x="16" y="2813"/>
                  <a:pt x="63" y="2784"/>
                  <a:pt x="92" y="2742"/>
                </a:cubicBezTo>
                <a:cubicBezTo>
                  <a:pt x="112" y="2682"/>
                  <a:pt x="122" y="2621"/>
                  <a:pt x="137" y="2560"/>
                </a:cubicBezTo>
                <a:cubicBezTo>
                  <a:pt x="159" y="2581"/>
                  <a:pt x="210" y="2614"/>
                  <a:pt x="210" y="2614"/>
                </a:cubicBezTo>
                <a:cubicBezTo>
                  <a:pt x="258" y="2545"/>
                  <a:pt x="226" y="2564"/>
                  <a:pt x="302" y="2550"/>
                </a:cubicBezTo>
                <a:cubicBezTo>
                  <a:pt x="308" y="2541"/>
                  <a:pt x="310" y="2520"/>
                  <a:pt x="320" y="2523"/>
                </a:cubicBezTo>
                <a:cubicBezTo>
                  <a:pt x="333" y="2527"/>
                  <a:pt x="325" y="2564"/>
                  <a:pt x="338" y="2560"/>
                </a:cubicBezTo>
                <a:cubicBezTo>
                  <a:pt x="359" y="2553"/>
                  <a:pt x="375" y="2505"/>
                  <a:pt x="375" y="2505"/>
                </a:cubicBezTo>
                <a:cubicBezTo>
                  <a:pt x="431" y="2561"/>
                  <a:pt x="431" y="2588"/>
                  <a:pt x="476" y="2523"/>
                </a:cubicBezTo>
                <a:cubicBezTo>
                  <a:pt x="462" y="2459"/>
                  <a:pt x="469" y="2468"/>
                  <a:pt x="512" y="2422"/>
                </a:cubicBezTo>
                <a:cubicBezTo>
                  <a:pt x="518" y="2443"/>
                  <a:pt x="521" y="2466"/>
                  <a:pt x="530" y="2486"/>
                </a:cubicBezTo>
                <a:cubicBezTo>
                  <a:pt x="534" y="2494"/>
                  <a:pt x="541" y="2509"/>
                  <a:pt x="549" y="2505"/>
                </a:cubicBezTo>
                <a:cubicBezTo>
                  <a:pt x="561" y="2499"/>
                  <a:pt x="561" y="2480"/>
                  <a:pt x="567" y="2468"/>
                </a:cubicBezTo>
                <a:cubicBezTo>
                  <a:pt x="579" y="2407"/>
                  <a:pt x="594" y="2353"/>
                  <a:pt x="613" y="2294"/>
                </a:cubicBezTo>
                <a:cubicBezTo>
                  <a:pt x="566" y="2183"/>
                  <a:pt x="589" y="2065"/>
                  <a:pt x="604" y="1947"/>
                </a:cubicBezTo>
                <a:cubicBezTo>
                  <a:pt x="605" y="1943"/>
                  <a:pt x="625" y="1845"/>
                  <a:pt x="622" y="1846"/>
                </a:cubicBezTo>
                <a:cubicBezTo>
                  <a:pt x="601" y="1856"/>
                  <a:pt x="603" y="1889"/>
                  <a:pt x="594" y="1910"/>
                </a:cubicBezTo>
                <a:cubicBezTo>
                  <a:pt x="595" y="1922"/>
                  <a:pt x="610" y="2130"/>
                  <a:pt x="613" y="2157"/>
                </a:cubicBezTo>
                <a:cubicBezTo>
                  <a:pt x="618" y="2197"/>
                  <a:pt x="630" y="2184"/>
                  <a:pt x="658" y="2221"/>
                </a:cubicBezTo>
                <a:cubicBezTo>
                  <a:pt x="719" y="2301"/>
                  <a:pt x="712" y="2353"/>
                  <a:pt x="814" y="2386"/>
                </a:cubicBezTo>
                <a:cubicBezTo>
                  <a:pt x="892" y="2367"/>
                  <a:pt x="863" y="2349"/>
                  <a:pt x="887" y="2285"/>
                </a:cubicBezTo>
                <a:cubicBezTo>
                  <a:pt x="972" y="2060"/>
                  <a:pt x="905" y="2284"/>
                  <a:pt x="951" y="2121"/>
                </a:cubicBezTo>
                <a:cubicBezTo>
                  <a:pt x="942" y="2109"/>
                  <a:pt x="937" y="2093"/>
                  <a:pt x="924" y="2084"/>
                </a:cubicBezTo>
                <a:cubicBezTo>
                  <a:pt x="908" y="2073"/>
                  <a:pt x="886" y="2074"/>
                  <a:pt x="869" y="2066"/>
                </a:cubicBezTo>
                <a:cubicBezTo>
                  <a:pt x="861" y="2062"/>
                  <a:pt x="856" y="2054"/>
                  <a:pt x="850" y="2048"/>
                </a:cubicBezTo>
                <a:cubicBezTo>
                  <a:pt x="844" y="2042"/>
                  <a:pt x="823" y="2029"/>
                  <a:pt x="832" y="2029"/>
                </a:cubicBezTo>
                <a:cubicBezTo>
                  <a:pt x="854" y="2029"/>
                  <a:pt x="875" y="2040"/>
                  <a:pt x="896" y="2048"/>
                </a:cubicBezTo>
                <a:cubicBezTo>
                  <a:pt x="909" y="2053"/>
                  <a:pt x="921" y="2060"/>
                  <a:pt x="933" y="2066"/>
                </a:cubicBezTo>
                <a:cubicBezTo>
                  <a:pt x="954" y="2063"/>
                  <a:pt x="981" y="2071"/>
                  <a:pt x="997" y="2057"/>
                </a:cubicBezTo>
                <a:cubicBezTo>
                  <a:pt x="1042" y="2017"/>
                  <a:pt x="952" y="1723"/>
                  <a:pt x="1015" y="1883"/>
                </a:cubicBezTo>
                <a:cubicBezTo>
                  <a:pt x="1014" y="1894"/>
                  <a:pt x="987" y="2017"/>
                  <a:pt x="1033" y="2038"/>
                </a:cubicBezTo>
                <a:cubicBezTo>
                  <a:pt x="1053" y="2047"/>
                  <a:pt x="1076" y="2045"/>
                  <a:pt x="1097" y="2048"/>
                </a:cubicBezTo>
                <a:cubicBezTo>
                  <a:pt x="1134" y="2011"/>
                  <a:pt x="1128" y="1950"/>
                  <a:pt x="1152" y="1901"/>
                </a:cubicBezTo>
                <a:cubicBezTo>
                  <a:pt x="1158" y="1868"/>
                  <a:pt x="1163" y="1834"/>
                  <a:pt x="1170" y="1801"/>
                </a:cubicBezTo>
                <a:cubicBezTo>
                  <a:pt x="1172" y="1791"/>
                  <a:pt x="1182" y="1783"/>
                  <a:pt x="1180" y="1773"/>
                </a:cubicBezTo>
                <a:cubicBezTo>
                  <a:pt x="1178" y="1764"/>
                  <a:pt x="1167" y="1761"/>
                  <a:pt x="1161" y="1755"/>
                </a:cubicBezTo>
                <a:cubicBezTo>
                  <a:pt x="1164" y="1721"/>
                  <a:pt x="1151" y="1682"/>
                  <a:pt x="1170" y="1654"/>
                </a:cubicBezTo>
                <a:cubicBezTo>
                  <a:pt x="1190" y="1624"/>
                  <a:pt x="1230" y="1694"/>
                  <a:pt x="1234" y="1700"/>
                </a:cubicBezTo>
                <a:cubicBezTo>
                  <a:pt x="1288" y="1683"/>
                  <a:pt x="1274" y="1638"/>
                  <a:pt x="1280" y="1581"/>
                </a:cubicBezTo>
                <a:cubicBezTo>
                  <a:pt x="1286" y="1593"/>
                  <a:pt x="1297" y="1604"/>
                  <a:pt x="1298" y="1618"/>
                </a:cubicBezTo>
                <a:cubicBezTo>
                  <a:pt x="1303" y="1666"/>
                  <a:pt x="1260" y="1686"/>
                  <a:pt x="1326" y="1636"/>
                </a:cubicBezTo>
                <a:cubicBezTo>
                  <a:pt x="1338" y="1612"/>
                  <a:pt x="1342" y="1575"/>
                  <a:pt x="1381" y="1609"/>
                </a:cubicBezTo>
                <a:cubicBezTo>
                  <a:pt x="1397" y="1623"/>
                  <a:pt x="1417" y="1664"/>
                  <a:pt x="1417" y="1664"/>
                </a:cubicBezTo>
                <a:cubicBezTo>
                  <a:pt x="1476" y="1643"/>
                  <a:pt x="1434" y="1668"/>
                  <a:pt x="1426" y="1572"/>
                </a:cubicBezTo>
                <a:cubicBezTo>
                  <a:pt x="1424" y="1550"/>
                  <a:pt x="1440" y="1530"/>
                  <a:pt x="1445" y="1508"/>
                </a:cubicBezTo>
                <a:cubicBezTo>
                  <a:pt x="1486" y="1522"/>
                  <a:pt x="1484" y="1542"/>
                  <a:pt x="1527" y="1526"/>
                </a:cubicBezTo>
                <a:cubicBezTo>
                  <a:pt x="1551" y="1489"/>
                  <a:pt x="1559" y="1449"/>
                  <a:pt x="1573" y="1408"/>
                </a:cubicBezTo>
                <a:cubicBezTo>
                  <a:pt x="1600" y="1426"/>
                  <a:pt x="1609" y="1423"/>
                  <a:pt x="1609" y="1462"/>
                </a:cubicBezTo>
                <a:cubicBezTo>
                  <a:pt x="1609" y="1475"/>
                  <a:pt x="1590" y="1491"/>
                  <a:pt x="1600" y="1499"/>
                </a:cubicBezTo>
                <a:cubicBezTo>
                  <a:pt x="1612" y="1508"/>
                  <a:pt x="1631" y="1493"/>
                  <a:pt x="1646" y="1490"/>
                </a:cubicBezTo>
                <a:cubicBezTo>
                  <a:pt x="1657" y="1445"/>
                  <a:pt x="1668" y="1422"/>
                  <a:pt x="1701" y="1389"/>
                </a:cubicBezTo>
                <a:cubicBezTo>
                  <a:pt x="1677" y="1318"/>
                  <a:pt x="1701" y="1407"/>
                  <a:pt x="1701" y="1334"/>
                </a:cubicBezTo>
                <a:cubicBezTo>
                  <a:pt x="1701" y="1316"/>
                  <a:pt x="1695" y="1298"/>
                  <a:pt x="1692" y="1280"/>
                </a:cubicBezTo>
                <a:cubicBezTo>
                  <a:pt x="1698" y="1225"/>
                  <a:pt x="1694" y="1168"/>
                  <a:pt x="1710" y="1115"/>
                </a:cubicBezTo>
                <a:cubicBezTo>
                  <a:pt x="1713" y="1105"/>
                  <a:pt x="1729" y="1126"/>
                  <a:pt x="1737" y="1133"/>
                </a:cubicBezTo>
                <a:cubicBezTo>
                  <a:pt x="1779" y="1169"/>
                  <a:pt x="1776" y="1202"/>
                  <a:pt x="1829" y="1216"/>
                </a:cubicBezTo>
                <a:cubicBezTo>
                  <a:pt x="1841" y="1213"/>
                  <a:pt x="1854" y="1212"/>
                  <a:pt x="1865" y="1206"/>
                </a:cubicBezTo>
                <a:cubicBezTo>
                  <a:pt x="1873" y="1202"/>
                  <a:pt x="1876" y="1186"/>
                  <a:pt x="1884" y="1188"/>
                </a:cubicBezTo>
                <a:cubicBezTo>
                  <a:pt x="1903" y="1193"/>
                  <a:pt x="1902" y="1232"/>
                  <a:pt x="1911" y="1243"/>
                </a:cubicBezTo>
                <a:cubicBezTo>
                  <a:pt x="1918" y="1251"/>
                  <a:pt x="1929" y="1255"/>
                  <a:pt x="1938" y="1261"/>
                </a:cubicBezTo>
                <a:cubicBezTo>
                  <a:pt x="1985" y="1376"/>
                  <a:pt x="2031" y="1462"/>
                  <a:pt x="2149" y="1508"/>
                </a:cubicBezTo>
                <a:cubicBezTo>
                  <a:pt x="2175" y="1543"/>
                  <a:pt x="2201" y="1560"/>
                  <a:pt x="2231" y="1590"/>
                </a:cubicBezTo>
                <a:cubicBezTo>
                  <a:pt x="2285" y="1509"/>
                  <a:pt x="2295" y="1428"/>
                  <a:pt x="2313" y="1334"/>
                </a:cubicBezTo>
                <a:cubicBezTo>
                  <a:pt x="2316" y="1273"/>
                  <a:pt x="2312" y="1212"/>
                  <a:pt x="2322" y="1152"/>
                </a:cubicBezTo>
                <a:cubicBezTo>
                  <a:pt x="2327" y="1121"/>
                  <a:pt x="2357" y="1099"/>
                  <a:pt x="2368" y="1069"/>
                </a:cubicBezTo>
                <a:cubicBezTo>
                  <a:pt x="2375" y="1048"/>
                  <a:pt x="2379" y="1026"/>
                  <a:pt x="2386" y="1005"/>
                </a:cubicBezTo>
                <a:cubicBezTo>
                  <a:pt x="2389" y="996"/>
                  <a:pt x="2393" y="987"/>
                  <a:pt x="2396" y="978"/>
                </a:cubicBezTo>
                <a:cubicBezTo>
                  <a:pt x="2419" y="1024"/>
                  <a:pt x="2446" y="1053"/>
                  <a:pt x="2469" y="1097"/>
                </a:cubicBezTo>
                <a:cubicBezTo>
                  <a:pt x="2490" y="1085"/>
                  <a:pt x="2515" y="1077"/>
                  <a:pt x="2533" y="1060"/>
                </a:cubicBezTo>
                <a:cubicBezTo>
                  <a:pt x="2581" y="1016"/>
                  <a:pt x="2568" y="991"/>
                  <a:pt x="2578" y="932"/>
                </a:cubicBezTo>
                <a:cubicBezTo>
                  <a:pt x="2609" y="738"/>
                  <a:pt x="2587" y="921"/>
                  <a:pt x="2606" y="749"/>
                </a:cubicBezTo>
                <a:cubicBezTo>
                  <a:pt x="2615" y="752"/>
                  <a:pt x="2633" y="758"/>
                  <a:pt x="2633" y="758"/>
                </a:cubicBezTo>
                <a:cubicBezTo>
                  <a:pt x="2638" y="704"/>
                  <a:pt x="2625" y="578"/>
                  <a:pt x="2688" y="557"/>
                </a:cubicBezTo>
                <a:cubicBezTo>
                  <a:pt x="2692" y="598"/>
                  <a:pt x="2674" y="683"/>
                  <a:pt x="2752" y="676"/>
                </a:cubicBezTo>
                <a:cubicBezTo>
                  <a:pt x="2771" y="674"/>
                  <a:pt x="2783" y="652"/>
                  <a:pt x="2798" y="640"/>
                </a:cubicBezTo>
                <a:cubicBezTo>
                  <a:pt x="2815" y="588"/>
                  <a:pt x="2779" y="580"/>
                  <a:pt x="2752" y="539"/>
                </a:cubicBezTo>
                <a:cubicBezTo>
                  <a:pt x="2755" y="530"/>
                  <a:pt x="2756" y="504"/>
                  <a:pt x="2761" y="512"/>
                </a:cubicBezTo>
                <a:cubicBezTo>
                  <a:pt x="2777" y="536"/>
                  <a:pt x="2769" y="573"/>
                  <a:pt x="2789" y="594"/>
                </a:cubicBezTo>
                <a:cubicBezTo>
                  <a:pt x="2804" y="609"/>
                  <a:pt x="2819" y="625"/>
                  <a:pt x="2834" y="640"/>
                </a:cubicBezTo>
                <a:cubicBezTo>
                  <a:pt x="2844" y="566"/>
                  <a:pt x="2862" y="494"/>
                  <a:pt x="2871" y="420"/>
                </a:cubicBezTo>
                <a:cubicBezTo>
                  <a:pt x="2891" y="266"/>
                  <a:pt x="2839" y="309"/>
                  <a:pt x="2908" y="265"/>
                </a:cubicBezTo>
                <a:cubicBezTo>
                  <a:pt x="2959" y="299"/>
                  <a:pt x="2972" y="265"/>
                  <a:pt x="3008" y="228"/>
                </a:cubicBezTo>
                <a:cubicBezTo>
                  <a:pt x="3017" y="234"/>
                  <a:pt x="3030" y="237"/>
                  <a:pt x="3036" y="246"/>
                </a:cubicBezTo>
                <a:cubicBezTo>
                  <a:pt x="3043" y="257"/>
                  <a:pt x="3036" y="292"/>
                  <a:pt x="3045" y="283"/>
                </a:cubicBezTo>
                <a:cubicBezTo>
                  <a:pt x="3058" y="270"/>
                  <a:pt x="3049" y="246"/>
                  <a:pt x="3054" y="228"/>
                </a:cubicBezTo>
                <a:cubicBezTo>
                  <a:pt x="3058" y="215"/>
                  <a:pt x="3066" y="204"/>
                  <a:pt x="3072" y="192"/>
                </a:cubicBezTo>
                <a:cubicBezTo>
                  <a:pt x="3075" y="161"/>
                  <a:pt x="3065" y="126"/>
                  <a:pt x="3081" y="100"/>
                </a:cubicBezTo>
                <a:cubicBezTo>
                  <a:pt x="3090" y="86"/>
                  <a:pt x="3084" y="150"/>
                  <a:pt x="3100" y="146"/>
                </a:cubicBezTo>
                <a:cubicBezTo>
                  <a:pt x="3119" y="141"/>
                  <a:pt x="3112" y="109"/>
                  <a:pt x="3118" y="91"/>
                </a:cubicBezTo>
                <a:cubicBezTo>
                  <a:pt x="3131" y="52"/>
                  <a:pt x="3134" y="27"/>
                  <a:pt x="3164" y="0"/>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6" name="Freeform 7"/>
          <p:cNvSpPr>
            <a:spLocks/>
          </p:cNvSpPr>
          <p:nvPr/>
        </p:nvSpPr>
        <p:spPr bwMode="auto">
          <a:xfrm>
            <a:off x="3956050" y="5649913"/>
            <a:ext cx="600075" cy="227012"/>
          </a:xfrm>
          <a:custGeom>
            <a:avLst/>
            <a:gdLst>
              <a:gd name="T0" fmla="*/ 2147483647 w 378"/>
              <a:gd name="T1" fmla="*/ 2147483647 h 143"/>
              <a:gd name="T2" fmla="*/ 2147483647 w 378"/>
              <a:gd name="T3" fmla="*/ 2147483647 h 143"/>
              <a:gd name="T4" fmla="*/ 2147483647 w 378"/>
              <a:gd name="T5" fmla="*/ 2147483647 h 143"/>
              <a:gd name="T6" fmla="*/ 2147483647 w 378"/>
              <a:gd name="T7" fmla="*/ 2147483647 h 143"/>
              <a:gd name="T8" fmla="*/ 2147483647 w 378"/>
              <a:gd name="T9" fmla="*/ 2147483647 h 143"/>
              <a:gd name="T10" fmla="*/ 2147483647 w 378"/>
              <a:gd name="T11" fmla="*/ 2147483647 h 143"/>
              <a:gd name="T12" fmla="*/ 2147483647 w 378"/>
              <a:gd name="T13" fmla="*/ 2147483647 h 143"/>
              <a:gd name="T14" fmla="*/ 2147483647 w 378"/>
              <a:gd name="T15" fmla="*/ 2147483647 h 143"/>
              <a:gd name="T16" fmla="*/ 2147483647 w 378"/>
              <a:gd name="T17" fmla="*/ 2147483647 h 143"/>
              <a:gd name="T18" fmla="*/ 2147483647 w 378"/>
              <a:gd name="T19" fmla="*/ 2147483647 h 143"/>
              <a:gd name="T20" fmla="*/ 2147483647 w 378"/>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8"/>
              <a:gd name="T34" fmla="*/ 0 h 143"/>
              <a:gd name="T35" fmla="*/ 378 w 378"/>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8" h="143">
                <a:moveTo>
                  <a:pt x="30" y="133"/>
                </a:moveTo>
                <a:cubicBezTo>
                  <a:pt x="0" y="88"/>
                  <a:pt x="18" y="87"/>
                  <a:pt x="58" y="60"/>
                </a:cubicBezTo>
                <a:cubicBezTo>
                  <a:pt x="64" y="51"/>
                  <a:pt x="71" y="43"/>
                  <a:pt x="76" y="33"/>
                </a:cubicBezTo>
                <a:cubicBezTo>
                  <a:pt x="80" y="24"/>
                  <a:pt x="76" y="9"/>
                  <a:pt x="85" y="5"/>
                </a:cubicBezTo>
                <a:cubicBezTo>
                  <a:pt x="97" y="0"/>
                  <a:pt x="110" y="12"/>
                  <a:pt x="122" y="15"/>
                </a:cubicBezTo>
                <a:cubicBezTo>
                  <a:pt x="171" y="54"/>
                  <a:pt x="182" y="74"/>
                  <a:pt x="204" y="5"/>
                </a:cubicBezTo>
                <a:cubicBezTo>
                  <a:pt x="213" y="11"/>
                  <a:pt x="221" y="19"/>
                  <a:pt x="231" y="24"/>
                </a:cubicBezTo>
                <a:cubicBezTo>
                  <a:pt x="249" y="32"/>
                  <a:pt x="286" y="42"/>
                  <a:pt x="286" y="42"/>
                </a:cubicBezTo>
                <a:cubicBezTo>
                  <a:pt x="289" y="51"/>
                  <a:pt x="288" y="62"/>
                  <a:pt x="295" y="69"/>
                </a:cubicBezTo>
                <a:cubicBezTo>
                  <a:pt x="302" y="76"/>
                  <a:pt x="315" y="73"/>
                  <a:pt x="323" y="79"/>
                </a:cubicBezTo>
                <a:cubicBezTo>
                  <a:pt x="365" y="110"/>
                  <a:pt x="363" y="111"/>
                  <a:pt x="378" y="143"/>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7" name="Text Box 8"/>
          <p:cNvSpPr txBox="1">
            <a:spLocks noChangeArrowheads="1"/>
          </p:cNvSpPr>
          <p:nvPr/>
        </p:nvSpPr>
        <p:spPr bwMode="auto">
          <a:xfrm>
            <a:off x="2268538" y="836613"/>
            <a:ext cx="3146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a:solidFill>
                  <a:srgbClr val="000000"/>
                </a:solidFill>
              </a:rPr>
              <a:t>Random Genetic Drift</a:t>
            </a:r>
          </a:p>
        </p:txBody>
      </p:sp>
      <p:sp>
        <p:nvSpPr>
          <p:cNvPr id="128008" name="Text Box 9"/>
          <p:cNvSpPr txBox="1">
            <a:spLocks noChangeArrowheads="1"/>
          </p:cNvSpPr>
          <p:nvPr/>
        </p:nvSpPr>
        <p:spPr bwMode="auto">
          <a:xfrm>
            <a:off x="6278563" y="855663"/>
            <a:ext cx="14509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a:solidFill>
                  <a:srgbClr val="000000"/>
                </a:solidFill>
              </a:rPr>
              <a:t>Selection</a:t>
            </a:r>
          </a:p>
        </p:txBody>
      </p:sp>
      <p:sp>
        <p:nvSpPr>
          <p:cNvPr id="128009" name="Text Box 10"/>
          <p:cNvSpPr txBox="1">
            <a:spLocks noChangeArrowheads="1"/>
          </p:cNvSpPr>
          <p:nvPr/>
        </p:nvSpPr>
        <p:spPr bwMode="auto">
          <a:xfrm rot="10800000">
            <a:off x="506413" y="2722563"/>
            <a:ext cx="492125"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2000">
                <a:solidFill>
                  <a:srgbClr val="000000"/>
                </a:solidFill>
              </a:rPr>
              <a:t>Allele frequency</a:t>
            </a:r>
          </a:p>
        </p:txBody>
      </p:sp>
      <p:sp>
        <p:nvSpPr>
          <p:cNvPr id="128010" name="Text Box 11"/>
          <p:cNvSpPr txBox="1">
            <a:spLocks noChangeArrowheads="1"/>
          </p:cNvSpPr>
          <p:nvPr/>
        </p:nvSpPr>
        <p:spPr bwMode="auto">
          <a:xfrm>
            <a:off x="684213" y="5589588"/>
            <a:ext cx="3127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a:solidFill>
                  <a:srgbClr val="000000"/>
                </a:solidFill>
              </a:rPr>
              <a:t>0</a:t>
            </a:r>
          </a:p>
        </p:txBody>
      </p:sp>
      <p:sp>
        <p:nvSpPr>
          <p:cNvPr id="128011" name="Text Box 12"/>
          <p:cNvSpPr txBox="1">
            <a:spLocks noChangeArrowheads="1"/>
          </p:cNvSpPr>
          <p:nvPr/>
        </p:nvSpPr>
        <p:spPr bwMode="auto">
          <a:xfrm>
            <a:off x="395288" y="1268413"/>
            <a:ext cx="5699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a:solidFill>
                  <a:srgbClr val="000000"/>
                </a:solidFill>
              </a:rPr>
              <a:t>100</a:t>
            </a:r>
          </a:p>
        </p:txBody>
      </p:sp>
      <p:sp>
        <p:nvSpPr>
          <p:cNvPr id="128012" name="Freeform 13"/>
          <p:cNvSpPr>
            <a:spLocks/>
          </p:cNvSpPr>
          <p:nvPr/>
        </p:nvSpPr>
        <p:spPr bwMode="auto">
          <a:xfrm>
            <a:off x="1958975" y="5106988"/>
            <a:ext cx="1190625" cy="742950"/>
          </a:xfrm>
          <a:custGeom>
            <a:avLst/>
            <a:gdLst>
              <a:gd name="T0" fmla="*/ 0 w 750"/>
              <a:gd name="T1" fmla="*/ 2147483647 h 468"/>
              <a:gd name="T2" fmla="*/ 2147483647 w 750"/>
              <a:gd name="T3" fmla="*/ 2147483647 h 468"/>
              <a:gd name="T4" fmla="*/ 2147483647 w 750"/>
              <a:gd name="T5" fmla="*/ 2147483647 h 468"/>
              <a:gd name="T6" fmla="*/ 2147483647 w 750"/>
              <a:gd name="T7" fmla="*/ 2147483647 h 468"/>
              <a:gd name="T8" fmla="*/ 2147483647 w 750"/>
              <a:gd name="T9" fmla="*/ 2147483647 h 468"/>
              <a:gd name="T10" fmla="*/ 2147483647 w 750"/>
              <a:gd name="T11" fmla="*/ 2147483647 h 468"/>
              <a:gd name="T12" fmla="*/ 2147483647 w 750"/>
              <a:gd name="T13" fmla="*/ 2147483647 h 468"/>
              <a:gd name="T14" fmla="*/ 2147483647 w 750"/>
              <a:gd name="T15" fmla="*/ 2147483647 h 468"/>
              <a:gd name="T16" fmla="*/ 2147483647 w 750"/>
              <a:gd name="T17" fmla="*/ 2147483647 h 468"/>
              <a:gd name="T18" fmla="*/ 2147483647 w 750"/>
              <a:gd name="T19" fmla="*/ 2147483647 h 468"/>
              <a:gd name="T20" fmla="*/ 2147483647 w 750"/>
              <a:gd name="T21" fmla="*/ 2147483647 h 468"/>
              <a:gd name="T22" fmla="*/ 2147483647 w 750"/>
              <a:gd name="T23" fmla="*/ 2147483647 h 468"/>
              <a:gd name="T24" fmla="*/ 2147483647 w 750"/>
              <a:gd name="T25" fmla="*/ 2147483647 h 468"/>
              <a:gd name="T26" fmla="*/ 2147483647 w 750"/>
              <a:gd name="T27" fmla="*/ 2147483647 h 468"/>
              <a:gd name="T28" fmla="*/ 2147483647 w 750"/>
              <a:gd name="T29" fmla="*/ 2147483647 h 468"/>
              <a:gd name="T30" fmla="*/ 2147483647 w 750"/>
              <a:gd name="T31" fmla="*/ 2147483647 h 468"/>
              <a:gd name="T32" fmla="*/ 2147483647 w 750"/>
              <a:gd name="T33" fmla="*/ 2147483647 h 468"/>
              <a:gd name="T34" fmla="*/ 2147483647 w 750"/>
              <a:gd name="T35" fmla="*/ 2147483647 h 468"/>
              <a:gd name="T36" fmla="*/ 2147483647 w 750"/>
              <a:gd name="T37" fmla="*/ 2147483647 h 468"/>
              <a:gd name="T38" fmla="*/ 2147483647 w 750"/>
              <a:gd name="T39" fmla="*/ 2147483647 h 468"/>
              <a:gd name="T40" fmla="*/ 2147483647 w 750"/>
              <a:gd name="T41" fmla="*/ 2147483647 h 468"/>
              <a:gd name="T42" fmla="*/ 2147483647 w 750"/>
              <a:gd name="T43" fmla="*/ 2147483647 h 468"/>
              <a:gd name="T44" fmla="*/ 2147483647 w 750"/>
              <a:gd name="T45" fmla="*/ 2147483647 h 468"/>
              <a:gd name="T46" fmla="*/ 2147483647 w 750"/>
              <a:gd name="T47" fmla="*/ 2147483647 h 4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0"/>
              <a:gd name="T73" fmla="*/ 0 h 468"/>
              <a:gd name="T74" fmla="*/ 750 w 750"/>
              <a:gd name="T75" fmla="*/ 468 h 4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0" h="468">
                <a:moveTo>
                  <a:pt x="0" y="458"/>
                </a:moveTo>
                <a:cubicBezTo>
                  <a:pt x="55" y="440"/>
                  <a:pt x="28" y="427"/>
                  <a:pt x="55" y="394"/>
                </a:cubicBezTo>
                <a:cubicBezTo>
                  <a:pt x="62" y="385"/>
                  <a:pt x="74" y="382"/>
                  <a:pt x="83" y="376"/>
                </a:cubicBezTo>
                <a:cubicBezTo>
                  <a:pt x="92" y="379"/>
                  <a:pt x="107" y="376"/>
                  <a:pt x="110" y="385"/>
                </a:cubicBezTo>
                <a:cubicBezTo>
                  <a:pt x="125" y="431"/>
                  <a:pt x="64" y="449"/>
                  <a:pt x="137" y="413"/>
                </a:cubicBezTo>
                <a:cubicBezTo>
                  <a:pt x="143" y="404"/>
                  <a:pt x="151" y="395"/>
                  <a:pt x="156" y="385"/>
                </a:cubicBezTo>
                <a:cubicBezTo>
                  <a:pt x="160" y="377"/>
                  <a:pt x="159" y="365"/>
                  <a:pt x="165" y="358"/>
                </a:cubicBezTo>
                <a:cubicBezTo>
                  <a:pt x="177" y="343"/>
                  <a:pt x="197" y="335"/>
                  <a:pt x="211" y="321"/>
                </a:cubicBezTo>
                <a:cubicBezTo>
                  <a:pt x="215" y="310"/>
                  <a:pt x="230" y="261"/>
                  <a:pt x="238" y="257"/>
                </a:cubicBezTo>
                <a:cubicBezTo>
                  <a:pt x="246" y="253"/>
                  <a:pt x="250" y="270"/>
                  <a:pt x="256" y="276"/>
                </a:cubicBezTo>
                <a:cubicBezTo>
                  <a:pt x="314" y="260"/>
                  <a:pt x="273" y="262"/>
                  <a:pt x="329" y="285"/>
                </a:cubicBezTo>
                <a:cubicBezTo>
                  <a:pt x="347" y="292"/>
                  <a:pt x="384" y="303"/>
                  <a:pt x="384" y="303"/>
                </a:cubicBezTo>
                <a:cubicBezTo>
                  <a:pt x="413" y="275"/>
                  <a:pt x="403" y="263"/>
                  <a:pt x="439" y="239"/>
                </a:cubicBezTo>
                <a:cubicBezTo>
                  <a:pt x="447" y="209"/>
                  <a:pt x="446" y="143"/>
                  <a:pt x="476" y="193"/>
                </a:cubicBezTo>
                <a:cubicBezTo>
                  <a:pt x="481" y="201"/>
                  <a:pt x="478" y="214"/>
                  <a:pt x="485" y="221"/>
                </a:cubicBezTo>
                <a:cubicBezTo>
                  <a:pt x="492" y="228"/>
                  <a:pt x="503" y="227"/>
                  <a:pt x="512" y="230"/>
                </a:cubicBezTo>
                <a:cubicBezTo>
                  <a:pt x="521" y="221"/>
                  <a:pt x="536" y="214"/>
                  <a:pt x="540" y="202"/>
                </a:cubicBezTo>
                <a:cubicBezTo>
                  <a:pt x="543" y="193"/>
                  <a:pt x="531" y="184"/>
                  <a:pt x="531" y="175"/>
                </a:cubicBezTo>
                <a:cubicBezTo>
                  <a:pt x="531" y="163"/>
                  <a:pt x="544" y="125"/>
                  <a:pt x="549" y="111"/>
                </a:cubicBezTo>
                <a:cubicBezTo>
                  <a:pt x="567" y="0"/>
                  <a:pt x="568" y="89"/>
                  <a:pt x="558" y="120"/>
                </a:cubicBezTo>
                <a:cubicBezTo>
                  <a:pt x="590" y="170"/>
                  <a:pt x="588" y="266"/>
                  <a:pt x="622" y="294"/>
                </a:cubicBezTo>
                <a:cubicBezTo>
                  <a:pt x="638" y="307"/>
                  <a:pt x="660" y="310"/>
                  <a:pt x="677" y="321"/>
                </a:cubicBezTo>
                <a:cubicBezTo>
                  <a:pt x="697" y="362"/>
                  <a:pt x="711" y="396"/>
                  <a:pt x="750" y="422"/>
                </a:cubicBezTo>
                <a:cubicBezTo>
                  <a:pt x="739" y="456"/>
                  <a:pt x="737" y="440"/>
                  <a:pt x="750" y="468"/>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13" name="Text Box 14"/>
          <p:cNvSpPr txBox="1">
            <a:spLocks noChangeArrowheads="1"/>
          </p:cNvSpPr>
          <p:nvPr/>
        </p:nvSpPr>
        <p:spPr bwMode="auto">
          <a:xfrm>
            <a:off x="7359650" y="1865313"/>
            <a:ext cx="16351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a:solidFill>
                  <a:srgbClr val="000000"/>
                </a:solidFill>
              </a:rPr>
              <a:t>advantageous</a:t>
            </a:r>
          </a:p>
        </p:txBody>
      </p:sp>
      <p:sp>
        <p:nvSpPr>
          <p:cNvPr id="128014" name="Text Box 15"/>
          <p:cNvSpPr txBox="1">
            <a:spLocks noChangeArrowheads="1"/>
          </p:cNvSpPr>
          <p:nvPr/>
        </p:nvSpPr>
        <p:spPr bwMode="auto">
          <a:xfrm>
            <a:off x="7143750" y="5105400"/>
            <a:ext cx="1930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a:solidFill>
                  <a:srgbClr val="000000"/>
                </a:solidFill>
              </a:rPr>
              <a:t>disadvantageous</a:t>
            </a:r>
          </a:p>
        </p:txBody>
      </p:sp>
      <p:sp>
        <p:nvSpPr>
          <p:cNvPr id="128015" name="Text Box 16"/>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28002340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79783"/>
            <a:ext cx="9144000" cy="6498434"/>
          </a:xfrm>
          <a:prstGeom prst="rect">
            <a:avLst/>
          </a:prstGeom>
        </p:spPr>
      </p:pic>
      <p:sp>
        <p:nvSpPr>
          <p:cNvPr id="5" name="TextBox 4"/>
          <p:cNvSpPr txBox="1"/>
          <p:nvPr/>
        </p:nvSpPr>
        <p:spPr>
          <a:xfrm>
            <a:off x="425753" y="2111352"/>
            <a:ext cx="520094" cy="369332"/>
          </a:xfrm>
          <a:prstGeom prst="rect">
            <a:avLst/>
          </a:prstGeom>
          <a:noFill/>
        </p:spPr>
        <p:txBody>
          <a:bodyPr wrap="none" rtlCol="0">
            <a:spAutoFit/>
          </a:bodyPr>
          <a:lstStyle/>
          <a:p>
            <a:r>
              <a:rPr lang="en-US" dirty="0"/>
              <a:t>s=0</a:t>
            </a:r>
          </a:p>
        </p:txBody>
      </p:sp>
    </p:spTree>
    <p:extLst>
      <p:ext uri="{BB962C8B-B14F-4D97-AF65-F5344CB8AC3E}">
        <p14:creationId xmlns:p14="http://schemas.microsoft.com/office/powerpoint/2010/main" val="2905716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2"/>
          <p:cNvSpPr txBox="1">
            <a:spLocks noChangeArrowheads="1"/>
          </p:cNvSpPr>
          <p:nvPr/>
        </p:nvSpPr>
        <p:spPr bwMode="auto">
          <a:xfrm>
            <a:off x="354013" y="388938"/>
            <a:ext cx="7945437" cy="120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prstClr val="black"/>
                </a:solidFill>
              </a:rPr>
              <a:t>For advantageous mutations: </a:t>
            </a:r>
          </a:p>
          <a:p>
            <a:pPr eaLnBrk="1" hangingPunct="1"/>
            <a:r>
              <a:rPr lang="en-US">
                <a:solidFill>
                  <a:prstClr val="black"/>
                </a:solidFill>
              </a:rPr>
              <a:t>      Probability of fixation, P, is approximately equal to 2s; </a:t>
            </a:r>
          </a:p>
          <a:p>
            <a:pPr eaLnBrk="1" hangingPunct="1"/>
            <a:r>
              <a:rPr lang="en-US">
                <a:solidFill>
                  <a:prstClr val="black"/>
                </a:solidFill>
              </a:rPr>
              <a:t>      e.g., if selective advantage s = 5% then P = 10% </a:t>
            </a:r>
          </a:p>
        </p:txBody>
      </p:sp>
      <p:pic>
        <p:nvPicPr>
          <p:cNvPr id="604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17663"/>
            <a:ext cx="9144000" cy="399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TextBox 6"/>
          <p:cNvSpPr txBox="1">
            <a:spLocks noChangeArrowheads="1"/>
          </p:cNvSpPr>
          <p:nvPr/>
        </p:nvSpPr>
        <p:spPr bwMode="auto">
          <a:xfrm>
            <a:off x="1190625" y="6270625"/>
            <a:ext cx="6011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prstClr val="black"/>
                </a:solidFill>
              </a:rPr>
              <a:t>t</a:t>
            </a:r>
            <a:r>
              <a:rPr lang="en-US" sz="1400">
                <a:solidFill>
                  <a:prstClr val="black"/>
                </a:solidFill>
              </a:rPr>
              <a:t>av</a:t>
            </a:r>
            <a:r>
              <a:rPr lang="en-US">
                <a:solidFill>
                  <a:prstClr val="black"/>
                </a:solidFill>
              </a:rPr>
              <a:t>=2/s*log2N generations = 40*log100= 80</a:t>
            </a:r>
          </a:p>
        </p:txBody>
      </p:sp>
    </p:spTree>
    <p:extLst>
      <p:ext uri="{BB962C8B-B14F-4D97-AF65-F5344CB8AC3E}">
        <p14:creationId xmlns:p14="http://schemas.microsoft.com/office/powerpoint/2010/main" val="2199296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228600" y="0"/>
            <a:ext cx="7772400" cy="1143000"/>
          </a:xfrm>
        </p:spPr>
        <p:txBody>
          <a:bodyPr/>
          <a:lstStyle/>
          <a:p>
            <a:pPr algn="l" eaLnBrk="1" hangingPunct="1"/>
            <a:r>
              <a:rPr lang="en-US" sz="3600">
                <a:latin typeface="Times New Roman" charset="0"/>
                <a:hlinkClick r:id="rId3"/>
              </a:rPr>
              <a:t>Phylip</a:t>
            </a:r>
            <a:endParaRPr lang="en-US" sz="3600">
              <a:latin typeface="Times New Roman" charset="0"/>
            </a:endParaRPr>
          </a:p>
        </p:txBody>
      </p:sp>
      <p:sp>
        <p:nvSpPr>
          <p:cNvPr id="230403" name="Rectangle 3"/>
          <p:cNvSpPr>
            <a:spLocks noChangeArrowheads="1"/>
          </p:cNvSpPr>
          <p:nvPr/>
        </p:nvSpPr>
        <p:spPr bwMode="auto">
          <a:xfrm>
            <a:off x="114300" y="1317625"/>
            <a:ext cx="8915400" cy="82232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rPr>
              <a:t>PHYLIP (the </a:t>
            </a:r>
            <a:r>
              <a:rPr kumimoji="0" lang="en-US" sz="2400" b="0" i="1" u="none" strike="noStrike" kern="1200" cap="none" spc="0" normalizeH="0" baseline="0" noProof="0">
                <a:ln>
                  <a:noFill/>
                </a:ln>
                <a:solidFill>
                  <a:srgbClr val="000000"/>
                </a:solidFill>
                <a:effectLst/>
                <a:uLnTx/>
                <a:uFillTx/>
                <a:latin typeface="Times New Roman" charset="0"/>
                <a:ea typeface="ＭＳ Ｐゴシック" charset="0"/>
                <a:cs typeface="+mn-cs"/>
              </a:rPr>
              <a:t>PHYL</a:t>
            </a: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rPr>
              <a:t>ogeny </a:t>
            </a:r>
            <a:r>
              <a:rPr kumimoji="0" lang="en-US" sz="2400" b="0" i="1" u="none" strike="noStrike" kern="1200" cap="none" spc="0" normalizeH="0" baseline="0" noProof="0">
                <a:ln>
                  <a:noFill/>
                </a:ln>
                <a:solidFill>
                  <a:srgbClr val="000000"/>
                </a:solidFill>
                <a:effectLst/>
                <a:uLnTx/>
                <a:uFillTx/>
                <a:latin typeface="Times New Roman" charset="0"/>
                <a:ea typeface="ＭＳ Ｐゴシック" charset="0"/>
                <a:cs typeface="+mn-cs"/>
              </a:rPr>
              <a:t>I</a:t>
            </a: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rPr>
              <a:t>nference </a:t>
            </a:r>
            <a:r>
              <a:rPr kumimoji="0" lang="en-US" sz="2400" b="0" i="1" u="none" strike="noStrike" kern="1200" cap="none" spc="0" normalizeH="0" baseline="0" noProof="0">
                <a:ln>
                  <a:noFill/>
                </a:ln>
                <a:solidFill>
                  <a:srgbClr val="000000"/>
                </a:solidFill>
                <a:effectLst/>
                <a:uLnTx/>
                <a:uFillTx/>
                <a:latin typeface="Times New Roman" charset="0"/>
                <a:ea typeface="ＭＳ Ｐゴシック" charset="0"/>
                <a:cs typeface="+mn-cs"/>
              </a:rPr>
              <a:t>P</a:t>
            </a: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rPr>
              <a:t>ackage) is a package of programs for inferring phylogenies (evolutionary trees). </a:t>
            </a:r>
          </a:p>
        </p:txBody>
      </p:sp>
      <p:sp>
        <p:nvSpPr>
          <p:cNvPr id="230404" name="Rectangle 4"/>
          <p:cNvSpPr>
            <a:spLocks noChangeArrowheads="1"/>
          </p:cNvSpPr>
          <p:nvPr/>
        </p:nvSpPr>
        <p:spPr bwMode="auto">
          <a:xfrm>
            <a:off x="152400" y="2308225"/>
            <a:ext cx="8763000" cy="44735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PHYLIP is the most widely-distributed phylogeny package, and competes with PAUP* to be the one responsible for the largest number of published trees. PHYLIP has been in distribution since 1980, and has over 15,000 registered users.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Output is written onto special files with names like "</a:t>
            </a: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cs typeface="+mn-cs"/>
              </a:rPr>
              <a:t>outfile</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and "</a:t>
            </a: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cs typeface="+mn-cs"/>
              </a:rPr>
              <a:t>outtree</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Trees written onto "</a:t>
            </a: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cs typeface="+mn-cs"/>
              </a:rPr>
              <a:t>outtree</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are in the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hlinkClick r:id="rId4"/>
              </a:rPr>
              <a:t>Newick</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format, an informal standard agreed to in 1986 by authors of a number of major phylogeny packages.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Input is either provided via a file called “</a:t>
            </a: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cs typeface="+mn-cs"/>
              </a:rPr>
              <a:t>infile</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or in response to a prompt. </a:t>
            </a:r>
          </a:p>
        </p:txBody>
      </p:sp>
      <p:sp>
        <p:nvSpPr>
          <p:cNvPr id="230405" name="Text Box 5"/>
          <p:cNvSpPr txBox="1">
            <a:spLocks noChangeArrowheads="1"/>
          </p:cNvSpPr>
          <p:nvPr/>
        </p:nvSpPr>
        <p:spPr bwMode="auto">
          <a:xfrm>
            <a:off x="1676400" y="0"/>
            <a:ext cx="6807200" cy="118745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cs typeface="+mn-cs"/>
              </a:rPr>
              <a:t>written and distributed by Joe Felsenstein and collaborators  (some of the following is copied from the PHYLIP homepage)</a:t>
            </a:r>
          </a:p>
        </p:txBody>
      </p:sp>
    </p:spTree>
    <p:extLst>
      <p:ext uri="{BB962C8B-B14F-4D97-AF65-F5344CB8AC3E}">
        <p14:creationId xmlns:p14="http://schemas.microsoft.com/office/powerpoint/2010/main" val="1400057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05031"/>
            <a:ext cx="9144000" cy="4047937"/>
          </a:xfrm>
          <a:prstGeom prst="rect">
            <a:avLst/>
          </a:prstGeom>
        </p:spPr>
      </p:pic>
      <p:sp>
        <p:nvSpPr>
          <p:cNvPr id="5" name="TextBox 4"/>
          <p:cNvSpPr txBox="1"/>
          <p:nvPr/>
        </p:nvSpPr>
        <p:spPr>
          <a:xfrm>
            <a:off x="471055" y="5985164"/>
            <a:ext cx="4551246" cy="461665"/>
          </a:xfrm>
          <a:prstGeom prst="rect">
            <a:avLst/>
          </a:prstGeom>
          <a:noFill/>
        </p:spPr>
        <p:txBody>
          <a:bodyPr wrap="none" rtlCol="0">
            <a:spAutoFit/>
          </a:bodyPr>
          <a:lstStyle/>
          <a:p>
            <a:r>
              <a:rPr lang="en-US" dirty="0"/>
              <a:t>S=.2    =&gt; shorter fixation time.  </a:t>
            </a:r>
          </a:p>
        </p:txBody>
      </p:sp>
    </p:spTree>
    <p:extLst>
      <p:ext uri="{BB962C8B-B14F-4D97-AF65-F5344CB8AC3E}">
        <p14:creationId xmlns:p14="http://schemas.microsoft.com/office/powerpoint/2010/main" val="3720525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GB">
                <a:latin typeface="Times New Roman" charset="0"/>
              </a:rPr>
              <a:t>Advantageous allele</a:t>
            </a:r>
          </a:p>
        </p:txBody>
      </p:sp>
      <p:pic>
        <p:nvPicPr>
          <p:cNvPr id="132098" name="Picture 3" descr="psb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21405678">
            <a:off x="1187450" y="2590800"/>
            <a:ext cx="6327775" cy="4525963"/>
          </a:xfrm>
        </p:spPr>
      </p:pic>
      <p:sp>
        <p:nvSpPr>
          <p:cNvPr id="132099" name="Text Box 4"/>
          <p:cNvSpPr txBox="1">
            <a:spLocks noChangeArrowheads="1"/>
          </p:cNvSpPr>
          <p:nvPr/>
        </p:nvSpPr>
        <p:spPr bwMode="auto">
          <a:xfrm>
            <a:off x="1835150" y="1766888"/>
            <a:ext cx="53752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2000">
                <a:solidFill>
                  <a:srgbClr val="000000"/>
                </a:solidFill>
              </a:rPr>
              <a:t>Herbicide resistance gene in nightshade plant</a:t>
            </a:r>
          </a:p>
        </p:txBody>
      </p:sp>
      <p:sp>
        <p:nvSpPr>
          <p:cNvPr id="132100" name="Text Box 5"/>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2293996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atin typeface="Times New Roman" charset="0"/>
              </a:rPr>
              <a:t>selection versus drift </a:t>
            </a:r>
            <a:br>
              <a:rPr lang="en-US">
                <a:latin typeface="Times New Roman" charset="0"/>
              </a:rPr>
            </a:br>
            <a:endParaRPr lang="en-US">
              <a:latin typeface="Times New Roman" charset="0"/>
            </a:endParaRPr>
          </a:p>
        </p:txBody>
      </p:sp>
      <p:sp>
        <p:nvSpPr>
          <p:cNvPr id="116738" name="Text Box 3"/>
          <p:cNvSpPr txBox="1">
            <a:spLocks noChangeArrowheads="1"/>
          </p:cNvSpPr>
          <p:nvPr/>
        </p:nvSpPr>
        <p:spPr bwMode="auto">
          <a:xfrm>
            <a:off x="228600" y="1524000"/>
            <a:ext cx="8305800" cy="4524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000000"/>
                </a:solidFill>
                <a:latin typeface="Times New Roman" charset="0"/>
              </a:rPr>
              <a:t>The larger the population the longer it takes for an allele to become fixed.  </a:t>
            </a:r>
          </a:p>
          <a:p>
            <a:pPr defTabSz="914400" eaLnBrk="1" fontAlgn="base" hangingPunct="1">
              <a:spcBef>
                <a:spcPct val="0"/>
              </a:spcBef>
              <a:spcAft>
                <a:spcPct val="0"/>
              </a:spcAft>
            </a:pPr>
            <a:r>
              <a:rPr lang="en-US" b="1" dirty="0">
                <a:solidFill>
                  <a:srgbClr val="000000"/>
                </a:solidFill>
                <a:latin typeface="Times New Roman" charset="0"/>
              </a:rPr>
              <a:t>Note: Even though an allele conveys a strong selective advantage of 10%, the allele has a rather large chance to go extinct.  </a:t>
            </a:r>
          </a:p>
          <a:p>
            <a:pPr defTabSz="914400" eaLnBrk="1" fontAlgn="base" hangingPunct="1">
              <a:spcBef>
                <a:spcPct val="0"/>
              </a:spcBef>
              <a:spcAft>
                <a:spcPct val="0"/>
              </a:spcAft>
            </a:pPr>
            <a:r>
              <a:rPr lang="en-US" b="1" dirty="0">
                <a:solidFill>
                  <a:srgbClr val="000000"/>
                </a:solidFill>
                <a:latin typeface="Times New Roman" charset="0"/>
              </a:rPr>
              <a:t>Note#2: Fixation is faster under selection than under drift.</a:t>
            </a:r>
          </a:p>
          <a:p>
            <a:pPr defTabSz="914400" eaLnBrk="1" fontAlgn="base" hangingPunct="1">
              <a:spcBef>
                <a:spcPct val="0"/>
              </a:spcBef>
              <a:spcAft>
                <a:spcPct val="0"/>
              </a:spcAft>
            </a:pPr>
            <a:endParaRPr lang="en-US" b="1" dirty="0">
              <a:solidFill>
                <a:srgbClr val="000000"/>
              </a:solidFill>
              <a:latin typeface="Times New Roman" charset="0"/>
            </a:endParaRPr>
          </a:p>
          <a:p>
            <a:pPr defTabSz="914400" eaLnBrk="1" fontAlgn="base" hangingPunct="1">
              <a:spcBef>
                <a:spcPct val="0"/>
              </a:spcBef>
              <a:spcAft>
                <a:spcPct val="0"/>
              </a:spcAft>
            </a:pPr>
            <a:r>
              <a:rPr lang="en-US" b="1" dirty="0">
                <a:solidFill>
                  <a:srgbClr val="FF0000"/>
                </a:solidFill>
                <a:latin typeface="Times New Roman" charset="0"/>
              </a:rPr>
              <a:t>Question: </a:t>
            </a:r>
            <a:r>
              <a:rPr lang="en-US" b="1" dirty="0">
                <a:solidFill>
                  <a:srgbClr val="000000"/>
                </a:solidFill>
                <a:latin typeface="Times New Roman" charset="0"/>
              </a:rPr>
              <a:t>Can you think of genes that have a higher fixation probability? (Hint: HGT)</a:t>
            </a:r>
          </a:p>
          <a:p>
            <a:pPr defTabSz="914400" eaLnBrk="1" fontAlgn="base" hangingPunct="1">
              <a:spcBef>
                <a:spcPct val="0"/>
              </a:spcBef>
              <a:spcAft>
                <a:spcPct val="0"/>
              </a:spcAft>
            </a:pPr>
            <a:endParaRPr lang="en-US" b="1" dirty="0">
              <a:solidFill>
                <a:srgbClr val="000000"/>
              </a:solidFill>
              <a:latin typeface="Times New Roman" charset="0"/>
            </a:endParaRPr>
          </a:p>
          <a:p>
            <a:pPr defTabSz="914400" eaLnBrk="1" fontAlgn="base" hangingPunct="1">
              <a:spcBef>
                <a:spcPct val="0"/>
              </a:spcBef>
              <a:spcAft>
                <a:spcPct val="0"/>
              </a:spcAft>
            </a:pPr>
            <a:endParaRPr lang="en-US" b="1" dirty="0">
              <a:solidFill>
                <a:srgbClr val="000000"/>
              </a:solidFill>
              <a:latin typeface="Times New Roman" charset="0"/>
            </a:endParaRPr>
          </a:p>
          <a:p>
            <a:pPr defTabSz="914400" eaLnBrk="1" fontAlgn="base" hangingPunct="1">
              <a:spcBef>
                <a:spcPct val="0"/>
              </a:spcBef>
              <a:spcAft>
                <a:spcPct val="0"/>
              </a:spcAft>
            </a:pPr>
            <a:endParaRPr lang="en-US" b="1" dirty="0">
              <a:solidFill>
                <a:srgbClr val="000000"/>
              </a:solidFill>
              <a:latin typeface="Times New Roman" charset="0"/>
            </a:endParaRPr>
          </a:p>
        </p:txBody>
      </p:sp>
    </p:spTree>
    <p:extLst>
      <p:ext uri="{BB962C8B-B14F-4D97-AF65-F5344CB8AC3E}">
        <p14:creationId xmlns:p14="http://schemas.microsoft.com/office/powerpoint/2010/main" val="26569420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IE">
                <a:latin typeface="Times New Roman" charset="0"/>
              </a:rPr>
              <a:t>Negative selection (s&lt;0)</a:t>
            </a:r>
          </a:p>
        </p:txBody>
      </p:sp>
      <p:sp>
        <p:nvSpPr>
          <p:cNvPr id="134146" name="Rectangle 3"/>
          <p:cNvSpPr>
            <a:spLocks noGrp="1" noChangeArrowheads="1"/>
          </p:cNvSpPr>
          <p:nvPr>
            <p:ph type="body" idx="1"/>
          </p:nvPr>
        </p:nvSpPr>
        <p:spPr/>
        <p:txBody>
          <a:bodyPr/>
          <a:lstStyle/>
          <a:p>
            <a:pPr eaLnBrk="1" hangingPunct="1"/>
            <a:r>
              <a:rPr lang="en-IE">
                <a:latin typeface="Times New Roman" charset="0"/>
              </a:rPr>
              <a:t>A new allele (mutant) confers some </a:t>
            </a:r>
            <a:r>
              <a:rPr lang="en-IE" u="sng">
                <a:latin typeface="Times New Roman" charset="0"/>
              </a:rPr>
              <a:t>decrease</a:t>
            </a:r>
            <a:r>
              <a:rPr lang="en-IE">
                <a:latin typeface="Times New Roman" charset="0"/>
              </a:rPr>
              <a:t> in the fitness of the organism</a:t>
            </a:r>
          </a:p>
          <a:p>
            <a:pPr eaLnBrk="1" hangingPunct="1"/>
            <a:r>
              <a:rPr lang="en-IE">
                <a:latin typeface="Times New Roman" charset="0"/>
              </a:rPr>
              <a:t>Selection acts to remove this allele</a:t>
            </a:r>
          </a:p>
          <a:p>
            <a:pPr eaLnBrk="1" hangingPunct="1"/>
            <a:endParaRPr lang="en-IE">
              <a:latin typeface="Times New Roman" charset="0"/>
            </a:endParaRPr>
          </a:p>
          <a:p>
            <a:pPr eaLnBrk="1" hangingPunct="1"/>
            <a:r>
              <a:rPr lang="en-IE">
                <a:latin typeface="Times New Roman" charset="0"/>
              </a:rPr>
              <a:t>Also called purifying selection</a:t>
            </a:r>
          </a:p>
        </p:txBody>
      </p:sp>
      <p:sp>
        <p:nvSpPr>
          <p:cNvPr id="134147" name="Text Box 4"/>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20470347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533400" y="304800"/>
            <a:ext cx="7772400" cy="1143000"/>
          </a:xfrm>
        </p:spPr>
        <p:txBody>
          <a:bodyPr/>
          <a:lstStyle/>
          <a:p>
            <a:pPr eaLnBrk="1" hangingPunct="1"/>
            <a:r>
              <a:rPr lang="en-GB">
                <a:latin typeface="Times New Roman" charset="0"/>
              </a:rPr>
              <a:t>Deleterious allele</a:t>
            </a:r>
          </a:p>
        </p:txBody>
      </p:sp>
      <p:pic>
        <p:nvPicPr>
          <p:cNvPr id="136194" name="Picture 3" descr="brca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925" y="3119438"/>
            <a:ext cx="9109075" cy="1692275"/>
          </a:xfrm>
        </p:spPr>
      </p:pic>
      <p:sp>
        <p:nvSpPr>
          <p:cNvPr id="136195" name="Text Box 4"/>
          <p:cNvSpPr txBox="1">
            <a:spLocks noChangeArrowheads="1"/>
          </p:cNvSpPr>
          <p:nvPr/>
        </p:nvSpPr>
        <p:spPr bwMode="auto">
          <a:xfrm>
            <a:off x="2354263" y="1484313"/>
            <a:ext cx="4276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2000">
                <a:solidFill>
                  <a:srgbClr val="000000"/>
                </a:solidFill>
              </a:rPr>
              <a:t>Human breast cancer gene, BRCA2</a:t>
            </a:r>
          </a:p>
        </p:txBody>
      </p:sp>
      <p:sp>
        <p:nvSpPr>
          <p:cNvPr id="136196" name="Text Box 5"/>
          <p:cNvSpPr txBox="1">
            <a:spLocks noChangeArrowheads="1"/>
          </p:cNvSpPr>
          <p:nvPr/>
        </p:nvSpPr>
        <p:spPr bwMode="auto">
          <a:xfrm>
            <a:off x="158750" y="2944813"/>
            <a:ext cx="28273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b="1">
                <a:solidFill>
                  <a:srgbClr val="FF0000"/>
                </a:solidFill>
              </a:rPr>
              <a:t>Normal (wild type) allele</a:t>
            </a:r>
          </a:p>
        </p:txBody>
      </p:sp>
      <p:sp>
        <p:nvSpPr>
          <p:cNvPr id="136197" name="Text Box 6"/>
          <p:cNvSpPr txBox="1">
            <a:spLocks noChangeArrowheads="1"/>
          </p:cNvSpPr>
          <p:nvPr/>
        </p:nvSpPr>
        <p:spPr bwMode="auto">
          <a:xfrm>
            <a:off x="179388" y="4508500"/>
            <a:ext cx="16732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b="1">
                <a:solidFill>
                  <a:srgbClr val="FF0000"/>
                </a:solidFill>
              </a:rPr>
              <a:t>Mutant allele</a:t>
            </a:r>
          </a:p>
          <a:p>
            <a:pPr defTabSz="914400" eaLnBrk="1" fontAlgn="base" hangingPunct="1">
              <a:spcBef>
                <a:spcPct val="0"/>
              </a:spcBef>
              <a:spcAft>
                <a:spcPct val="0"/>
              </a:spcAft>
            </a:pPr>
            <a:r>
              <a:rPr lang="en-GB" sz="1800" b="1">
                <a:solidFill>
                  <a:srgbClr val="FF0000"/>
                </a:solidFill>
              </a:rPr>
              <a:t>(Montreal 440</a:t>
            </a:r>
          </a:p>
          <a:p>
            <a:pPr defTabSz="914400" eaLnBrk="1" fontAlgn="base" hangingPunct="1">
              <a:spcBef>
                <a:spcPct val="0"/>
              </a:spcBef>
              <a:spcAft>
                <a:spcPct val="0"/>
              </a:spcAft>
            </a:pPr>
            <a:r>
              <a:rPr lang="en-GB" sz="1800" b="1">
                <a:solidFill>
                  <a:srgbClr val="FF0000"/>
                </a:solidFill>
              </a:rPr>
              <a:t>Family)</a:t>
            </a:r>
          </a:p>
        </p:txBody>
      </p:sp>
      <p:sp>
        <p:nvSpPr>
          <p:cNvPr id="136198" name="Freeform 7"/>
          <p:cNvSpPr>
            <a:spLocks/>
          </p:cNvSpPr>
          <p:nvPr/>
        </p:nvSpPr>
        <p:spPr bwMode="auto">
          <a:xfrm rot="-8841351">
            <a:off x="1822450" y="4362450"/>
            <a:ext cx="334963" cy="1584325"/>
          </a:xfrm>
          <a:custGeom>
            <a:avLst/>
            <a:gdLst>
              <a:gd name="T0" fmla="*/ 2147483647 w 211"/>
              <a:gd name="T1" fmla="*/ 0 h 408"/>
              <a:gd name="T2" fmla="*/ 2147483647 w 211"/>
              <a:gd name="T3" fmla="*/ 2147483647 h 408"/>
              <a:gd name="T4" fmla="*/ 2147483647 w 211"/>
              <a:gd name="T5" fmla="*/ 2147483647 h 408"/>
              <a:gd name="T6" fmla="*/ 0 60000 65536"/>
              <a:gd name="T7" fmla="*/ 0 60000 65536"/>
              <a:gd name="T8" fmla="*/ 0 60000 65536"/>
              <a:gd name="T9" fmla="*/ 0 w 211"/>
              <a:gd name="T10" fmla="*/ 0 h 408"/>
              <a:gd name="T11" fmla="*/ 211 w 211"/>
              <a:gd name="T12" fmla="*/ 408 h 408"/>
            </a:gdLst>
            <a:ahLst/>
            <a:cxnLst>
              <a:cxn ang="T6">
                <a:pos x="T0" y="T1"/>
              </a:cxn>
              <a:cxn ang="T7">
                <a:pos x="T2" y="T3"/>
              </a:cxn>
              <a:cxn ang="T8">
                <a:pos x="T4" y="T5"/>
              </a:cxn>
            </a:cxnLst>
            <a:rect l="T9" t="T10" r="T11" b="T12"/>
            <a:pathLst>
              <a:path w="211" h="408">
                <a:moveTo>
                  <a:pt x="30" y="0"/>
                </a:moveTo>
                <a:cubicBezTo>
                  <a:pt x="15" y="102"/>
                  <a:pt x="0" y="204"/>
                  <a:pt x="30" y="272"/>
                </a:cubicBezTo>
                <a:cubicBezTo>
                  <a:pt x="60" y="340"/>
                  <a:pt x="135" y="374"/>
                  <a:pt x="211" y="408"/>
                </a:cubicBezTo>
              </a:path>
            </a:pathLst>
          </a:custGeom>
          <a:noFill/>
          <a:ln w="9525">
            <a:solidFill>
              <a:schemeClr val="tx1"/>
            </a:solidFill>
            <a:round/>
            <a:headEnd/>
            <a:tailEnd type="triangle" w="lg" len="lg"/>
          </a:ln>
          <a:extLst>
            <a:ext uri="{909E8E84-426E-40dd-AFC4-6F175D3DCCD1}">
              <a14:hiddenFill xmlns:a14="http://schemas.microsoft.com/office/drawing/2010/main" xmlns="">
                <a:solidFill>
                  <a:srgbClr val="FFFFFF"/>
                </a:solid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199" name="Text Box 8"/>
          <p:cNvSpPr txBox="1">
            <a:spLocks noChangeArrowheads="1"/>
          </p:cNvSpPr>
          <p:nvPr/>
        </p:nvSpPr>
        <p:spPr bwMode="auto">
          <a:xfrm>
            <a:off x="152400" y="5715000"/>
            <a:ext cx="21986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a:solidFill>
                  <a:srgbClr val="000000"/>
                </a:solidFill>
              </a:rPr>
              <a:t>4 base pair deletion</a:t>
            </a:r>
          </a:p>
          <a:p>
            <a:pPr defTabSz="914400" eaLnBrk="1" fontAlgn="base" hangingPunct="1">
              <a:spcBef>
                <a:spcPct val="0"/>
              </a:spcBef>
              <a:spcAft>
                <a:spcPct val="0"/>
              </a:spcAft>
            </a:pPr>
            <a:r>
              <a:rPr lang="en-GB" sz="1800">
                <a:solidFill>
                  <a:srgbClr val="000000"/>
                </a:solidFill>
              </a:rPr>
              <a:t>Causes frameshift</a:t>
            </a:r>
          </a:p>
        </p:txBody>
      </p:sp>
      <p:sp>
        <p:nvSpPr>
          <p:cNvPr id="136200" name="Line 9"/>
          <p:cNvSpPr>
            <a:spLocks noChangeShapeType="1"/>
          </p:cNvSpPr>
          <p:nvPr/>
        </p:nvSpPr>
        <p:spPr bwMode="auto">
          <a:xfrm flipH="1" flipV="1">
            <a:off x="7019925" y="4437063"/>
            <a:ext cx="71438" cy="431800"/>
          </a:xfrm>
          <a:prstGeom prst="line">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201" name="Text Box 10"/>
          <p:cNvSpPr txBox="1">
            <a:spLocks noChangeArrowheads="1"/>
          </p:cNvSpPr>
          <p:nvPr/>
        </p:nvSpPr>
        <p:spPr bwMode="auto">
          <a:xfrm>
            <a:off x="6588125" y="4960938"/>
            <a:ext cx="13525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a:solidFill>
                  <a:srgbClr val="000000"/>
                </a:solidFill>
              </a:rPr>
              <a:t>Stop codon</a:t>
            </a:r>
          </a:p>
        </p:txBody>
      </p:sp>
      <p:sp>
        <p:nvSpPr>
          <p:cNvPr id="136202" name="Text Box 11"/>
          <p:cNvSpPr txBox="1">
            <a:spLocks noChangeArrowheads="1"/>
          </p:cNvSpPr>
          <p:nvPr/>
        </p:nvSpPr>
        <p:spPr bwMode="auto">
          <a:xfrm>
            <a:off x="3498850" y="1989138"/>
            <a:ext cx="57023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a:solidFill>
                  <a:srgbClr val="000000"/>
                </a:solidFill>
              </a:rPr>
              <a:t>5% of breast cancer cases are familial</a:t>
            </a:r>
          </a:p>
          <a:p>
            <a:pPr defTabSz="914400" eaLnBrk="1" fontAlgn="base" hangingPunct="1">
              <a:spcBef>
                <a:spcPct val="0"/>
              </a:spcBef>
              <a:spcAft>
                <a:spcPct val="0"/>
              </a:spcAft>
            </a:pPr>
            <a:r>
              <a:rPr lang="en-GB" sz="1800">
                <a:solidFill>
                  <a:srgbClr val="000000"/>
                </a:solidFill>
              </a:rPr>
              <a:t>Mutations in BRCA2 account for 20% of familial cases</a:t>
            </a:r>
          </a:p>
        </p:txBody>
      </p:sp>
      <p:sp>
        <p:nvSpPr>
          <p:cNvPr id="136203" name="Text Box 12"/>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2772619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IE">
                <a:latin typeface="Times New Roman" charset="0"/>
              </a:rPr>
              <a:t>Neutral mutations</a:t>
            </a:r>
          </a:p>
        </p:txBody>
      </p:sp>
      <p:sp>
        <p:nvSpPr>
          <p:cNvPr id="138242" name="Rectangle 3"/>
          <p:cNvSpPr>
            <a:spLocks noGrp="1" noChangeArrowheads="1"/>
          </p:cNvSpPr>
          <p:nvPr>
            <p:ph type="body" idx="1"/>
          </p:nvPr>
        </p:nvSpPr>
        <p:spPr/>
        <p:txBody>
          <a:bodyPr/>
          <a:lstStyle/>
          <a:p>
            <a:pPr eaLnBrk="1" hangingPunct="1"/>
            <a:r>
              <a:rPr lang="en-IE">
                <a:latin typeface="Times New Roman" charset="0"/>
              </a:rPr>
              <a:t>Neither advantageous nor disadvantageous</a:t>
            </a:r>
          </a:p>
          <a:p>
            <a:pPr eaLnBrk="1" hangingPunct="1"/>
            <a:r>
              <a:rPr lang="en-IE">
                <a:latin typeface="Times New Roman" charset="0"/>
              </a:rPr>
              <a:t>Invisible to selection (no selection)</a:t>
            </a:r>
          </a:p>
          <a:p>
            <a:pPr eaLnBrk="1" hangingPunct="1"/>
            <a:r>
              <a:rPr lang="en-IE">
                <a:latin typeface="Times New Roman" charset="0"/>
              </a:rPr>
              <a:t>Frequency subject to ‘drift’ in the population</a:t>
            </a:r>
          </a:p>
          <a:p>
            <a:pPr eaLnBrk="1" hangingPunct="1"/>
            <a:r>
              <a:rPr lang="en-IE" b="1">
                <a:latin typeface="Times New Roman" charset="0"/>
              </a:rPr>
              <a:t>Random drift</a:t>
            </a:r>
            <a:r>
              <a:rPr lang="en-IE">
                <a:latin typeface="Times New Roman" charset="0"/>
              </a:rPr>
              <a:t> – random changes in small populations</a:t>
            </a:r>
            <a:endParaRPr lang="en-IE" b="1">
              <a:latin typeface="Times New Roman" charset="0"/>
            </a:endParaRPr>
          </a:p>
        </p:txBody>
      </p:sp>
    </p:spTree>
    <p:extLst>
      <p:ext uri="{BB962C8B-B14F-4D97-AF65-F5344CB8AC3E}">
        <p14:creationId xmlns:p14="http://schemas.microsoft.com/office/powerpoint/2010/main" val="2847815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D88BD4-67BC-F841-93D2-58FCBCB76CC5}"/>
              </a:ext>
            </a:extLst>
          </p:cNvPr>
          <p:cNvSpPr txBox="1"/>
          <p:nvPr/>
        </p:nvSpPr>
        <p:spPr>
          <a:xfrm>
            <a:off x="900545" y="2022764"/>
            <a:ext cx="5757538" cy="461665"/>
          </a:xfrm>
          <a:prstGeom prst="rect">
            <a:avLst/>
          </a:prstGeom>
          <a:noFill/>
        </p:spPr>
        <p:txBody>
          <a:bodyPr wrap="none" rtlCol="0">
            <a:spAutoFit/>
          </a:bodyPr>
          <a:lstStyle/>
          <a:p>
            <a:r>
              <a:rPr lang="en-US" dirty="0"/>
              <a:t>This is how far we got </a:t>
            </a:r>
            <a:r>
              <a:rPr lang="en-US"/>
              <a:t>in Monday’s class </a:t>
            </a:r>
            <a:endParaRPr lang="en-US" dirty="0"/>
          </a:p>
        </p:txBody>
      </p:sp>
    </p:spTree>
    <p:extLst>
      <p:ext uri="{BB962C8B-B14F-4D97-AF65-F5344CB8AC3E}">
        <p14:creationId xmlns:p14="http://schemas.microsoft.com/office/powerpoint/2010/main" val="6146654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609600" y="0"/>
            <a:ext cx="7772400" cy="1143000"/>
          </a:xfrm>
        </p:spPr>
        <p:txBody>
          <a:bodyPr/>
          <a:lstStyle/>
          <a:p>
            <a:pPr eaLnBrk="1" hangingPunct="1"/>
            <a:r>
              <a:rPr lang="en-US">
                <a:solidFill>
                  <a:srgbClr val="FF3300"/>
                </a:solidFill>
                <a:latin typeface="Times New Roman" charset="0"/>
              </a:rPr>
              <a:t>Types of Mutation-Substitution</a:t>
            </a:r>
          </a:p>
        </p:txBody>
      </p:sp>
      <p:sp>
        <p:nvSpPr>
          <p:cNvPr id="140290" name="Rectangle 3"/>
          <p:cNvSpPr>
            <a:spLocks noGrp="1" noChangeArrowheads="1"/>
          </p:cNvSpPr>
          <p:nvPr>
            <p:ph type="body" idx="1"/>
          </p:nvPr>
        </p:nvSpPr>
        <p:spPr>
          <a:xfrm>
            <a:off x="266700" y="1219200"/>
            <a:ext cx="8877300" cy="5638800"/>
          </a:xfrm>
        </p:spPr>
        <p:txBody>
          <a:bodyPr/>
          <a:lstStyle/>
          <a:p>
            <a:pPr eaLnBrk="1" hangingPunct="1"/>
            <a:r>
              <a:rPr lang="en-US" dirty="0">
                <a:solidFill>
                  <a:srgbClr val="FF3300"/>
                </a:solidFill>
                <a:latin typeface="Times New Roman" charset="0"/>
              </a:rPr>
              <a:t>Replacement of one nucleotide by another</a:t>
            </a:r>
          </a:p>
          <a:p>
            <a:pPr eaLnBrk="1" hangingPunct="1"/>
            <a:r>
              <a:rPr lang="en-US" dirty="0">
                <a:solidFill>
                  <a:srgbClr val="FF3300"/>
                </a:solidFill>
                <a:latin typeface="Times New Roman" charset="0"/>
              </a:rPr>
              <a:t>Synonymous (</a:t>
            </a:r>
            <a:r>
              <a:rPr lang="en-US" dirty="0" err="1">
                <a:solidFill>
                  <a:srgbClr val="FF3300"/>
                </a:solidFill>
                <a:latin typeface="Times New Roman" charset="0"/>
              </a:rPr>
              <a:t>Doesn</a:t>
            </a:r>
            <a:r>
              <a:rPr lang="ja-JP" altLang="en-US" dirty="0">
                <a:solidFill>
                  <a:srgbClr val="FF3300"/>
                </a:solidFill>
                <a:latin typeface="Times New Roman" charset="0"/>
              </a:rPr>
              <a:t>’</a:t>
            </a:r>
            <a:r>
              <a:rPr lang="en-US" altLang="ja-JP" dirty="0">
                <a:solidFill>
                  <a:srgbClr val="FF3300"/>
                </a:solidFill>
                <a:latin typeface="Times New Roman" charset="0"/>
              </a:rPr>
              <a:t>t change amino acid)</a:t>
            </a:r>
          </a:p>
          <a:p>
            <a:pPr lvl="1" eaLnBrk="1" hangingPunct="1"/>
            <a:r>
              <a:rPr lang="en-US" dirty="0">
                <a:solidFill>
                  <a:srgbClr val="FF3300"/>
                </a:solidFill>
                <a:latin typeface="Times New Roman" charset="0"/>
              </a:rPr>
              <a:t>Rate sometimes indicated by Ks</a:t>
            </a:r>
          </a:p>
          <a:p>
            <a:pPr lvl="1" eaLnBrk="1" hangingPunct="1"/>
            <a:r>
              <a:rPr lang="en-US" dirty="0">
                <a:solidFill>
                  <a:srgbClr val="FF3300"/>
                </a:solidFill>
                <a:latin typeface="Times New Roman" charset="0"/>
              </a:rPr>
              <a:t>Rate sometimes indicated by d</a:t>
            </a:r>
            <a:r>
              <a:rPr lang="en-US" baseline="-25000" dirty="0">
                <a:solidFill>
                  <a:srgbClr val="FF3300"/>
                </a:solidFill>
                <a:latin typeface="Times New Roman" charset="0"/>
              </a:rPr>
              <a:t>s</a:t>
            </a:r>
          </a:p>
          <a:p>
            <a:pPr eaLnBrk="1" hangingPunct="1"/>
            <a:r>
              <a:rPr lang="en-US" dirty="0">
                <a:solidFill>
                  <a:srgbClr val="FF3300"/>
                </a:solidFill>
                <a:latin typeface="Times New Roman" charset="0"/>
              </a:rPr>
              <a:t>Non-Synonymous (Changes Amino Acid)</a:t>
            </a: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Ka</a:t>
            </a:r>
            <a:endParaRPr lang="en-US" dirty="0">
              <a:solidFill>
                <a:srgbClr val="FF3300"/>
              </a:solidFill>
              <a:latin typeface="Times New Roman" charset="0"/>
            </a:endParaRP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d</a:t>
            </a:r>
            <a:r>
              <a:rPr lang="en-US" baseline="-25000" dirty="0" err="1">
                <a:solidFill>
                  <a:srgbClr val="FF3300"/>
                </a:solidFill>
                <a:latin typeface="Times New Roman" charset="0"/>
              </a:rPr>
              <a:t>n</a:t>
            </a:r>
            <a:endParaRPr lang="en-US" baseline="-25000" dirty="0">
              <a:solidFill>
                <a:srgbClr val="FF3300"/>
              </a:solidFill>
              <a:latin typeface="Times New Roman" charset="0"/>
            </a:endParaRPr>
          </a:p>
          <a:p>
            <a:pPr lvl="1" eaLnBrk="1" hangingPunct="1">
              <a:buFontTx/>
              <a:buNone/>
            </a:pPr>
            <a:endParaRPr lang="en-US" dirty="0">
              <a:solidFill>
                <a:srgbClr val="FF3300"/>
              </a:solidFill>
              <a:latin typeface="Times New Roman" charset="0"/>
            </a:endParaRPr>
          </a:p>
          <a:p>
            <a:pPr eaLnBrk="1" hangingPunct="1">
              <a:buFontTx/>
              <a:buNone/>
            </a:pPr>
            <a:r>
              <a:rPr lang="en-US" sz="2400" dirty="0">
                <a:solidFill>
                  <a:srgbClr val="FF3300"/>
                </a:solidFill>
                <a:latin typeface="Times New Roman" charset="0"/>
              </a:rPr>
              <a:t>(this and the following 4 slides are from </a:t>
            </a:r>
            <a:br>
              <a:rPr lang="en-US" sz="2400" dirty="0">
                <a:solidFill>
                  <a:srgbClr val="FF3300"/>
                </a:solidFill>
                <a:latin typeface="Times New Roman" charset="0"/>
              </a:rPr>
            </a:br>
            <a:r>
              <a:rPr lang="en-US" sz="2400" dirty="0" err="1">
                <a:solidFill>
                  <a:srgbClr val="008000"/>
                </a:solidFill>
                <a:latin typeface="Times New Roman" charset="0"/>
              </a:rPr>
              <a:t>mentor.lscf.ucsb.edu</a:t>
            </a:r>
            <a:r>
              <a:rPr lang="en-US" sz="2400" dirty="0">
                <a:solidFill>
                  <a:srgbClr val="008000"/>
                </a:solidFill>
                <a:latin typeface="Times New Roman" charset="0"/>
              </a:rPr>
              <a:t>/course/ spring/eemb102/lecture/Lecture7.ppt)</a:t>
            </a:r>
            <a:r>
              <a:rPr lang="en-US" sz="2400" dirty="0">
                <a:solidFill>
                  <a:srgbClr val="FF3300"/>
                </a:solidFill>
                <a:latin typeface="Times New Roman" charset="0"/>
              </a:rPr>
              <a:t> </a:t>
            </a:r>
          </a:p>
          <a:p>
            <a:pPr lvl="1" eaLnBrk="1" hangingPunct="1">
              <a:buFontTx/>
              <a:buNone/>
            </a:pPr>
            <a:endParaRPr lang="en-US" sz="2400" dirty="0">
              <a:solidFill>
                <a:srgbClr val="FF3300"/>
              </a:solidFill>
              <a:latin typeface="Times New Roman" charset="0"/>
            </a:endParaRPr>
          </a:p>
        </p:txBody>
      </p:sp>
    </p:spTree>
    <p:extLst>
      <p:ext uri="{BB962C8B-B14F-4D97-AF65-F5344CB8AC3E}">
        <p14:creationId xmlns:p14="http://schemas.microsoft.com/office/powerpoint/2010/main" val="26644691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 t="568" r="2" b="-2"/>
          <a:stretch>
            <a:fillRect/>
          </a:stretch>
        </p:blipFill>
        <p:spPr bwMode="auto">
          <a:xfrm>
            <a:off x="381000" y="1168400"/>
            <a:ext cx="8534400"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3"/>
          <p:cNvSpPr>
            <a:spLocks noGrp="1" noChangeArrowheads="1"/>
          </p:cNvSpPr>
          <p:nvPr>
            <p:ph type="title" idx="4294967295"/>
          </p:nvPr>
        </p:nvSpPr>
        <p:spPr>
          <a:xfrm>
            <a:off x="762000" y="228600"/>
            <a:ext cx="7772400" cy="685800"/>
          </a:xfrm>
        </p:spPr>
        <p:txBody>
          <a:bodyPr/>
          <a:lstStyle/>
          <a:p>
            <a:pPr eaLnBrk="1" hangingPunct="1"/>
            <a:r>
              <a:rPr lang="en-US">
                <a:latin typeface="Times New Roman" charset="0"/>
              </a:rPr>
              <a:t>Genetic Code – Note degeneracy of 1</a:t>
            </a:r>
            <a:r>
              <a:rPr lang="en-US" baseline="30000">
                <a:latin typeface="Times New Roman" charset="0"/>
              </a:rPr>
              <a:t>st</a:t>
            </a:r>
            <a:r>
              <a:rPr lang="en-US">
                <a:latin typeface="Times New Roman" charset="0"/>
              </a:rPr>
              <a:t> vs 2</a:t>
            </a:r>
            <a:r>
              <a:rPr lang="en-US" baseline="30000">
                <a:latin typeface="Times New Roman" charset="0"/>
              </a:rPr>
              <a:t>nd</a:t>
            </a:r>
            <a:r>
              <a:rPr lang="en-US">
                <a:latin typeface="Times New Roman" charset="0"/>
              </a:rPr>
              <a:t> vs 3</a:t>
            </a:r>
            <a:r>
              <a:rPr lang="en-US" baseline="30000">
                <a:latin typeface="Times New Roman" charset="0"/>
              </a:rPr>
              <a:t>rd</a:t>
            </a:r>
            <a:r>
              <a:rPr lang="en-US">
                <a:latin typeface="Times New Roman" charset="0"/>
              </a:rPr>
              <a:t> position sites</a:t>
            </a:r>
          </a:p>
        </p:txBody>
      </p:sp>
    </p:spTree>
    <p:extLst>
      <p:ext uri="{BB962C8B-B14F-4D97-AF65-F5344CB8AC3E}">
        <p14:creationId xmlns:p14="http://schemas.microsoft.com/office/powerpoint/2010/main" val="41697853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4167" t="24184" r="49167" b="48473"/>
          <a:stretch>
            <a:fillRect/>
          </a:stretch>
        </p:blipFill>
        <p:spPr bwMode="auto">
          <a:xfrm>
            <a:off x="2209800" y="2209800"/>
            <a:ext cx="2438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Rectangle 3"/>
          <p:cNvSpPr>
            <a:spLocks noGrp="1" noChangeArrowheads="1"/>
          </p:cNvSpPr>
          <p:nvPr>
            <p:ph type="title" idx="4294967295"/>
          </p:nvPr>
        </p:nvSpPr>
        <p:spPr>
          <a:xfrm>
            <a:off x="762000" y="0"/>
            <a:ext cx="7772400" cy="685800"/>
          </a:xfrm>
        </p:spPr>
        <p:txBody>
          <a:bodyPr/>
          <a:lstStyle/>
          <a:p>
            <a:pPr eaLnBrk="1" hangingPunct="1"/>
            <a:r>
              <a:rPr lang="en-US">
                <a:latin typeface="Times New Roman" charset="0"/>
              </a:rPr>
              <a:t>Genetic Code</a:t>
            </a:r>
          </a:p>
        </p:txBody>
      </p:sp>
      <p:sp>
        <p:nvSpPr>
          <p:cNvPr id="144387" name="Text Box 4"/>
          <p:cNvSpPr txBox="1">
            <a:spLocks noChangeArrowheads="1"/>
          </p:cNvSpPr>
          <p:nvPr/>
        </p:nvSpPr>
        <p:spPr bwMode="auto">
          <a:xfrm>
            <a:off x="533400" y="4343400"/>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i="1">
                <a:solidFill>
                  <a:srgbClr val="000000"/>
                </a:solidFill>
                <a:latin typeface="Times New Roman" charset="0"/>
              </a:rPr>
              <a:t>Four-fold degenerate site</a:t>
            </a:r>
            <a:r>
              <a:rPr lang="en-US">
                <a:solidFill>
                  <a:srgbClr val="000000"/>
                </a:solidFill>
                <a:latin typeface="Times New Roman" charset="0"/>
              </a:rPr>
              <a:t> – Any substitution is synonymous</a:t>
            </a:r>
          </a:p>
        </p:txBody>
      </p:sp>
      <p:sp>
        <p:nvSpPr>
          <p:cNvPr id="144388" name="Line 5"/>
          <p:cNvSpPr>
            <a:spLocks noChangeShapeType="1"/>
          </p:cNvSpPr>
          <p:nvPr/>
        </p:nvSpPr>
        <p:spPr bwMode="auto">
          <a:xfrm>
            <a:off x="2895600" y="12192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4389" name="Rectangle 6"/>
          <p:cNvSpPr>
            <a:spLocks noChangeArrowheads="1"/>
          </p:cNvSpPr>
          <p:nvPr/>
        </p:nvSpPr>
        <p:spPr bwMode="auto">
          <a:xfrm>
            <a:off x="0" y="6172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787711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0" y="0"/>
            <a:ext cx="8077200" cy="762000"/>
          </a:xfrm>
        </p:spPr>
        <p:txBody>
          <a:bodyPr/>
          <a:lstStyle/>
          <a:p>
            <a:pPr algn="l" eaLnBrk="1" hangingPunct="1"/>
            <a:r>
              <a:rPr lang="en-US">
                <a:latin typeface="Times New Roman" charset="0"/>
              </a:rPr>
              <a:t>input and output</a:t>
            </a:r>
          </a:p>
        </p:txBody>
      </p:sp>
      <p:sp>
        <p:nvSpPr>
          <p:cNvPr id="199685" name="Rectangle 5"/>
          <p:cNvSpPr>
            <a:spLocks noChangeArrowheads="1"/>
          </p:cNvSpPr>
          <p:nvPr/>
        </p:nvSpPr>
        <p:spPr bwMode="auto">
          <a:xfrm>
            <a:off x="0" y="4221163"/>
            <a:ext cx="9144000" cy="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aphicFrame>
        <p:nvGraphicFramePr>
          <p:cNvPr id="189443" name="Object 6"/>
          <p:cNvGraphicFramePr>
            <a:graphicFrameLocks noChangeAspect="1"/>
          </p:cNvGraphicFramePr>
          <p:nvPr/>
        </p:nvGraphicFramePr>
        <p:xfrm>
          <a:off x="457200" y="623888"/>
          <a:ext cx="8458200" cy="6194425"/>
        </p:xfrm>
        <a:graphic>
          <a:graphicData uri="http://schemas.openxmlformats.org/presentationml/2006/ole">
            <mc:AlternateContent xmlns:mc="http://schemas.openxmlformats.org/markup-compatibility/2006">
              <mc:Choice xmlns:v="urn:schemas-microsoft-com:vml" Requires="v">
                <p:oleObj spid="_x0000_s64523" name="Photo Editor Photo" r:id="rId4" imgW="7574936" imgH="5546667" progId="">
                  <p:embed/>
                </p:oleObj>
              </mc:Choice>
              <mc:Fallback>
                <p:oleObj name="Photo Editor Photo" r:id="rId4" imgW="7574936" imgH="5546667" progId="">
                  <p:embed/>
                  <p:pic>
                    <p:nvPicPr>
                      <p:cNvPr id="189443"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23888"/>
                        <a:ext cx="8458200" cy="6194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405379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48334" t="24184" r="24167" b="48473"/>
          <a:stretch>
            <a:fillRect/>
          </a:stretch>
        </p:blipFill>
        <p:spPr bwMode="auto">
          <a:xfrm>
            <a:off x="4419600" y="2209800"/>
            <a:ext cx="2514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4" name="Rectangle 3"/>
          <p:cNvSpPr>
            <a:spLocks noGrp="1" noChangeArrowheads="1"/>
          </p:cNvSpPr>
          <p:nvPr>
            <p:ph type="title" idx="4294967295"/>
          </p:nvPr>
        </p:nvSpPr>
        <p:spPr>
          <a:xfrm>
            <a:off x="762000" y="0"/>
            <a:ext cx="7772400" cy="685800"/>
          </a:xfrm>
        </p:spPr>
        <p:txBody>
          <a:bodyPr/>
          <a:lstStyle/>
          <a:p>
            <a:pPr eaLnBrk="1" hangingPunct="1"/>
            <a:r>
              <a:rPr lang="en-US">
                <a:latin typeface="Times New Roman" charset="0"/>
              </a:rPr>
              <a:t>Genetic Code</a:t>
            </a:r>
          </a:p>
        </p:txBody>
      </p:sp>
      <p:sp>
        <p:nvSpPr>
          <p:cNvPr id="146435" name="Text Box 4"/>
          <p:cNvSpPr txBox="1">
            <a:spLocks noChangeArrowheads="1"/>
          </p:cNvSpPr>
          <p:nvPr/>
        </p:nvSpPr>
        <p:spPr bwMode="auto">
          <a:xfrm>
            <a:off x="533400" y="4343400"/>
            <a:ext cx="83232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i="1">
                <a:solidFill>
                  <a:srgbClr val="000000"/>
                </a:solidFill>
                <a:latin typeface="Times New Roman" charset="0"/>
              </a:rPr>
              <a:t>Two-fold degenerate site</a:t>
            </a:r>
            <a:r>
              <a:rPr lang="en-US">
                <a:solidFill>
                  <a:srgbClr val="000000"/>
                </a:solidFill>
                <a:latin typeface="Times New Roman" charset="0"/>
              </a:rPr>
              <a:t> – Some substitutions synonymous, some </a:t>
            </a:r>
          </a:p>
          <a:p>
            <a:pPr defTabSz="914400" eaLnBrk="1" fontAlgn="base" hangingPunct="1">
              <a:spcBef>
                <a:spcPct val="0"/>
              </a:spcBef>
              <a:spcAft>
                <a:spcPct val="0"/>
              </a:spcAft>
            </a:pPr>
            <a:r>
              <a:rPr lang="en-US">
                <a:solidFill>
                  <a:srgbClr val="000000"/>
                </a:solidFill>
                <a:latin typeface="Times New Roman" charset="0"/>
              </a:rPr>
              <a:t>non-synonymous</a:t>
            </a:r>
          </a:p>
        </p:txBody>
      </p:sp>
      <p:sp>
        <p:nvSpPr>
          <p:cNvPr id="146436" name="Line 5"/>
          <p:cNvSpPr>
            <a:spLocks noChangeShapeType="1"/>
          </p:cNvSpPr>
          <p:nvPr/>
        </p:nvSpPr>
        <p:spPr bwMode="auto">
          <a:xfrm>
            <a:off x="5181600" y="11430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6437" name="Rectangle 6"/>
          <p:cNvSpPr>
            <a:spLocks noChangeArrowheads="1"/>
          </p:cNvSpPr>
          <p:nvPr/>
        </p:nvSpPr>
        <p:spPr bwMode="auto">
          <a:xfrm>
            <a:off x="0" y="6172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25590974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384175" y="1214438"/>
            <a:ext cx="7983538" cy="481012"/>
          </a:xfrm>
        </p:spPr>
        <p:txBody>
          <a:bodyPr/>
          <a:lstStyle/>
          <a:p>
            <a:pPr algn="just" eaLnBrk="1" hangingPunct="1"/>
            <a:r>
              <a:rPr lang="en-US" sz="1800" b="0">
                <a:latin typeface="Arial" charset="0"/>
              </a:rPr>
              <a:t>Degeneracy of 1</a:t>
            </a:r>
            <a:r>
              <a:rPr lang="en-US" sz="1800" b="0" baseline="30000">
                <a:latin typeface="Arial" charset="0"/>
              </a:rPr>
              <a:t>st</a:t>
            </a:r>
            <a:r>
              <a:rPr lang="en-US" sz="1800" b="0">
                <a:latin typeface="Arial" charset="0"/>
              </a:rPr>
              <a:t> vs 2</a:t>
            </a:r>
            <a:r>
              <a:rPr lang="en-US" sz="1800" b="0" baseline="30000">
                <a:latin typeface="Arial" charset="0"/>
              </a:rPr>
              <a:t>nd</a:t>
            </a:r>
            <a:r>
              <a:rPr lang="en-US" sz="1800" b="0">
                <a:latin typeface="Arial" charset="0"/>
              </a:rPr>
              <a:t> vs 3</a:t>
            </a:r>
            <a:r>
              <a:rPr lang="en-US" sz="1800" b="0" baseline="30000">
                <a:latin typeface="Arial" charset="0"/>
              </a:rPr>
              <a:t>rd</a:t>
            </a:r>
            <a:r>
              <a:rPr lang="en-US" sz="1800" b="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288" y="2065338"/>
            <a:ext cx="7313612" cy="428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p:nvGrpSpPr>
        <p:grpSpPr bwMode="auto">
          <a:xfrm>
            <a:off x="3433763"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1762125" y="2273300"/>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1866900"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3294063" y="4981575"/>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4722813"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6135688" y="4976813"/>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3617913" y="325438"/>
            <a:ext cx="16716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Genetic Code </a:t>
            </a:r>
          </a:p>
        </p:txBody>
      </p:sp>
    </p:spTree>
    <p:extLst>
      <p:ext uri="{BB962C8B-B14F-4D97-AF65-F5344CB8AC3E}">
        <p14:creationId xmlns:p14="http://schemas.microsoft.com/office/powerpoint/2010/main" val="19951982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685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
        <p:nvSpPr>
          <p:cNvPr id="148483" name="Rectangle 4"/>
          <p:cNvSpPr>
            <a:spLocks noChangeArrowheads="1"/>
          </p:cNvSpPr>
          <p:nvPr/>
        </p:nvSpPr>
        <p:spPr bwMode="auto">
          <a:xfrm>
            <a:off x="0" y="6078708"/>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dirty="0">
                <a:solidFill>
                  <a:srgbClr val="008000"/>
                </a:solidFill>
                <a:latin typeface="Arial" charset="0"/>
                <a:ea typeface="ＭＳ Ｐゴシック" charset="0"/>
                <a:cs typeface="ＭＳ Ｐゴシック" charset="0"/>
              </a:rPr>
              <a:t>From: </a:t>
            </a:r>
            <a:r>
              <a:rPr lang="en-US" sz="2400" dirty="0" err="1">
                <a:solidFill>
                  <a:srgbClr val="008000"/>
                </a:solidFill>
                <a:latin typeface="Arial" charset="0"/>
                <a:ea typeface="ＭＳ Ｐゴシック" charset="0"/>
                <a:cs typeface="ＭＳ Ｐゴシック" charset="0"/>
              </a:rPr>
              <a:t>mentor.lscf.ucsb.edu</a:t>
            </a:r>
            <a:r>
              <a:rPr lang="en-US" sz="2400" dirty="0">
                <a:solidFill>
                  <a:srgbClr val="008000"/>
                </a:solidFill>
                <a:latin typeface="Arial" charset="0"/>
                <a:ea typeface="ＭＳ Ｐゴシック" charset="0"/>
                <a:cs typeface="ＭＳ Ｐゴシック" charset="0"/>
              </a:rPr>
              <a:t>/course/spring/eemb102/lecture/Lecture7.ppt</a:t>
            </a:r>
          </a:p>
        </p:txBody>
      </p:sp>
    </p:spTree>
    <p:extLst>
      <p:ext uri="{BB962C8B-B14F-4D97-AF65-F5344CB8AC3E}">
        <p14:creationId xmlns:p14="http://schemas.microsoft.com/office/powerpoint/2010/main" val="33961846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6553200" y="1066800"/>
            <a:ext cx="609600" cy="1600200"/>
          </a:xfrm>
          <a:prstGeom prst="rect">
            <a:avLst/>
          </a:prstGeom>
          <a:solidFill>
            <a:srgbClr val="FFFF00"/>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0" name="Rectangle 3"/>
          <p:cNvSpPr>
            <a:spLocks noChangeArrowheads="1"/>
          </p:cNvSpPr>
          <p:nvPr/>
        </p:nvSpPr>
        <p:spPr bwMode="auto">
          <a:xfrm>
            <a:off x="43434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1" name="Rectangle 4"/>
          <p:cNvSpPr>
            <a:spLocks noChangeArrowheads="1"/>
          </p:cNvSpPr>
          <p:nvPr/>
        </p:nvSpPr>
        <p:spPr bwMode="auto">
          <a:xfrm>
            <a:off x="36576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2" name="Rectangle 5"/>
          <p:cNvSpPr>
            <a:spLocks noGrp="1" noChangeArrowheads="1"/>
          </p:cNvSpPr>
          <p:nvPr>
            <p:ph type="title"/>
          </p:nvPr>
        </p:nvSpPr>
        <p:spPr>
          <a:xfrm>
            <a:off x="685800" y="0"/>
            <a:ext cx="7772400" cy="1143000"/>
          </a:xfrm>
        </p:spPr>
        <p:txBody>
          <a:bodyPr/>
          <a:lstStyle/>
          <a:p>
            <a:pPr eaLnBrk="1" hangingPunct="1"/>
            <a:r>
              <a:rPr lang="en-US">
                <a:latin typeface="Times New Roman" charset="0"/>
              </a:rPr>
              <a:t>Counting #s/#a</a:t>
            </a:r>
          </a:p>
        </p:txBody>
      </p:sp>
      <p:sp>
        <p:nvSpPr>
          <p:cNvPr id="150533" name="Text Box 6"/>
          <p:cNvSpPr txBox="1">
            <a:spLocks noChangeArrowheads="1"/>
          </p:cNvSpPr>
          <p:nvPr/>
        </p:nvSpPr>
        <p:spPr bwMode="auto">
          <a:xfrm>
            <a:off x="1752600" y="1143000"/>
            <a:ext cx="554037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latin typeface="Courier New" charset="0"/>
              </a:rPr>
              <a:t>          Ser Ser Ser Ser Ser </a:t>
            </a:r>
          </a:p>
          <a:p>
            <a:pPr defTabSz="914400" eaLnBrk="1" fontAlgn="base" hangingPunct="1">
              <a:spcBef>
                <a:spcPct val="0"/>
              </a:spcBef>
              <a:spcAft>
                <a:spcPct val="0"/>
              </a:spcAft>
            </a:pPr>
            <a:r>
              <a:rPr lang="en-US">
                <a:solidFill>
                  <a:srgbClr val="000000"/>
                </a:solidFill>
                <a:latin typeface="Courier New" charset="0"/>
              </a:rPr>
              <a:t>Species1  TGA TGC TGT TGT TGT</a:t>
            </a:r>
          </a:p>
          <a:p>
            <a:pPr defTabSz="914400" eaLnBrk="1" fontAlgn="base" hangingPunct="1">
              <a:spcBef>
                <a:spcPct val="0"/>
              </a:spcBef>
              <a:spcAft>
                <a:spcPct val="0"/>
              </a:spcAft>
            </a:pPr>
            <a:r>
              <a:rPr lang="en-US">
                <a:solidFill>
                  <a:srgbClr val="000000"/>
                </a:solidFill>
                <a:latin typeface="Courier New" charset="0"/>
              </a:rPr>
              <a:t>		Ser Ser Ser Ser Ala </a:t>
            </a:r>
          </a:p>
          <a:p>
            <a:pPr defTabSz="914400" eaLnBrk="1" fontAlgn="base" hangingPunct="1">
              <a:spcBef>
                <a:spcPct val="0"/>
              </a:spcBef>
              <a:spcAft>
                <a:spcPct val="0"/>
              </a:spcAft>
            </a:pPr>
            <a:r>
              <a:rPr lang="en-US">
                <a:solidFill>
                  <a:srgbClr val="000000"/>
                </a:solidFill>
                <a:latin typeface="Courier New" charset="0"/>
              </a:rPr>
              <a:t>Species2 	TGT TGT TGT TGT GGT</a:t>
            </a:r>
          </a:p>
        </p:txBody>
      </p:sp>
      <p:sp>
        <p:nvSpPr>
          <p:cNvPr id="150534" name="Text Box 7"/>
          <p:cNvSpPr txBox="1">
            <a:spLocks noChangeArrowheads="1"/>
          </p:cNvSpPr>
          <p:nvPr/>
        </p:nvSpPr>
        <p:spPr bwMode="auto">
          <a:xfrm>
            <a:off x="914400" y="3048000"/>
            <a:ext cx="1563688"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latin typeface="Times New Roman" charset="0"/>
              </a:rPr>
              <a:t>#s = 2 sites </a:t>
            </a:r>
          </a:p>
          <a:p>
            <a:pPr defTabSz="914400" eaLnBrk="1" fontAlgn="base" hangingPunct="1">
              <a:spcBef>
                <a:spcPct val="0"/>
              </a:spcBef>
              <a:spcAft>
                <a:spcPct val="0"/>
              </a:spcAft>
            </a:pPr>
            <a:r>
              <a:rPr lang="en-US">
                <a:solidFill>
                  <a:srgbClr val="000000"/>
                </a:solidFill>
                <a:latin typeface="Times New Roman" charset="0"/>
              </a:rPr>
              <a:t>#a = 1 site</a:t>
            </a:r>
          </a:p>
          <a:p>
            <a:pPr defTabSz="914400" eaLnBrk="1" fontAlgn="base" hangingPunct="1">
              <a:spcBef>
                <a:spcPct val="0"/>
              </a:spcBef>
              <a:spcAft>
                <a:spcPct val="0"/>
              </a:spcAft>
            </a:pPr>
            <a:endParaRPr lang="en-US">
              <a:solidFill>
                <a:srgbClr val="000000"/>
              </a:solidFill>
              <a:latin typeface="Times New Roman" charset="0"/>
            </a:endParaRPr>
          </a:p>
          <a:p>
            <a:pPr defTabSz="914400" eaLnBrk="1" fontAlgn="base" hangingPunct="1">
              <a:spcBef>
                <a:spcPct val="0"/>
              </a:spcBef>
              <a:spcAft>
                <a:spcPct val="0"/>
              </a:spcAft>
            </a:pPr>
            <a:r>
              <a:rPr lang="en-US">
                <a:solidFill>
                  <a:srgbClr val="000000"/>
                </a:solidFill>
                <a:latin typeface="Times New Roman" charset="0"/>
              </a:rPr>
              <a:t>#a/#s=0.5</a:t>
            </a:r>
          </a:p>
        </p:txBody>
      </p:sp>
      <p:sp>
        <p:nvSpPr>
          <p:cNvPr id="150535" name="Rectangle 8"/>
          <p:cNvSpPr>
            <a:spLocks noChangeArrowheads="1"/>
          </p:cNvSpPr>
          <p:nvPr/>
        </p:nvSpPr>
        <p:spPr bwMode="auto">
          <a:xfrm>
            <a:off x="0" y="6324600"/>
            <a:ext cx="914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a:solidFill>
                  <a:srgbClr val="008000"/>
                </a:solidFill>
                <a:latin typeface="Arial" charset="0"/>
                <a:ea typeface="ＭＳ Ｐゴシック" charset="0"/>
                <a:cs typeface="ＭＳ Ｐゴシック" charset="0"/>
              </a:rPr>
              <a:t>Modified from: mentor.lscf.ucsb.edu/course/spring/eemb102/lecture/Lecture7.ppt</a:t>
            </a:r>
          </a:p>
        </p:txBody>
      </p:sp>
      <p:sp>
        <p:nvSpPr>
          <p:cNvPr id="150536" name="Text Box 9"/>
          <p:cNvSpPr txBox="1">
            <a:spLocks noChangeArrowheads="1"/>
          </p:cNvSpPr>
          <p:nvPr/>
        </p:nvSpPr>
        <p:spPr bwMode="auto">
          <a:xfrm>
            <a:off x="2895600" y="3048000"/>
            <a:ext cx="5791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latin typeface="Times New Roman" charset="0"/>
              </a:rPr>
              <a:t>To assess selection pressures one needs to calculate the  rates (Ka, Ks), i.e. the occurring substitutions as a fraction of the </a:t>
            </a:r>
            <a:r>
              <a:rPr lang="en-US" b="1" u="sng">
                <a:solidFill>
                  <a:srgbClr val="000000"/>
                </a:solidFill>
                <a:latin typeface="Times New Roman" charset="0"/>
              </a:rPr>
              <a:t>possible</a:t>
            </a:r>
            <a:r>
              <a:rPr lang="en-US" b="1">
                <a:solidFill>
                  <a:srgbClr val="000000"/>
                </a:solidFill>
                <a:latin typeface="Times New Roman" charset="0"/>
              </a:rPr>
              <a:t> syn. and nonsyn. substitutions. </a:t>
            </a:r>
          </a:p>
        </p:txBody>
      </p:sp>
      <p:sp>
        <p:nvSpPr>
          <p:cNvPr id="150537" name="Text Box 10"/>
          <p:cNvSpPr txBox="1">
            <a:spLocks noChangeArrowheads="1"/>
          </p:cNvSpPr>
          <p:nvPr/>
        </p:nvSpPr>
        <p:spPr bwMode="auto">
          <a:xfrm>
            <a:off x="228600" y="4724400"/>
            <a:ext cx="8686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latin typeface="Times New Roman" charset="0"/>
              </a:rPr>
              <a:t>Things get more complicated, if one wants to take transition transversion ratios and codon bias into account.  See chapter 4 in Nei and Kumar, Molecular Evolution and Phylogenetics.  </a:t>
            </a:r>
          </a:p>
        </p:txBody>
      </p:sp>
    </p:spTree>
    <p:extLst>
      <p:ext uri="{BB962C8B-B14F-4D97-AF65-F5344CB8AC3E}">
        <p14:creationId xmlns:p14="http://schemas.microsoft.com/office/powerpoint/2010/main" val="18137285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268288" y="346075"/>
            <a:ext cx="8520112" cy="438150"/>
          </a:xfrm>
        </p:spPr>
        <p:txBody>
          <a:bodyPr/>
          <a:lstStyle/>
          <a:p>
            <a:pPr algn="ctr" eaLnBrk="1" hangingPunct="1"/>
            <a:r>
              <a:rPr lang="en-US" sz="1800">
                <a:latin typeface="Arial" charset="0"/>
              </a:rPr>
              <a:t>Testing for selection using dN/dS ratio</a:t>
            </a:r>
          </a:p>
        </p:txBody>
      </p:sp>
      <p:sp>
        <p:nvSpPr>
          <p:cNvPr id="4" name="TextBox 3"/>
          <p:cNvSpPr txBox="1">
            <a:spLocks noChangeArrowheads="1"/>
          </p:cNvSpPr>
          <p:nvPr/>
        </p:nvSpPr>
        <p:spPr bwMode="auto">
          <a:xfrm>
            <a:off x="393700" y="1254125"/>
            <a:ext cx="72263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err="1">
                <a:solidFill>
                  <a:srgbClr val="000000"/>
                </a:solidFill>
              </a:rPr>
              <a:t>dN</a:t>
            </a:r>
            <a:r>
              <a:rPr lang="en-US" sz="1800" b="1" dirty="0">
                <a:solidFill>
                  <a:srgbClr val="000000"/>
                </a:solidFill>
              </a:rPr>
              <a:t>/</a:t>
            </a:r>
            <a:r>
              <a:rPr lang="en-US" sz="1800" b="1" dirty="0" err="1">
                <a:solidFill>
                  <a:srgbClr val="000000"/>
                </a:solidFill>
              </a:rPr>
              <a:t>dS</a:t>
            </a:r>
            <a:r>
              <a:rPr lang="en-US" sz="1800" b="1" dirty="0">
                <a:solidFill>
                  <a:srgbClr val="000000"/>
                </a:solidFill>
              </a:rPr>
              <a:t> </a:t>
            </a:r>
            <a:r>
              <a:rPr lang="en-US" sz="1800" dirty="0">
                <a:solidFill>
                  <a:srgbClr val="000000"/>
                </a:solidFill>
                <a:latin typeface="Calibri" charset="0"/>
              </a:rPr>
              <a:t>ratio (</a:t>
            </a:r>
            <a:r>
              <a:rPr lang="en-US" sz="1800" dirty="0">
                <a:solidFill>
                  <a:srgbClr val="000000"/>
                </a:solidFill>
                <a:cs typeface="Arial" charset="0"/>
              </a:rPr>
              <a:t>aka </a:t>
            </a:r>
            <a:r>
              <a:rPr lang="en-US" sz="1800" b="1" dirty="0" err="1">
                <a:solidFill>
                  <a:srgbClr val="000000"/>
                </a:solidFill>
                <a:cs typeface="Arial" charset="0"/>
              </a:rPr>
              <a:t>Ka</a:t>
            </a:r>
            <a:r>
              <a:rPr lang="en-US" sz="1800" b="1" dirty="0">
                <a:solidFill>
                  <a:srgbClr val="000000"/>
                </a:solidFill>
                <a:cs typeface="Arial" charset="0"/>
              </a:rPr>
              <a:t>/Ks</a:t>
            </a:r>
            <a:r>
              <a:rPr lang="en-US" sz="1800" dirty="0">
                <a:solidFill>
                  <a:srgbClr val="000000"/>
                </a:solidFill>
                <a:cs typeface="Arial" charset="0"/>
              </a:rPr>
              <a:t> or </a:t>
            </a:r>
            <a:r>
              <a:rPr lang="el-GR" sz="1800" b="1" dirty="0">
                <a:solidFill>
                  <a:srgbClr val="000000"/>
                </a:solidFill>
                <a:cs typeface="Arial" charset="0"/>
              </a:rPr>
              <a:t>ω</a:t>
            </a:r>
            <a:r>
              <a:rPr lang="en-US" sz="1800" b="1" dirty="0">
                <a:solidFill>
                  <a:srgbClr val="000000"/>
                </a:solidFill>
                <a:cs typeface="Arial" charset="0"/>
              </a:rPr>
              <a:t> </a:t>
            </a:r>
            <a:r>
              <a:rPr lang="en-US" sz="1800" dirty="0">
                <a:solidFill>
                  <a:srgbClr val="000000"/>
                </a:solidFill>
                <a:cs typeface="Arial" charset="0"/>
              </a:rPr>
              <a:t>(omega) ratio) where</a:t>
            </a:r>
          </a:p>
          <a:p>
            <a:pP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r>
              <a:rPr lang="en-US" sz="1800" b="1" dirty="0">
                <a:solidFill>
                  <a:srgbClr val="000000"/>
                </a:solidFill>
                <a:cs typeface="Arial" charset="0"/>
              </a:rPr>
              <a:t>     </a:t>
            </a:r>
            <a:r>
              <a:rPr lang="en-US" sz="1800" b="1" dirty="0" err="1">
                <a:solidFill>
                  <a:srgbClr val="000000"/>
                </a:solidFill>
                <a:cs typeface="Arial" charset="0"/>
              </a:rPr>
              <a:t>dN</a:t>
            </a:r>
            <a:r>
              <a:rPr lang="en-US" sz="1800" dirty="0">
                <a:solidFill>
                  <a:srgbClr val="000000"/>
                </a:solidFill>
                <a:cs typeface="Arial" charset="0"/>
              </a:rPr>
              <a:t> = number of non-synonymous substitutions / number of all possible non-synonymous substitutions </a:t>
            </a:r>
          </a:p>
          <a:p>
            <a:pPr algn="ct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endParaRPr lang="en-US" sz="1800" b="1" dirty="0">
              <a:solidFill>
                <a:srgbClr val="000000"/>
              </a:solidFill>
              <a:cs typeface="Arial" charset="0"/>
            </a:endParaRPr>
          </a:p>
          <a:p>
            <a:pPr algn="ctr" eaLnBrk="1" fontAlgn="base" hangingPunct="1">
              <a:spcBef>
                <a:spcPct val="0"/>
              </a:spcBef>
              <a:spcAft>
                <a:spcPct val="0"/>
              </a:spcAft>
            </a:pPr>
            <a:r>
              <a:rPr lang="en-US" sz="1800" b="1" dirty="0" err="1">
                <a:solidFill>
                  <a:srgbClr val="000000"/>
                </a:solidFill>
                <a:cs typeface="Arial" charset="0"/>
              </a:rPr>
              <a:t>dS</a:t>
            </a:r>
            <a:r>
              <a:rPr lang="en-US" sz="1800" b="1" dirty="0">
                <a:solidFill>
                  <a:srgbClr val="000000"/>
                </a:solidFill>
                <a:cs typeface="Arial" charset="0"/>
              </a:rPr>
              <a:t> </a:t>
            </a:r>
            <a:r>
              <a:rPr lang="en-US" sz="1800" dirty="0">
                <a:solidFill>
                  <a:srgbClr val="000000"/>
                </a:solidFill>
                <a:cs typeface="Arial" charset="0"/>
              </a:rPr>
              <a:t> =number of synonymous substitutions / number of all possible non-synonymous substitutions </a:t>
            </a:r>
          </a:p>
          <a:p>
            <a:pPr algn="ct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endParaRPr lang="en-US" sz="1800" dirty="0">
              <a:solidFill>
                <a:srgbClr val="000000"/>
              </a:solidFill>
              <a:cs typeface="Arial" charset="0"/>
            </a:endParaRPr>
          </a:p>
        </p:txBody>
      </p:sp>
      <p:sp>
        <p:nvSpPr>
          <p:cNvPr id="3" name="Rectangle 2"/>
          <p:cNvSpPr>
            <a:spLocks noChangeArrowheads="1"/>
          </p:cNvSpPr>
          <p:nvPr/>
        </p:nvSpPr>
        <p:spPr bwMode="auto">
          <a:xfrm>
            <a:off x="914400" y="3922713"/>
            <a:ext cx="41544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&gt;1 positive, Darwinian selection</a:t>
            </a:r>
          </a:p>
        </p:txBody>
      </p:sp>
      <p:sp>
        <p:nvSpPr>
          <p:cNvPr id="5" name="Rectangle 4"/>
          <p:cNvSpPr>
            <a:spLocks noChangeArrowheads="1"/>
          </p:cNvSpPr>
          <p:nvPr/>
        </p:nvSpPr>
        <p:spPr bwMode="auto">
          <a:xfrm>
            <a:off x="914400" y="4603750"/>
            <a:ext cx="6159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=1 neutral evolution</a:t>
            </a:r>
          </a:p>
        </p:txBody>
      </p:sp>
      <p:sp>
        <p:nvSpPr>
          <p:cNvPr id="6" name="Rectangle 5"/>
          <p:cNvSpPr>
            <a:spLocks noChangeArrowheads="1"/>
          </p:cNvSpPr>
          <p:nvPr/>
        </p:nvSpPr>
        <p:spPr bwMode="auto">
          <a:xfrm>
            <a:off x="946150" y="5345113"/>
            <a:ext cx="40909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&lt;1 negative, purifying selection</a:t>
            </a:r>
          </a:p>
        </p:txBody>
      </p:sp>
    </p:spTree>
    <p:extLst>
      <p:ext uri="{BB962C8B-B14F-4D97-AF65-F5344CB8AC3E}">
        <p14:creationId xmlns:p14="http://schemas.microsoft.com/office/powerpoint/2010/main" val="7898169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0" y="228600"/>
            <a:ext cx="8458200" cy="990600"/>
          </a:xfrm>
        </p:spPr>
        <p:txBody>
          <a:bodyPr/>
          <a:lstStyle/>
          <a:p>
            <a:pPr algn="l" eaLnBrk="1" hangingPunct="1"/>
            <a:r>
              <a:rPr lang="en-US">
                <a:latin typeface="Times New Roman" charset="0"/>
              </a:rPr>
              <a:t>dambe</a:t>
            </a:r>
            <a:br>
              <a:rPr lang="en-US">
                <a:latin typeface="Times New Roman" charset="0"/>
              </a:rPr>
            </a:br>
            <a:endParaRPr lang="en-US">
              <a:latin typeface="Times New Roman" charset="0"/>
            </a:endParaRPr>
          </a:p>
        </p:txBody>
      </p:sp>
      <p:sp>
        <p:nvSpPr>
          <p:cNvPr id="152578" name="Rectangle 3"/>
          <p:cNvSpPr>
            <a:spLocks noChangeArrowheads="1"/>
          </p:cNvSpPr>
          <p:nvPr/>
        </p:nvSpPr>
        <p:spPr bwMode="auto">
          <a:xfrm>
            <a:off x="0" y="727417"/>
            <a:ext cx="8991600" cy="544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Two programs worked well for me to align nucleotide sequences based on the amino acid alignment,</a:t>
            </a:r>
          </a:p>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One is </a:t>
            </a:r>
            <a:r>
              <a:rPr lang="en-US" sz="2400" dirty="0">
                <a:solidFill>
                  <a:srgbClr val="000000"/>
                </a:solidFill>
                <a:latin typeface="Arial" charset="0"/>
                <a:ea typeface="ＭＳ Ｐゴシック" charset="0"/>
                <a:cs typeface="ＭＳ Ｐゴシック" charset="0"/>
                <a:hlinkClick r:id="rId3"/>
              </a:rPr>
              <a:t>DAMBE </a:t>
            </a:r>
            <a:r>
              <a:rPr lang="en-US" sz="2400" dirty="0">
                <a:solidFill>
                  <a:srgbClr val="000000"/>
                </a:solidFill>
                <a:latin typeface="Arial" charset="0"/>
                <a:ea typeface="ＭＳ Ｐゴシック" charset="0"/>
                <a:cs typeface="ＭＳ Ｐゴシック" charset="0"/>
              </a:rPr>
              <a:t>(only for windows).  This is a handy program for a lot of things, including reading a lot of different formats, calculating phylogenies, it even runs </a:t>
            </a:r>
            <a:r>
              <a:rPr lang="en-US" sz="2400" dirty="0" err="1">
                <a:solidFill>
                  <a:srgbClr val="000000"/>
                </a:solidFill>
                <a:latin typeface="Arial" charset="0"/>
                <a:ea typeface="ＭＳ Ｐゴシック" charset="0"/>
                <a:cs typeface="ＭＳ Ｐゴシック" charset="0"/>
              </a:rPr>
              <a:t>codeml</a:t>
            </a:r>
            <a:r>
              <a:rPr lang="en-US" sz="2400" dirty="0">
                <a:solidFill>
                  <a:srgbClr val="000000"/>
                </a:solidFill>
                <a:latin typeface="Arial" charset="0"/>
                <a:ea typeface="ＭＳ Ｐゴシック" charset="0"/>
                <a:cs typeface="ＭＳ Ｐゴシック" charset="0"/>
              </a:rPr>
              <a:t> (from PAML) for you. </a:t>
            </a:r>
          </a:p>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The procedure is not straight forward, but is well described on the help pages.  After installing DAMBE go to HELP -&gt; general HELP -&gt; sequences -&gt; align nucleotide sequences based on …-&gt; </a:t>
            </a:r>
          </a:p>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If you follow the instructions to the letter, it works fine. </a:t>
            </a:r>
          </a:p>
          <a:p>
            <a:pPr defTabSz="914400" fontAlgn="base">
              <a:spcBef>
                <a:spcPct val="50000"/>
              </a:spcBef>
              <a:spcAft>
                <a:spcPct val="0"/>
              </a:spcAft>
            </a:pPr>
            <a:endParaRPr lang="en-US" sz="2400" dirty="0">
              <a:solidFill>
                <a:srgbClr val="000000"/>
              </a:solidFill>
              <a:latin typeface="Arial" charset="0"/>
              <a:ea typeface="ＭＳ Ｐゴシック" charset="0"/>
              <a:cs typeface="ＭＳ Ｐゴシック" charset="0"/>
            </a:endParaRPr>
          </a:p>
          <a:p>
            <a:pPr defTabSz="914400" fontAlgn="base">
              <a:spcBef>
                <a:spcPct val="50000"/>
              </a:spcBef>
              <a:spcAft>
                <a:spcPct val="0"/>
              </a:spcAft>
            </a:pPr>
            <a:r>
              <a:rPr lang="en-US" sz="2400" dirty="0">
                <a:solidFill>
                  <a:srgbClr val="000000"/>
                </a:solidFill>
                <a:latin typeface="Arial" charset="0"/>
                <a:ea typeface="ＭＳ Ｐゴシック" charset="0"/>
                <a:cs typeface="ＭＳ Ｐゴシック" charset="0"/>
              </a:rPr>
              <a:t>DAMBE also calculates </a:t>
            </a:r>
            <a:r>
              <a:rPr lang="en-US" sz="2400" dirty="0" err="1">
                <a:solidFill>
                  <a:srgbClr val="000000"/>
                </a:solidFill>
                <a:latin typeface="Arial" charset="0"/>
                <a:ea typeface="ＭＳ Ｐゴシック" charset="0"/>
                <a:cs typeface="ＭＳ Ｐゴシック" charset="0"/>
              </a:rPr>
              <a:t>Ka</a:t>
            </a:r>
            <a:r>
              <a:rPr lang="en-US" sz="2400" dirty="0">
                <a:solidFill>
                  <a:srgbClr val="000000"/>
                </a:solidFill>
                <a:latin typeface="Arial" charset="0"/>
                <a:ea typeface="ＭＳ Ｐゴシック" charset="0"/>
                <a:cs typeface="ＭＳ Ｐゴシック" charset="0"/>
              </a:rPr>
              <a:t> and Ks distances from codon based aligned sequences.   </a:t>
            </a:r>
          </a:p>
        </p:txBody>
      </p:sp>
    </p:spTree>
    <p:extLst>
      <p:ext uri="{BB962C8B-B14F-4D97-AF65-F5344CB8AC3E}">
        <p14:creationId xmlns:p14="http://schemas.microsoft.com/office/powerpoint/2010/main" val="21509714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a:xfrm>
            <a:off x="228600" y="152400"/>
            <a:ext cx="7772400" cy="381000"/>
          </a:xfrm>
        </p:spPr>
        <p:txBody>
          <a:bodyPr/>
          <a:lstStyle/>
          <a:p>
            <a:pPr algn="l" eaLnBrk="1" hangingPunct="1"/>
            <a:r>
              <a:rPr lang="en-US">
                <a:latin typeface="Times New Roman" charset="0"/>
              </a:rPr>
              <a:t>dambe (cont)</a:t>
            </a:r>
          </a:p>
        </p:txBody>
      </p:sp>
      <p:graphicFrame>
        <p:nvGraphicFramePr>
          <p:cNvPr id="154626" name="Object 2"/>
          <p:cNvGraphicFramePr>
            <a:graphicFrameLocks noChangeAspect="1"/>
          </p:cNvGraphicFramePr>
          <p:nvPr/>
        </p:nvGraphicFramePr>
        <p:xfrm>
          <a:off x="304800" y="685800"/>
          <a:ext cx="8686800" cy="6202363"/>
        </p:xfrm>
        <a:graphic>
          <a:graphicData uri="http://schemas.openxmlformats.org/presentationml/2006/ole">
            <mc:AlternateContent xmlns:mc="http://schemas.openxmlformats.org/markup-compatibility/2006">
              <mc:Choice xmlns:v="urn:schemas-microsoft-com:vml" Requires="v">
                <p:oleObj spid="_x0000_s67593" name="Photo Editor Photo" r:id="rId4" imgW="7917866" imgH="5654530" progId="">
                  <p:embed/>
                </p:oleObj>
              </mc:Choice>
              <mc:Fallback>
                <p:oleObj name="Photo Editor Photo" r:id="rId4" imgW="7917866" imgH="5654530" progId="">
                  <p:embed/>
                  <p:pic>
                    <p:nvPicPr>
                      <p:cNvPr id="1546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85800"/>
                        <a:ext cx="8686800" cy="6202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6198046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21" y="12758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401052" y="695159"/>
            <a:ext cx="8649369" cy="646331"/>
          </a:xfrm>
          <a:prstGeom prst="rect">
            <a:avLst/>
          </a:prstGeom>
          <a:noFill/>
        </p:spPr>
        <p:txBody>
          <a:bodyPr wrap="square" rtlCol="0">
            <a:spAutoFit/>
          </a:bodyPr>
          <a:lstStyle/>
          <a:p>
            <a:r>
              <a:rPr lang="en-US" sz="1800" dirty="0">
                <a:solidFill>
                  <a:prstClr val="black"/>
                </a:solidFill>
              </a:rPr>
              <a:t>Load nucleotide sequences (</a:t>
            </a:r>
            <a:r>
              <a:rPr lang="en-US" sz="1800" b="1" dirty="0">
                <a:solidFill>
                  <a:prstClr val="black"/>
                </a:solidFill>
              </a:rPr>
              <a:t>no gaps in sequences, sequence starts with nucleotide corresponding to 1</a:t>
            </a:r>
            <a:r>
              <a:rPr lang="en-US" sz="1800" b="1" baseline="30000" dirty="0">
                <a:solidFill>
                  <a:prstClr val="black"/>
                </a:solidFill>
              </a:rPr>
              <a:t>st</a:t>
            </a:r>
            <a:r>
              <a:rPr lang="en-US" sz="1800" b="1" dirty="0">
                <a:solidFill>
                  <a:prstClr val="black"/>
                </a:solidFill>
              </a:rPr>
              <a:t> codon position</a:t>
            </a:r>
            <a:r>
              <a:rPr lang="en-US" sz="1800" dirty="0">
                <a:solidFill>
                  <a:prstClr val="black"/>
                </a:solidFill>
              </a:rPr>
              <a:t>)</a:t>
            </a:r>
          </a:p>
        </p:txBody>
      </p:sp>
      <p:sp>
        <p:nvSpPr>
          <p:cNvPr id="4" name="TextBox 3"/>
          <p:cNvSpPr txBox="1"/>
          <p:nvPr/>
        </p:nvSpPr>
        <p:spPr>
          <a:xfrm>
            <a:off x="307473" y="3836728"/>
            <a:ext cx="2579778" cy="369332"/>
          </a:xfrm>
          <a:prstGeom prst="rect">
            <a:avLst/>
          </a:prstGeom>
          <a:noFill/>
        </p:spPr>
        <p:txBody>
          <a:bodyPr wrap="none" rtlCol="0">
            <a:spAutoFit/>
          </a:bodyPr>
          <a:lstStyle/>
          <a:p>
            <a:r>
              <a:rPr lang="en-US" sz="1800" dirty="0">
                <a:solidFill>
                  <a:prstClr val="black"/>
                </a:solidFill>
              </a:rPr>
              <a:t>Select view as proteins </a:t>
            </a:r>
          </a:p>
        </p:txBody>
      </p:sp>
      <p:pic>
        <p:nvPicPr>
          <p:cNvPr id="5" name="Picture 4"/>
          <p:cNvPicPr>
            <a:picLocks noChangeAspect="1"/>
          </p:cNvPicPr>
          <p:nvPr/>
        </p:nvPicPr>
        <p:blipFill>
          <a:blip r:embed="rId2"/>
          <a:stretch>
            <a:fillRect/>
          </a:stretch>
        </p:blipFill>
        <p:spPr>
          <a:xfrm>
            <a:off x="131698" y="1314458"/>
            <a:ext cx="8702330" cy="2347495"/>
          </a:xfrm>
          <a:prstGeom prst="rect">
            <a:avLst/>
          </a:prstGeom>
        </p:spPr>
      </p:pic>
      <p:pic>
        <p:nvPicPr>
          <p:cNvPr id="6" name="Picture 5"/>
          <p:cNvPicPr>
            <a:picLocks noChangeAspect="1"/>
          </p:cNvPicPr>
          <p:nvPr/>
        </p:nvPicPr>
        <p:blipFill>
          <a:blip r:embed="rId3"/>
          <a:stretch>
            <a:fillRect/>
          </a:stretch>
        </p:blipFill>
        <p:spPr>
          <a:xfrm>
            <a:off x="-1" y="4352089"/>
            <a:ext cx="9621933" cy="2158332"/>
          </a:xfrm>
          <a:prstGeom prst="rect">
            <a:avLst/>
          </a:prstGeom>
        </p:spPr>
      </p:pic>
      <p:cxnSp>
        <p:nvCxnSpPr>
          <p:cNvPr id="8" name="Straight Arrow Connector 7"/>
          <p:cNvCxnSpPr/>
          <p:nvPr/>
        </p:nvCxnSpPr>
        <p:spPr>
          <a:xfrm flipV="1">
            <a:off x="866960" y="165669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33662" y="496503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24097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0421" y="4021890"/>
            <a:ext cx="9144000" cy="2701636"/>
          </a:xfrm>
          <a:prstGeom prst="rect">
            <a:avLst/>
          </a:prstGeom>
        </p:spPr>
      </p:pic>
      <p:sp>
        <p:nvSpPr>
          <p:cNvPr id="2" name="Title 1"/>
          <p:cNvSpPr>
            <a:spLocks noGrp="1"/>
          </p:cNvSpPr>
          <p:nvPr>
            <p:ph type="title"/>
          </p:nvPr>
        </p:nvSpPr>
        <p:spPr>
          <a:xfrm>
            <a:off x="363621" y="12758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401052" y="695159"/>
            <a:ext cx="8649369" cy="369332"/>
          </a:xfrm>
          <a:prstGeom prst="rect">
            <a:avLst/>
          </a:prstGeom>
          <a:noFill/>
        </p:spPr>
        <p:txBody>
          <a:bodyPr wrap="square" rtlCol="0">
            <a:spAutoFit/>
          </a:bodyPr>
          <a:lstStyle/>
          <a:p>
            <a:r>
              <a:rPr lang="en-US" sz="1800" dirty="0">
                <a:solidFill>
                  <a:prstClr val="black"/>
                </a:solidFill>
              </a:rPr>
              <a:t>With the protein sequences displayed, align sequences</a:t>
            </a:r>
          </a:p>
        </p:txBody>
      </p:sp>
      <p:sp>
        <p:nvSpPr>
          <p:cNvPr id="4" name="TextBox 3"/>
          <p:cNvSpPr txBox="1"/>
          <p:nvPr/>
        </p:nvSpPr>
        <p:spPr>
          <a:xfrm>
            <a:off x="374315" y="3676307"/>
            <a:ext cx="2891988" cy="369332"/>
          </a:xfrm>
          <a:prstGeom prst="rect">
            <a:avLst/>
          </a:prstGeom>
          <a:noFill/>
        </p:spPr>
        <p:txBody>
          <a:bodyPr wrap="none" rtlCol="0">
            <a:spAutoFit/>
          </a:bodyPr>
          <a:lstStyle/>
          <a:p>
            <a:r>
              <a:rPr lang="en-US" sz="1800" dirty="0">
                <a:solidFill>
                  <a:prstClr val="black"/>
                </a:solidFill>
              </a:rPr>
              <a:t>Select view as nucleotides</a:t>
            </a:r>
          </a:p>
        </p:txBody>
      </p:sp>
      <p:cxnSp>
        <p:nvCxnSpPr>
          <p:cNvPr id="9" name="Straight Arrow Connector 8"/>
          <p:cNvCxnSpPr/>
          <p:nvPr/>
        </p:nvCxnSpPr>
        <p:spPr>
          <a:xfrm flipV="1">
            <a:off x="1066998" y="4409994"/>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0" y="1110248"/>
            <a:ext cx="9144000" cy="2297804"/>
          </a:xfrm>
          <a:prstGeom prst="rect">
            <a:avLst/>
          </a:prstGeom>
        </p:spPr>
      </p:pic>
      <p:cxnSp>
        <p:nvCxnSpPr>
          <p:cNvPr id="8" name="Straight Arrow Connector 7"/>
          <p:cNvCxnSpPr/>
          <p:nvPr/>
        </p:nvCxnSpPr>
        <p:spPr>
          <a:xfrm flipH="1" flipV="1">
            <a:off x="915737" y="1604210"/>
            <a:ext cx="621631" cy="58821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79748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0" y="0"/>
            <a:ext cx="8915400" cy="1143000"/>
          </a:xfrm>
        </p:spPr>
        <p:txBody>
          <a:bodyPr/>
          <a:lstStyle/>
          <a:p>
            <a:pPr algn="l" eaLnBrk="1" hangingPunct="1"/>
            <a:r>
              <a:rPr lang="en-US">
                <a:latin typeface="Times New Roman" charset="0"/>
              </a:rPr>
              <a:t>PAML (codeml) the basic model </a:t>
            </a:r>
          </a:p>
        </p:txBody>
      </p:sp>
      <p:pic>
        <p:nvPicPr>
          <p:cNvPr id="156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9338"/>
            <a:ext cx="8991600" cy="420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7293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198" y="0"/>
            <a:ext cx="8274132" cy="577932"/>
          </a:xfrm>
        </p:spPr>
        <p:txBody>
          <a:bodyPr/>
          <a:lstStyle/>
          <a:p>
            <a:r>
              <a:rPr lang="en-US" sz="3600" dirty="0"/>
              <a:t>Trees in </a:t>
            </a:r>
            <a:r>
              <a:rPr lang="en-US" sz="3600" dirty="0">
                <a:hlinkClick r:id="rId2"/>
              </a:rPr>
              <a:t>Newick </a:t>
            </a:r>
            <a:r>
              <a:rPr lang="en-US" sz="3600" dirty="0"/>
              <a:t>or parenthesis format </a:t>
            </a:r>
          </a:p>
        </p:txBody>
      </p:sp>
      <p:sp>
        <p:nvSpPr>
          <p:cNvPr id="3" name="TextBox 2"/>
          <p:cNvSpPr txBox="1"/>
          <p:nvPr/>
        </p:nvSpPr>
        <p:spPr>
          <a:xfrm>
            <a:off x="601411" y="1771066"/>
            <a:ext cx="2541080" cy="461665"/>
          </a:xfrm>
          <a:prstGeom prst="rect">
            <a:avLst/>
          </a:prstGeom>
          <a:noFill/>
        </p:spPr>
        <p:txBody>
          <a:bodyPr wrap="none" rtlCol="0">
            <a:spAutoFit/>
          </a:bodyPr>
          <a:lstStyle/>
          <a:p>
            <a:r>
              <a:rPr lang="en-US"/>
              <a:t>((A, B), (C, D), E)</a:t>
            </a:r>
          </a:p>
        </p:txBody>
      </p:sp>
      <p:sp>
        <p:nvSpPr>
          <p:cNvPr id="4" name="TextBox 3"/>
          <p:cNvSpPr txBox="1"/>
          <p:nvPr/>
        </p:nvSpPr>
        <p:spPr>
          <a:xfrm>
            <a:off x="572170" y="950025"/>
            <a:ext cx="2705420" cy="830997"/>
          </a:xfrm>
          <a:prstGeom prst="rect">
            <a:avLst/>
          </a:prstGeom>
          <a:noFill/>
        </p:spPr>
        <p:txBody>
          <a:bodyPr wrap="square" rtlCol="0">
            <a:spAutoFit/>
          </a:bodyPr>
          <a:lstStyle/>
          <a:p>
            <a:r>
              <a:rPr lang="en-US" sz="1600" dirty="0"/>
              <a:t>Trees rooted on a node are usually considered as unrooted </a:t>
            </a:r>
          </a:p>
        </p:txBody>
      </p:sp>
      <p:cxnSp>
        <p:nvCxnSpPr>
          <p:cNvPr id="6" name="Straight Connector 5"/>
          <p:cNvCxnSpPr/>
          <p:nvPr/>
        </p:nvCxnSpPr>
        <p:spPr bwMode="auto">
          <a:xfrm>
            <a:off x="1003465" y="2351314"/>
            <a:ext cx="224410" cy="4615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flipH="1">
            <a:off x="1227875" y="2328897"/>
            <a:ext cx="134820" cy="48394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1976306" y="2267380"/>
            <a:ext cx="127254" cy="4818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H="1">
            <a:off x="2103560" y="2287519"/>
            <a:ext cx="198509" cy="46166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H="1">
            <a:off x="1648751" y="2242800"/>
            <a:ext cx="1151264" cy="15691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H="1">
            <a:off x="1648751" y="2749184"/>
            <a:ext cx="446401" cy="106279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1225081" y="2790562"/>
            <a:ext cx="423670" cy="102141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TextBox 21"/>
          <p:cNvSpPr txBox="1"/>
          <p:nvPr/>
        </p:nvSpPr>
        <p:spPr>
          <a:xfrm>
            <a:off x="4667936" y="950025"/>
            <a:ext cx="2705420" cy="830997"/>
          </a:xfrm>
          <a:prstGeom prst="rect">
            <a:avLst/>
          </a:prstGeom>
          <a:noFill/>
        </p:spPr>
        <p:txBody>
          <a:bodyPr wrap="square" rtlCol="0">
            <a:spAutoFit/>
          </a:bodyPr>
          <a:lstStyle/>
          <a:p>
            <a:r>
              <a:rPr lang="en-US" sz="1600" dirty="0"/>
              <a:t>Trees rooted on a branch are usually considered as rooted </a:t>
            </a:r>
          </a:p>
        </p:txBody>
      </p:sp>
      <p:sp>
        <p:nvSpPr>
          <p:cNvPr id="33" name="TextBox 32"/>
          <p:cNvSpPr txBox="1"/>
          <p:nvPr/>
        </p:nvSpPr>
        <p:spPr>
          <a:xfrm>
            <a:off x="4667936" y="1782931"/>
            <a:ext cx="2746265" cy="461665"/>
          </a:xfrm>
          <a:prstGeom prst="rect">
            <a:avLst/>
          </a:prstGeom>
          <a:noFill/>
        </p:spPr>
        <p:txBody>
          <a:bodyPr wrap="none" rtlCol="0">
            <a:spAutoFit/>
          </a:bodyPr>
          <a:lstStyle/>
          <a:p>
            <a:r>
              <a:rPr lang="en-US" dirty="0"/>
              <a:t>(((A, B), (C, D)), E)</a:t>
            </a:r>
          </a:p>
        </p:txBody>
      </p:sp>
      <p:cxnSp>
        <p:nvCxnSpPr>
          <p:cNvPr id="34" name="Straight Connector 33"/>
          <p:cNvCxnSpPr/>
          <p:nvPr/>
        </p:nvCxnSpPr>
        <p:spPr bwMode="auto">
          <a:xfrm>
            <a:off x="5189517" y="2361368"/>
            <a:ext cx="224410" cy="4615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flipH="1">
            <a:off x="5413927" y="2338951"/>
            <a:ext cx="134820" cy="48394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6162358" y="2277434"/>
            <a:ext cx="127254" cy="4818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H="1">
            <a:off x="6289612" y="2297573"/>
            <a:ext cx="198509" cy="46166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flipH="1">
            <a:off x="5787976" y="2749184"/>
            <a:ext cx="501636" cy="65309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5420517" y="2822894"/>
            <a:ext cx="370433" cy="5912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H="1">
            <a:off x="6015929" y="2277434"/>
            <a:ext cx="1053546" cy="16325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5787976" y="3402281"/>
            <a:ext cx="227953" cy="50772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3" name="TextBox 52"/>
          <p:cNvSpPr txBox="1"/>
          <p:nvPr/>
        </p:nvSpPr>
        <p:spPr>
          <a:xfrm>
            <a:off x="556280" y="4087438"/>
            <a:ext cx="2660073" cy="1754326"/>
          </a:xfrm>
          <a:prstGeom prst="rect">
            <a:avLst/>
          </a:prstGeom>
          <a:noFill/>
        </p:spPr>
        <p:txBody>
          <a:bodyPr wrap="square" rtlCol="0">
            <a:spAutoFit/>
          </a:bodyPr>
          <a:lstStyle/>
          <a:p>
            <a:r>
              <a:rPr lang="en-US" sz="1800" dirty="0"/>
              <a:t>Arbitrarily rooted in a node </a:t>
            </a:r>
            <a:r>
              <a:rPr lang="mr-IN" sz="1800" dirty="0"/>
              <a:t>–</a:t>
            </a:r>
            <a:endParaRPr lang="en-US" sz="1800" dirty="0"/>
          </a:p>
          <a:p>
            <a:r>
              <a:rPr lang="en-US" sz="1800" dirty="0"/>
              <a:t>While displayed as rooted in a node, the tree should be considered as unrooted  </a:t>
            </a:r>
          </a:p>
        </p:txBody>
      </p:sp>
      <p:sp>
        <p:nvSpPr>
          <p:cNvPr id="54" name="TextBox 53"/>
          <p:cNvSpPr txBox="1"/>
          <p:nvPr/>
        </p:nvSpPr>
        <p:spPr>
          <a:xfrm>
            <a:off x="4779819" y="4102925"/>
            <a:ext cx="3331028" cy="923330"/>
          </a:xfrm>
          <a:prstGeom prst="rect">
            <a:avLst/>
          </a:prstGeom>
          <a:noFill/>
        </p:spPr>
        <p:txBody>
          <a:bodyPr wrap="square" rtlCol="0">
            <a:spAutoFit/>
          </a:bodyPr>
          <a:lstStyle/>
          <a:p>
            <a:r>
              <a:rPr lang="en-US" sz="1800" dirty="0"/>
              <a:t>Strictly bifurcating </a:t>
            </a:r>
            <a:r>
              <a:rPr lang="mr-IN" sz="1800" dirty="0"/>
              <a:t>–</a:t>
            </a:r>
            <a:r>
              <a:rPr lang="en-US" sz="1800" dirty="0"/>
              <a:t> </a:t>
            </a:r>
            <a:br>
              <a:rPr lang="en-US" sz="1800" dirty="0"/>
            </a:br>
            <a:r>
              <a:rPr lang="en-US" sz="1800" dirty="0"/>
              <a:t>The root is located on the branch leading to E </a:t>
            </a:r>
          </a:p>
        </p:txBody>
      </p:sp>
      <p:sp>
        <p:nvSpPr>
          <p:cNvPr id="55" name="TextBox 54"/>
          <p:cNvSpPr txBox="1"/>
          <p:nvPr/>
        </p:nvSpPr>
        <p:spPr>
          <a:xfrm>
            <a:off x="587829" y="6264234"/>
            <a:ext cx="4894289" cy="461665"/>
          </a:xfrm>
          <a:prstGeom prst="rect">
            <a:avLst/>
          </a:prstGeom>
          <a:noFill/>
        </p:spPr>
        <p:txBody>
          <a:bodyPr wrap="none" rtlCol="0">
            <a:spAutoFit/>
          </a:bodyPr>
          <a:lstStyle/>
          <a:p>
            <a:r>
              <a:rPr lang="en-US" dirty="0"/>
              <a:t>More links </a:t>
            </a:r>
            <a:r>
              <a:rPr lang="en-US" dirty="0">
                <a:hlinkClick r:id="rId3"/>
              </a:rPr>
              <a:t>here </a:t>
            </a:r>
            <a:r>
              <a:rPr lang="en-US" dirty="0"/>
              <a:t>and </a:t>
            </a:r>
            <a:r>
              <a:rPr lang="en-US" dirty="0">
                <a:hlinkClick r:id="rId4"/>
              </a:rPr>
              <a:t>here </a:t>
            </a:r>
            <a:r>
              <a:rPr lang="en-US" dirty="0"/>
              <a:t>and </a:t>
            </a:r>
            <a:r>
              <a:rPr lang="en-US" dirty="0">
                <a:hlinkClick r:id="rId5"/>
              </a:rPr>
              <a:t>here</a:t>
            </a:r>
            <a:endParaRPr lang="en-US" dirty="0"/>
          </a:p>
        </p:txBody>
      </p:sp>
    </p:spTree>
    <p:extLst>
      <p:ext uri="{BB962C8B-B14F-4D97-AF65-F5344CB8AC3E}">
        <p14:creationId xmlns:p14="http://schemas.microsoft.com/office/powerpoint/2010/main" val="14042689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0" y="0"/>
            <a:ext cx="7772400" cy="762000"/>
          </a:xfrm>
        </p:spPr>
        <p:txBody>
          <a:bodyPr/>
          <a:lstStyle/>
          <a:p>
            <a:pPr algn="l" eaLnBrk="1" hangingPunct="1"/>
            <a:r>
              <a:rPr lang="en-US">
                <a:latin typeface="Times New Roman" charset="0"/>
                <a:ea typeface="ＭＳ Ｐゴシック" charset="0"/>
                <a:cs typeface="ＭＳ Ｐゴシック" charset="0"/>
              </a:rPr>
              <a:t>sites versus branches</a:t>
            </a:r>
          </a:p>
        </p:txBody>
      </p:sp>
      <p:sp>
        <p:nvSpPr>
          <p:cNvPr id="74754" name="Text Box 3"/>
          <p:cNvSpPr txBox="1">
            <a:spLocks noChangeArrowheads="1"/>
          </p:cNvSpPr>
          <p:nvPr/>
        </p:nvSpPr>
        <p:spPr bwMode="auto">
          <a:xfrm>
            <a:off x="342900" y="838200"/>
            <a:ext cx="8458200" cy="301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Times New Roman" charset="0"/>
              </a:rPr>
              <a:t>You can determine omega for the whole dataset; however, usually not all sites in a sequence are under selection all the time. </a:t>
            </a:r>
          </a:p>
          <a:p>
            <a:pPr eaLnBrk="1" hangingPunct="1"/>
            <a:endParaRPr lang="en-US" b="1">
              <a:solidFill>
                <a:srgbClr val="000000"/>
              </a:solidFill>
              <a:latin typeface="Times New Roman" charset="0"/>
            </a:endParaRPr>
          </a:p>
          <a:p>
            <a:pPr eaLnBrk="1" hangingPunct="1"/>
            <a:r>
              <a:rPr lang="en-US" b="1">
                <a:solidFill>
                  <a:srgbClr val="000000"/>
                </a:solidFill>
                <a:latin typeface="Times New Roman" charset="0"/>
              </a:rPr>
              <a:t>PAML (and other programs) allow to either determine omega for each site over the whole tree,                          ,</a:t>
            </a:r>
          </a:p>
          <a:p>
            <a:pPr eaLnBrk="1" hangingPunct="1"/>
            <a:r>
              <a:rPr lang="en-US" b="1">
                <a:solidFill>
                  <a:srgbClr val="000000"/>
                </a:solidFill>
                <a:latin typeface="Times New Roman" charset="0"/>
              </a:rPr>
              <a:t>or determine omega for each branch for the whole sequence, </a:t>
            </a:r>
          </a:p>
          <a:p>
            <a:pPr eaLnBrk="1" hangingPunct="1"/>
            <a:r>
              <a:rPr lang="en-US" b="1">
                <a:solidFill>
                  <a:srgbClr val="000000"/>
                </a:solidFill>
                <a:latin typeface="Times New Roman" charset="0"/>
              </a:rPr>
              <a:t>                    .</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67000"/>
            <a:ext cx="18811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29000"/>
            <a:ext cx="1524000"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Text Box 6"/>
          <p:cNvSpPr txBox="1">
            <a:spLocks noChangeArrowheads="1"/>
          </p:cNvSpPr>
          <p:nvPr/>
        </p:nvSpPr>
        <p:spPr bwMode="auto">
          <a:xfrm>
            <a:off x="365125" y="4384675"/>
            <a:ext cx="8169275"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00"/>
                </a:solidFill>
                <a:latin typeface="Times New Roman" charset="0"/>
              </a:rPr>
              <a:t>It would be great to do both, i.e., conclude codon 176 in the vacuolar ATPases was under positive selection during the evolution of modern humans – alas, a single site often does not provide much statistics.  PAML does provide a branch site model.  </a:t>
            </a:r>
          </a:p>
          <a:p>
            <a:pPr eaLnBrk="1" hangingPunct="1"/>
            <a:endParaRPr lang="en-US" b="1" dirty="0">
              <a:solidFill>
                <a:srgbClr val="000000"/>
              </a:solidFill>
              <a:latin typeface="Times New Roman" charset="0"/>
            </a:endParaRPr>
          </a:p>
        </p:txBody>
      </p:sp>
    </p:spTree>
    <p:extLst>
      <p:ext uri="{BB962C8B-B14F-4D97-AF65-F5344CB8AC3E}">
        <p14:creationId xmlns:p14="http://schemas.microsoft.com/office/powerpoint/2010/main" val="26143245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152400" y="152400"/>
            <a:ext cx="7772400" cy="762000"/>
          </a:xfrm>
        </p:spPr>
        <p:txBody>
          <a:bodyPr/>
          <a:lstStyle/>
          <a:p>
            <a:pPr algn="l" eaLnBrk="1" hangingPunct="1"/>
            <a:r>
              <a:rPr lang="en-US">
                <a:latin typeface="Times New Roman" charset="0"/>
                <a:ea typeface="ＭＳ Ｐゴシック" charset="0"/>
                <a:cs typeface="ＭＳ Ｐゴシック" charset="0"/>
              </a:rPr>
              <a:t>Sites model(s) </a:t>
            </a:r>
          </a:p>
        </p:txBody>
      </p:sp>
      <p:sp>
        <p:nvSpPr>
          <p:cNvPr id="76802" name="Text Box 3"/>
          <p:cNvSpPr txBox="1">
            <a:spLocks noChangeArrowheads="1"/>
          </p:cNvSpPr>
          <p:nvPr/>
        </p:nvSpPr>
        <p:spPr bwMode="auto">
          <a:xfrm>
            <a:off x="457200" y="838200"/>
            <a:ext cx="777398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latin typeface="Times New Roman" charset="0"/>
              </a:rPr>
              <a:t>have </a:t>
            </a:r>
            <a:r>
              <a:rPr lang="en-US" dirty="0">
                <a:solidFill>
                  <a:srgbClr val="000000"/>
                </a:solidFill>
                <a:latin typeface="Times New Roman" charset="0"/>
              </a:rPr>
              <a:t>been shown to work great in few instances. </a:t>
            </a:r>
          </a:p>
          <a:p>
            <a:pPr eaLnBrk="1" hangingPunct="1"/>
            <a:r>
              <a:rPr lang="en-US" dirty="0">
                <a:solidFill>
                  <a:srgbClr val="000000"/>
                </a:solidFill>
                <a:latin typeface="Times New Roman" charset="0"/>
              </a:rPr>
              <a:t>The most celebrated case is the influenza virus HA gene.  </a:t>
            </a:r>
          </a:p>
        </p:txBody>
      </p:sp>
      <p:sp>
        <p:nvSpPr>
          <p:cNvPr id="76803" name="Rectangle 4"/>
          <p:cNvSpPr>
            <a:spLocks noChangeArrowheads="1"/>
          </p:cNvSpPr>
          <p:nvPr/>
        </p:nvSpPr>
        <p:spPr bwMode="auto">
          <a:xfrm>
            <a:off x="457200" y="1905000"/>
            <a:ext cx="84582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solidFill>
                  <a:srgbClr val="000000"/>
                </a:solidFill>
                <a:latin typeface="Times New Roman" charset="0"/>
              </a:rPr>
              <a:t>A talk by Walter Fitch (slides and sound) on the evolution of</a:t>
            </a:r>
            <a:br>
              <a:rPr lang="en-US">
                <a:solidFill>
                  <a:srgbClr val="000000"/>
                </a:solidFill>
                <a:latin typeface="Times New Roman" charset="0"/>
              </a:rPr>
            </a:br>
            <a:r>
              <a:rPr lang="en-US">
                <a:solidFill>
                  <a:srgbClr val="000000"/>
                </a:solidFill>
                <a:latin typeface="Times New Roman" charset="0"/>
              </a:rPr>
              <a:t>this molecule is </a:t>
            </a:r>
            <a:r>
              <a:rPr lang="en-US">
                <a:solidFill>
                  <a:srgbClr val="000000"/>
                </a:solidFill>
                <a:latin typeface="Times New Roman" charset="0"/>
                <a:hlinkClick r:id="rId3"/>
              </a:rPr>
              <a:t>here</a:t>
            </a:r>
            <a:r>
              <a:rPr lang="en-US">
                <a:solidFill>
                  <a:srgbClr val="000000"/>
                </a:solidFill>
                <a:latin typeface="Times New Roman" charset="0"/>
              </a:rPr>
              <a:t> .</a:t>
            </a:r>
          </a:p>
          <a:p>
            <a:r>
              <a:rPr lang="en-US">
                <a:solidFill>
                  <a:srgbClr val="000000"/>
                </a:solidFill>
                <a:latin typeface="Times New Roman" charset="0"/>
              </a:rPr>
              <a:t>This</a:t>
            </a:r>
            <a:r>
              <a:rPr lang="en-US">
                <a:solidFill>
                  <a:srgbClr val="000000"/>
                </a:solidFill>
                <a:latin typeface="Times New Roman" charset="0"/>
                <a:hlinkClick r:id="rId4"/>
              </a:rPr>
              <a:t> article by Yang et al, 2000 </a:t>
            </a:r>
            <a:r>
              <a:rPr lang="en-US">
                <a:solidFill>
                  <a:srgbClr val="000000"/>
                </a:solidFill>
                <a:latin typeface="Times New Roman" charset="0"/>
              </a:rPr>
              <a:t>gives more background on ml aproaches to measure omega.  The dataset used by Yang et al is here: </a:t>
            </a:r>
            <a:r>
              <a:rPr lang="en-US">
                <a:solidFill>
                  <a:srgbClr val="000000"/>
                </a:solidFill>
                <a:latin typeface="Times New Roman" charset="0"/>
                <a:hlinkClick r:id="rId5"/>
              </a:rPr>
              <a:t>flu_data.paup </a:t>
            </a:r>
            <a:r>
              <a:rPr lang="en-US">
                <a:solidFill>
                  <a:srgbClr val="000000"/>
                </a:solidFill>
                <a:latin typeface="Times New Roman" charset="0"/>
              </a:rPr>
              <a:t>. </a:t>
            </a:r>
          </a:p>
          <a:p>
            <a:endParaRPr lang="en-US">
              <a:solidFill>
                <a:srgbClr val="000000"/>
              </a:solidFill>
              <a:latin typeface="Times New Roman" charset="0"/>
            </a:endParaRPr>
          </a:p>
          <a:p>
            <a:endParaRPr lang="en-US">
              <a:solidFill>
                <a:srgbClr val="000000"/>
              </a:solidFill>
              <a:latin typeface="Times New Roman" charset="0"/>
            </a:endParaRPr>
          </a:p>
        </p:txBody>
      </p:sp>
    </p:spTree>
    <p:extLst>
      <p:ext uri="{BB962C8B-B14F-4D97-AF65-F5344CB8AC3E}">
        <p14:creationId xmlns:p14="http://schemas.microsoft.com/office/powerpoint/2010/main" val="12290682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0" y="0"/>
            <a:ext cx="7772400" cy="1143000"/>
          </a:xfrm>
        </p:spPr>
        <p:txBody>
          <a:bodyPr/>
          <a:lstStyle/>
          <a:p>
            <a:pPr algn="l" eaLnBrk="1" hangingPunct="1"/>
            <a:r>
              <a:rPr lang="en-US" sz="3200">
                <a:latin typeface="Times New Roman" charset="0"/>
                <a:ea typeface="ＭＳ Ｐゴシック" charset="0"/>
                <a:cs typeface="ＭＳ Ｐゴシック" charset="0"/>
              </a:rPr>
              <a:t>sites model in MrBayes</a:t>
            </a:r>
          </a:p>
        </p:txBody>
      </p:sp>
      <p:sp>
        <p:nvSpPr>
          <p:cNvPr id="78850" name="Rectangle 3"/>
          <p:cNvSpPr>
            <a:spLocks noChangeArrowheads="1"/>
          </p:cNvSpPr>
          <p:nvPr/>
        </p:nvSpPr>
        <p:spPr bwMode="auto">
          <a:xfrm>
            <a:off x="990600" y="1447800"/>
            <a:ext cx="9144000" cy="301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solidFill>
                  <a:srgbClr val="FF0000"/>
                </a:solidFill>
                <a:latin typeface="Times New Roman" charset="0"/>
              </a:rPr>
              <a:t>begin mrbayes; </a:t>
            </a:r>
            <a:br>
              <a:rPr lang="en-US">
                <a:solidFill>
                  <a:srgbClr val="FF0000"/>
                </a:solidFill>
                <a:latin typeface="Times New Roman" charset="0"/>
              </a:rPr>
            </a:br>
            <a:r>
              <a:rPr lang="en-US">
                <a:solidFill>
                  <a:srgbClr val="FF0000"/>
                </a:solidFill>
                <a:latin typeface="Times New Roman" charset="0"/>
              </a:rPr>
              <a:t>set autoclose=yes; </a:t>
            </a:r>
            <a:br>
              <a:rPr lang="en-US">
                <a:solidFill>
                  <a:srgbClr val="FF0000"/>
                </a:solidFill>
                <a:latin typeface="Times New Roman" charset="0"/>
              </a:rPr>
            </a:br>
            <a:r>
              <a:rPr lang="en-US">
                <a:solidFill>
                  <a:srgbClr val="FF0000"/>
                </a:solidFill>
                <a:latin typeface="Times New Roman" charset="0"/>
              </a:rPr>
              <a:t>lset nst=2 rates=gamma nucmodel=codon omegavar=Ny98; </a:t>
            </a:r>
            <a:br>
              <a:rPr lang="en-US">
                <a:solidFill>
                  <a:srgbClr val="FF0000"/>
                </a:solidFill>
                <a:latin typeface="Times New Roman" charset="0"/>
              </a:rPr>
            </a:br>
            <a:r>
              <a:rPr lang="en-US">
                <a:solidFill>
                  <a:srgbClr val="FF0000"/>
                </a:solidFill>
                <a:latin typeface="Times New Roman" charset="0"/>
              </a:rPr>
              <a:t>mcmcp samplefreq=500 printfreq=500; </a:t>
            </a:r>
            <a:br>
              <a:rPr lang="en-US">
                <a:solidFill>
                  <a:srgbClr val="FF0000"/>
                </a:solidFill>
                <a:latin typeface="Times New Roman" charset="0"/>
              </a:rPr>
            </a:br>
            <a:r>
              <a:rPr lang="en-US">
                <a:solidFill>
                  <a:srgbClr val="FF0000"/>
                </a:solidFill>
                <a:latin typeface="Times New Roman" charset="0"/>
              </a:rPr>
              <a:t>mcmc ngen=500000; </a:t>
            </a:r>
            <a:br>
              <a:rPr lang="en-US">
                <a:solidFill>
                  <a:srgbClr val="FF0000"/>
                </a:solidFill>
                <a:latin typeface="Times New Roman" charset="0"/>
              </a:rPr>
            </a:br>
            <a:r>
              <a:rPr lang="en-US">
                <a:solidFill>
                  <a:srgbClr val="FF0000"/>
                </a:solidFill>
                <a:latin typeface="Times New Roman" charset="0"/>
              </a:rPr>
              <a:t>sump burnin=50; </a:t>
            </a:r>
            <a:br>
              <a:rPr lang="en-US">
                <a:solidFill>
                  <a:srgbClr val="FF0000"/>
                </a:solidFill>
                <a:latin typeface="Times New Roman" charset="0"/>
              </a:rPr>
            </a:br>
            <a:r>
              <a:rPr lang="en-US">
                <a:solidFill>
                  <a:srgbClr val="FF0000"/>
                </a:solidFill>
                <a:latin typeface="Times New Roman" charset="0"/>
              </a:rPr>
              <a:t>sumt burnin=50; </a:t>
            </a:r>
          </a:p>
          <a:p>
            <a:r>
              <a:rPr lang="en-US">
                <a:solidFill>
                  <a:srgbClr val="FF0000"/>
                </a:solidFill>
                <a:latin typeface="Times New Roman" charset="0"/>
              </a:rPr>
              <a:t>end;</a:t>
            </a:r>
            <a:r>
              <a:rPr lang="en-US">
                <a:solidFill>
                  <a:srgbClr val="000000"/>
                </a:solidFill>
                <a:latin typeface="Times New Roman" charset="0"/>
              </a:rPr>
              <a:t> </a:t>
            </a:r>
          </a:p>
        </p:txBody>
      </p:sp>
      <p:sp>
        <p:nvSpPr>
          <p:cNvPr id="78851" name="Text Box 4"/>
          <p:cNvSpPr txBox="1">
            <a:spLocks noChangeArrowheads="1"/>
          </p:cNvSpPr>
          <p:nvPr/>
        </p:nvSpPr>
        <p:spPr bwMode="auto">
          <a:xfrm>
            <a:off x="477838" y="914400"/>
            <a:ext cx="8769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Times New Roman" charset="0"/>
              </a:rPr>
              <a:t>The MrBayes block in a nexus file might look something like this: </a:t>
            </a:r>
          </a:p>
        </p:txBody>
      </p:sp>
    </p:spTree>
    <p:extLst>
      <p:ext uri="{BB962C8B-B14F-4D97-AF65-F5344CB8AC3E}">
        <p14:creationId xmlns:p14="http://schemas.microsoft.com/office/powerpoint/2010/main" val="38537950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2870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3810000" cy="498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a:xfrm>
            <a:off x="0" y="0"/>
            <a:ext cx="8458200" cy="990600"/>
          </a:xfrm>
        </p:spPr>
        <p:txBody>
          <a:bodyPr/>
          <a:lstStyle/>
          <a:p>
            <a:pPr algn="l"/>
            <a:r>
              <a:rPr lang="en-US" sz="2400" b="1">
                <a:solidFill>
                  <a:schemeClr val="tx1"/>
                </a:solidFill>
                <a:latin typeface="Times New Roman" charset="0"/>
              </a:rPr>
              <a:t>plot LogL to determine which samples to ignore</a:t>
            </a:r>
          </a:p>
        </p:txBody>
      </p:sp>
      <p:grpSp>
        <p:nvGrpSpPr>
          <p:cNvPr id="7" name="Group 6"/>
          <p:cNvGrpSpPr>
            <a:grpSpLocks/>
          </p:cNvGrpSpPr>
          <p:nvPr/>
        </p:nvGrpSpPr>
        <p:grpSpPr bwMode="auto">
          <a:xfrm>
            <a:off x="533400" y="1219200"/>
            <a:ext cx="8610600" cy="4957763"/>
            <a:chOff x="533400" y="1219200"/>
            <a:chExt cx="8610600" cy="4957764"/>
          </a:xfrm>
        </p:grpSpPr>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9377" y="1219200"/>
              <a:ext cx="5074623"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5845" name="Group 5"/>
            <p:cNvGrpSpPr>
              <a:grpSpLocks/>
            </p:cNvGrpSpPr>
            <p:nvPr/>
          </p:nvGrpSpPr>
          <p:grpSpPr bwMode="auto">
            <a:xfrm>
              <a:off x="533400" y="3276601"/>
              <a:ext cx="5410199" cy="2900363"/>
              <a:chOff x="533400" y="3276601"/>
              <a:chExt cx="5410199" cy="2900363"/>
            </a:xfrm>
          </p:grpSpPr>
          <p:grpSp>
            <p:nvGrpSpPr>
              <p:cNvPr id="35846" name="Group 7"/>
              <p:cNvGrpSpPr>
                <a:grpSpLocks/>
              </p:cNvGrpSpPr>
              <p:nvPr/>
            </p:nvGrpSpPr>
            <p:grpSpPr bwMode="auto">
              <a:xfrm>
                <a:off x="533400" y="3276601"/>
                <a:ext cx="5214938" cy="2900363"/>
                <a:chOff x="336" y="2064"/>
                <a:chExt cx="3285" cy="1827"/>
              </a:xfrm>
            </p:grpSpPr>
            <p:sp>
              <p:nvSpPr>
                <p:cNvPr id="35848" name="Text Box 8"/>
                <p:cNvSpPr txBox="1">
                  <a:spLocks noChangeArrowheads="1"/>
                </p:cNvSpPr>
                <p:nvPr/>
              </p:nvSpPr>
              <p:spPr bwMode="auto">
                <a:xfrm>
                  <a:off x="707" y="3600"/>
                  <a:ext cx="2914" cy="291"/>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the same after rescaling the y-axis </a:t>
                  </a:r>
                </a:p>
              </p:txBody>
            </p:sp>
            <p:sp>
              <p:nvSpPr>
                <p:cNvPr id="35849" name="Line 9"/>
                <p:cNvSpPr>
                  <a:spLocks noChangeShapeType="1"/>
                </p:cNvSpPr>
                <p:nvPr/>
              </p:nvSpPr>
              <p:spPr bwMode="auto">
                <a:xfrm>
                  <a:off x="336" y="2064"/>
                  <a:ext cx="672" cy="1536"/>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a:solidFill>
                      <a:srgbClr val="000000"/>
                    </a:solidFill>
                    <a:latin typeface="Times New Roman" charset="0"/>
                  </a:endParaRPr>
                </a:p>
              </p:txBody>
            </p:sp>
          </p:grpSp>
          <p:sp>
            <p:nvSpPr>
              <p:cNvPr id="35847" name="Line 6"/>
              <p:cNvSpPr>
                <a:spLocks noChangeShapeType="1"/>
              </p:cNvSpPr>
              <p:nvPr/>
            </p:nvSpPr>
            <p:spPr bwMode="auto">
              <a:xfrm flipV="1">
                <a:off x="4571998" y="4114800"/>
                <a:ext cx="1371601" cy="1600200"/>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a:solidFill>
                    <a:srgbClr val="000000"/>
                  </a:solidFill>
                  <a:latin typeface="Times New Roman" charset="0"/>
                </a:endParaRPr>
              </a:p>
            </p:txBody>
          </p:sp>
        </p:grpSp>
      </p:grpSp>
    </p:spTree>
    <p:extLst>
      <p:ext uri="{BB962C8B-B14F-4D97-AF65-F5344CB8AC3E}">
        <p14:creationId xmlns:p14="http://schemas.microsoft.com/office/powerpoint/2010/main" val="2090126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52400"/>
            <a:ext cx="890905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9884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8272463"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485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152400" y="152400"/>
            <a:ext cx="8534400" cy="838200"/>
          </a:xfrm>
        </p:spPr>
        <p:txBody>
          <a:bodyPr/>
          <a:lstStyle/>
          <a:p>
            <a:pPr algn="l"/>
            <a:r>
              <a:rPr lang="en-US" sz="2400" b="1">
                <a:solidFill>
                  <a:schemeClr val="tx1"/>
                </a:solidFill>
                <a:latin typeface="Times New Roman" charset="0"/>
              </a:rPr>
              <a:t>for each codon calculate the the average probability</a:t>
            </a:r>
          </a:p>
        </p:txBody>
      </p:sp>
      <p:graphicFrame>
        <p:nvGraphicFramePr>
          <p:cNvPr id="39938" name="Object 2"/>
          <p:cNvGraphicFramePr>
            <a:graphicFrameLocks noChangeAspect="1"/>
          </p:cNvGraphicFramePr>
          <p:nvPr/>
        </p:nvGraphicFramePr>
        <p:xfrm>
          <a:off x="152400" y="914400"/>
          <a:ext cx="3900488" cy="2574925"/>
        </p:xfrm>
        <a:graphic>
          <a:graphicData uri="http://schemas.openxmlformats.org/presentationml/2006/ole">
            <mc:AlternateContent xmlns:mc="http://schemas.openxmlformats.org/markup-compatibility/2006">
              <mc:Choice xmlns:v="urn:schemas-microsoft-com:vml" Requires="v">
                <p:oleObj spid="_x0000_s68625" name="Photo Editor Photo" r:id="rId4" imgW="3900952" imgH="2575238" progId="">
                  <p:embed/>
                </p:oleObj>
              </mc:Choice>
              <mc:Fallback>
                <p:oleObj name="Photo Editor Photo" r:id="rId4" imgW="3900952" imgH="2575238" progId="">
                  <p:embed/>
                  <p:pic>
                    <p:nvPicPr>
                      <p:cNvPr id="3993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3900488" cy="2574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822325" y="2057400"/>
            <a:ext cx="2000250" cy="2560638"/>
            <a:chOff x="518" y="1296"/>
            <a:chExt cx="1260" cy="1613"/>
          </a:xfrm>
        </p:grpSpPr>
        <p:sp>
          <p:nvSpPr>
            <p:cNvPr id="39952" name="Line 5"/>
            <p:cNvSpPr>
              <a:spLocks noChangeShapeType="1"/>
            </p:cNvSpPr>
            <p:nvPr/>
          </p:nvSpPr>
          <p:spPr bwMode="auto">
            <a:xfrm flipV="1">
              <a:off x="1392" y="1296"/>
              <a:ext cx="240" cy="1296"/>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53" name="Line 6"/>
            <p:cNvSpPr>
              <a:spLocks noChangeShapeType="1"/>
            </p:cNvSpPr>
            <p:nvPr/>
          </p:nvSpPr>
          <p:spPr bwMode="auto">
            <a:xfrm flipH="1" flipV="1">
              <a:off x="1248" y="2016"/>
              <a:ext cx="144" cy="576"/>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54" name="Text Box 7"/>
            <p:cNvSpPr txBox="1">
              <a:spLocks noChangeArrowheads="1"/>
            </p:cNvSpPr>
            <p:nvPr/>
          </p:nvSpPr>
          <p:spPr bwMode="auto">
            <a:xfrm>
              <a:off x="518" y="2618"/>
              <a:ext cx="1260" cy="291"/>
            </a:xfrm>
            <a:prstGeom prst="rect">
              <a:avLst/>
            </a:prstGeom>
            <a:noFill/>
            <a:ln w="28575">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enter formula </a:t>
              </a:r>
            </a:p>
          </p:txBody>
        </p:sp>
      </p:grpSp>
      <p:grpSp>
        <p:nvGrpSpPr>
          <p:cNvPr id="3" name="Group 8"/>
          <p:cNvGrpSpPr>
            <a:grpSpLocks/>
          </p:cNvGrpSpPr>
          <p:nvPr/>
        </p:nvGrpSpPr>
        <p:grpSpPr bwMode="auto">
          <a:xfrm>
            <a:off x="2209800" y="762000"/>
            <a:ext cx="6934200" cy="3128963"/>
            <a:chOff x="1392" y="480"/>
            <a:chExt cx="4368" cy="1971"/>
          </a:xfrm>
        </p:grpSpPr>
        <p:sp>
          <p:nvSpPr>
            <p:cNvPr id="39945" name="Line 9"/>
            <p:cNvSpPr>
              <a:spLocks noChangeShapeType="1"/>
            </p:cNvSpPr>
            <p:nvPr/>
          </p:nvSpPr>
          <p:spPr bwMode="auto">
            <a:xfrm flipH="1" flipV="1">
              <a:off x="1392" y="2016"/>
              <a:ext cx="1440" cy="192"/>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46" name="Line 10"/>
            <p:cNvSpPr>
              <a:spLocks noChangeShapeType="1"/>
            </p:cNvSpPr>
            <p:nvPr/>
          </p:nvSpPr>
          <p:spPr bwMode="auto">
            <a:xfrm flipH="1" flipV="1">
              <a:off x="1784" y="1985"/>
              <a:ext cx="1048" cy="223"/>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47" name="Line 11"/>
            <p:cNvSpPr>
              <a:spLocks noChangeShapeType="1"/>
            </p:cNvSpPr>
            <p:nvPr/>
          </p:nvSpPr>
          <p:spPr bwMode="auto">
            <a:xfrm flipH="1" flipV="1">
              <a:off x="2066" y="1972"/>
              <a:ext cx="766" cy="236"/>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48" name="Line 12"/>
            <p:cNvSpPr>
              <a:spLocks noChangeShapeType="1"/>
            </p:cNvSpPr>
            <p:nvPr/>
          </p:nvSpPr>
          <p:spPr bwMode="auto">
            <a:xfrm flipH="1" flipV="1">
              <a:off x="2340" y="1964"/>
              <a:ext cx="540" cy="292"/>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49" name="Line 13"/>
            <p:cNvSpPr>
              <a:spLocks noChangeShapeType="1"/>
            </p:cNvSpPr>
            <p:nvPr/>
          </p:nvSpPr>
          <p:spPr bwMode="auto">
            <a:xfrm flipV="1">
              <a:off x="2880" y="1920"/>
              <a:ext cx="240" cy="288"/>
            </a:xfrm>
            <a:prstGeom prst="line">
              <a:avLst/>
            </a:prstGeom>
            <a:noFill/>
            <a:ln w="57150">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50" name="Text Box 14"/>
            <p:cNvSpPr txBox="1">
              <a:spLocks noChangeArrowheads="1"/>
            </p:cNvSpPr>
            <p:nvPr/>
          </p:nvSpPr>
          <p:spPr bwMode="auto">
            <a:xfrm>
              <a:off x="2208" y="2160"/>
              <a:ext cx="170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copy paste formula</a:t>
              </a:r>
            </a:p>
          </p:txBody>
        </p:sp>
        <p:graphicFrame>
          <p:nvGraphicFramePr>
            <p:cNvPr id="39951" name="Object 4"/>
            <p:cNvGraphicFramePr>
              <a:graphicFrameLocks noChangeAspect="1"/>
            </p:cNvGraphicFramePr>
            <p:nvPr/>
          </p:nvGraphicFramePr>
          <p:xfrm>
            <a:off x="2692" y="480"/>
            <a:ext cx="3068" cy="1324"/>
          </p:xfrm>
          <a:graphic>
            <a:graphicData uri="http://schemas.openxmlformats.org/presentationml/2006/ole">
              <mc:AlternateContent xmlns:mc="http://schemas.openxmlformats.org/markup-compatibility/2006">
                <mc:Choice xmlns:v="urn:schemas-microsoft-com:vml" Requires="v">
                  <p:oleObj spid="_x0000_s68626" name="Photo Editor Photo" r:id="rId6" imgW="6088908" imgH="2629128" progId="">
                    <p:embed/>
                  </p:oleObj>
                </mc:Choice>
                <mc:Fallback>
                  <p:oleObj name="Photo Editor Photo" r:id="rId6" imgW="6088908" imgH="2629128" progId="">
                    <p:embed/>
                    <p:pic>
                      <p:nvPicPr>
                        <p:cNvPr id="39951"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 y="480"/>
                          <a:ext cx="3068" cy="1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8" name="Group 7"/>
          <p:cNvGrpSpPr>
            <a:grpSpLocks/>
          </p:cNvGrpSpPr>
          <p:nvPr/>
        </p:nvGrpSpPr>
        <p:grpSpPr bwMode="auto">
          <a:xfrm>
            <a:off x="3124200" y="2667000"/>
            <a:ext cx="5816600" cy="4202113"/>
            <a:chOff x="3124200" y="2667000"/>
            <a:chExt cx="5816600" cy="4201486"/>
          </a:xfrm>
        </p:grpSpPr>
        <p:sp>
          <p:nvSpPr>
            <p:cNvPr id="39942" name="Line 18"/>
            <p:cNvSpPr>
              <a:spLocks noChangeShapeType="1"/>
            </p:cNvSpPr>
            <p:nvPr/>
          </p:nvSpPr>
          <p:spPr bwMode="auto">
            <a:xfrm flipH="1">
              <a:off x="6858000" y="2667000"/>
              <a:ext cx="685800" cy="1524000"/>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a:solidFill>
                  <a:srgbClr val="000000"/>
                </a:solidFill>
                <a:latin typeface="Times New Roman" charset="0"/>
              </a:endParaRPr>
            </a:p>
          </p:txBody>
        </p:sp>
        <p:sp>
          <p:nvSpPr>
            <p:cNvPr id="39943" name="Text Box 19"/>
            <p:cNvSpPr txBox="1">
              <a:spLocks noChangeArrowheads="1"/>
            </p:cNvSpPr>
            <p:nvPr/>
          </p:nvSpPr>
          <p:spPr bwMode="auto">
            <a:xfrm>
              <a:off x="7086600" y="3429000"/>
              <a:ext cx="1281871" cy="461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plot row</a:t>
              </a:r>
            </a:p>
          </p:txBody>
        </p:sp>
        <p:pic>
          <p:nvPicPr>
            <p:cNvPr id="39944"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332177"/>
              <a:ext cx="5816600" cy="2536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56674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 y="914400"/>
            <a:ext cx="4271963" cy="583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TextBox 2"/>
          <p:cNvSpPr txBox="1">
            <a:spLocks noChangeArrowheads="1"/>
          </p:cNvSpPr>
          <p:nvPr/>
        </p:nvSpPr>
        <p:spPr bwMode="auto">
          <a:xfrm>
            <a:off x="12700" y="381000"/>
            <a:ext cx="8821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To determine credibility interval for a parameter (here omega&lt;1):</a:t>
            </a:r>
          </a:p>
        </p:txBody>
      </p:sp>
      <p:sp>
        <p:nvSpPr>
          <p:cNvPr id="41987" name="TextBox 3"/>
          <p:cNvSpPr txBox="1">
            <a:spLocks noChangeArrowheads="1"/>
          </p:cNvSpPr>
          <p:nvPr/>
        </p:nvSpPr>
        <p:spPr bwMode="auto">
          <a:xfrm>
            <a:off x="4572000" y="1219200"/>
            <a:ext cx="38862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Select values for the parameter, sampled after the burning.</a:t>
            </a:r>
          </a:p>
          <a:p>
            <a:pPr eaLnBrk="1" hangingPunct="1"/>
            <a:br>
              <a:rPr lang="en-US">
                <a:solidFill>
                  <a:srgbClr val="000000"/>
                </a:solidFill>
              </a:rPr>
            </a:br>
            <a:r>
              <a:rPr lang="en-US">
                <a:solidFill>
                  <a:srgbClr val="000000"/>
                </a:solidFill>
              </a:rPr>
              <a:t>Copy paste to a new spreadsheet,</a:t>
            </a:r>
          </a:p>
        </p:txBody>
      </p:sp>
    </p:spTree>
    <p:extLst>
      <p:ext uri="{BB962C8B-B14F-4D97-AF65-F5344CB8AC3E}">
        <p14:creationId xmlns:p14="http://schemas.microsoft.com/office/powerpoint/2010/main" val="29465167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54229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0" name="TextBox 3"/>
          <p:cNvSpPr txBox="1">
            <a:spLocks noChangeArrowheads="1"/>
          </p:cNvSpPr>
          <p:nvPr/>
        </p:nvSpPr>
        <p:spPr bwMode="auto">
          <a:xfrm>
            <a:off x="5486400" y="609600"/>
            <a:ext cx="35052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buFont typeface="Arial" charset="0"/>
              <a:buChar char="•"/>
            </a:pPr>
            <a:r>
              <a:rPr lang="en-US">
                <a:solidFill>
                  <a:srgbClr val="000000"/>
                </a:solidFill>
              </a:rPr>
              <a:t>Sort values according to size, </a:t>
            </a:r>
          </a:p>
          <a:p>
            <a:pPr eaLnBrk="1" hangingPunct="1">
              <a:buFont typeface="Arial" charset="0"/>
              <a:buChar char="•"/>
            </a:pPr>
            <a:r>
              <a:rPr lang="en-US">
                <a:solidFill>
                  <a:srgbClr val="000000"/>
                </a:solidFill>
              </a:rPr>
              <a:t>Discard top and bottom 2.5%</a:t>
            </a:r>
          </a:p>
          <a:p>
            <a:pPr eaLnBrk="1" hangingPunct="1">
              <a:buFont typeface="Arial" charset="0"/>
              <a:buChar char="•"/>
            </a:pPr>
            <a:r>
              <a:rPr lang="en-US">
                <a:solidFill>
                  <a:srgbClr val="000000"/>
                </a:solidFill>
              </a:rPr>
              <a:t>Remainder gives 95% credibility interval.</a:t>
            </a:r>
          </a:p>
        </p:txBody>
      </p:sp>
    </p:spTree>
    <p:extLst>
      <p:ext uri="{BB962C8B-B14F-4D97-AF65-F5344CB8AC3E}">
        <p14:creationId xmlns:p14="http://schemas.microsoft.com/office/powerpoint/2010/main" val="500180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2"/>
          <p:cNvSpPr txBox="1">
            <a:spLocks noChangeArrowheads="1"/>
          </p:cNvSpPr>
          <p:nvPr/>
        </p:nvSpPr>
        <p:spPr bwMode="auto">
          <a:xfrm>
            <a:off x="1052513" y="152400"/>
            <a:ext cx="185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Arial" charset="0"/>
                <a:ea typeface="ＭＳ Ｐゴシック" charset="0"/>
              </a:rPr>
              <a:t>Sequence alignment:</a:t>
            </a:r>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1730" name="Text Box 3"/>
          <p:cNvSpPr txBox="1">
            <a:spLocks noChangeArrowheads="1"/>
          </p:cNvSpPr>
          <p:nvPr/>
        </p:nvSpPr>
        <p:spPr bwMode="auto">
          <a:xfrm>
            <a:off x="1052513" y="838200"/>
            <a:ext cx="19812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Arial" charset="0"/>
                <a:ea typeface="ＭＳ Ｐゴシック" charset="0"/>
              </a:rPr>
              <a:t>Removing ambiguous positions:</a:t>
            </a:r>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1731" name="Text Box 4"/>
          <p:cNvSpPr txBox="1">
            <a:spLocks noChangeArrowheads="1"/>
          </p:cNvSpPr>
          <p:nvPr/>
        </p:nvSpPr>
        <p:spPr bwMode="auto">
          <a:xfrm>
            <a:off x="1052513" y="1600200"/>
            <a:ext cx="260508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Arial" charset="0"/>
                <a:ea typeface="ＭＳ Ｐゴシック" charset="0"/>
              </a:rPr>
              <a:t>Generation of pseudosamples:</a:t>
            </a:r>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1732" name="Text Box 5"/>
          <p:cNvSpPr txBox="1">
            <a:spLocks noChangeArrowheads="1"/>
          </p:cNvSpPr>
          <p:nvPr/>
        </p:nvSpPr>
        <p:spPr bwMode="auto">
          <a:xfrm>
            <a:off x="1052513" y="2667000"/>
            <a:ext cx="1995487"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Arial" charset="0"/>
                <a:ea typeface="ＭＳ Ｐゴシック" charset="0"/>
              </a:rPr>
              <a:t>Calculating and evaluating phylogenies: </a:t>
            </a:r>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1733" name="Text Box 6"/>
          <p:cNvSpPr txBox="1">
            <a:spLocks noChangeArrowheads="1"/>
          </p:cNvSpPr>
          <p:nvPr/>
        </p:nvSpPr>
        <p:spPr bwMode="auto">
          <a:xfrm>
            <a:off x="1052513" y="4530725"/>
            <a:ext cx="21018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Arial" charset="0"/>
                <a:ea typeface="ＭＳ Ｐゴシック" charset="0"/>
              </a:rPr>
              <a:t>Comparing phylogenies:</a:t>
            </a:r>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1734" name="Text Box 7"/>
          <p:cNvSpPr txBox="1">
            <a:spLocks noChangeArrowheads="1"/>
          </p:cNvSpPr>
          <p:nvPr/>
        </p:nvSpPr>
        <p:spPr bwMode="auto">
          <a:xfrm>
            <a:off x="1041400" y="5105400"/>
            <a:ext cx="1774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Arial" charset="0"/>
                <a:ea typeface="ＭＳ Ｐゴシック" charset="0"/>
              </a:rPr>
              <a:t>Comparing models: </a:t>
            </a:r>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1735" name="Text Box 8"/>
          <p:cNvSpPr txBox="1">
            <a:spLocks noChangeArrowheads="1"/>
          </p:cNvSpPr>
          <p:nvPr/>
        </p:nvSpPr>
        <p:spPr bwMode="auto">
          <a:xfrm>
            <a:off x="1041400" y="5638800"/>
            <a:ext cx="15287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Arial" charset="0"/>
                <a:ea typeface="ＭＳ Ｐゴシック" charset="0"/>
              </a:rPr>
              <a:t>Visualizing trees:</a:t>
            </a:r>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4793" name="Text Box 9"/>
          <p:cNvSpPr txBox="1">
            <a:spLocks noChangeArrowheads="1"/>
          </p:cNvSpPr>
          <p:nvPr/>
        </p:nvSpPr>
        <p:spPr bwMode="auto">
          <a:xfrm>
            <a:off x="4800600" y="3267075"/>
            <a:ext cx="76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FITCH</a:t>
            </a:r>
          </a:p>
        </p:txBody>
      </p:sp>
      <p:sp>
        <p:nvSpPr>
          <p:cNvPr id="374794" name="Text Box 10"/>
          <p:cNvSpPr txBox="1">
            <a:spLocks noChangeArrowheads="1"/>
          </p:cNvSpPr>
          <p:nvPr/>
        </p:nvSpPr>
        <p:spPr bwMode="auto">
          <a:xfrm>
            <a:off x="4572000" y="2514600"/>
            <a:ext cx="1524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TREE-PUZZLE</a:t>
            </a:r>
          </a:p>
        </p:txBody>
      </p:sp>
      <p:sp>
        <p:nvSpPr>
          <p:cNvPr id="201738" name="Line 11"/>
          <p:cNvSpPr>
            <a:spLocks noChangeShapeType="1"/>
          </p:cNvSpPr>
          <p:nvPr/>
        </p:nvSpPr>
        <p:spPr bwMode="auto">
          <a:xfrm>
            <a:off x="3886200" y="457200"/>
            <a:ext cx="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39" name="Line 12"/>
          <p:cNvSpPr>
            <a:spLocks noChangeShapeType="1"/>
          </p:cNvSpPr>
          <p:nvPr/>
        </p:nvSpPr>
        <p:spPr bwMode="auto">
          <a:xfrm flipH="1">
            <a:off x="4267200" y="457200"/>
            <a:ext cx="1524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40" name="Line 13"/>
          <p:cNvSpPr>
            <a:spLocks noChangeShapeType="1"/>
          </p:cNvSpPr>
          <p:nvPr/>
        </p:nvSpPr>
        <p:spPr bwMode="auto">
          <a:xfrm>
            <a:off x="4267200" y="457200"/>
            <a:ext cx="1981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41" name="Line 14"/>
          <p:cNvSpPr>
            <a:spLocks noChangeShapeType="1"/>
          </p:cNvSpPr>
          <p:nvPr/>
        </p:nvSpPr>
        <p:spPr bwMode="auto">
          <a:xfrm>
            <a:off x="5791200" y="457200"/>
            <a:ext cx="533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42" name="Line 15"/>
          <p:cNvSpPr>
            <a:spLocks noChangeShapeType="1"/>
          </p:cNvSpPr>
          <p:nvPr/>
        </p:nvSpPr>
        <p:spPr bwMode="auto">
          <a:xfrm>
            <a:off x="3886200" y="1219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43" name="Line 16"/>
          <p:cNvSpPr>
            <a:spLocks noChangeShapeType="1"/>
          </p:cNvSpPr>
          <p:nvPr/>
        </p:nvSpPr>
        <p:spPr bwMode="auto">
          <a:xfrm>
            <a:off x="3886200" y="1219200"/>
            <a:ext cx="685800" cy="3810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44" name="Line 17"/>
          <p:cNvSpPr>
            <a:spLocks noChangeShapeType="1"/>
          </p:cNvSpPr>
          <p:nvPr/>
        </p:nvSpPr>
        <p:spPr bwMode="auto">
          <a:xfrm>
            <a:off x="3886200" y="19812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45" name="Line 18"/>
          <p:cNvSpPr>
            <a:spLocks noChangeShapeType="1"/>
          </p:cNvSpPr>
          <p:nvPr/>
        </p:nvSpPr>
        <p:spPr bwMode="auto">
          <a:xfrm>
            <a:off x="3886200" y="1981200"/>
            <a:ext cx="2819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46" name="Line 19"/>
          <p:cNvSpPr>
            <a:spLocks noChangeShapeType="1"/>
          </p:cNvSpPr>
          <p:nvPr/>
        </p:nvSpPr>
        <p:spPr bwMode="auto">
          <a:xfrm>
            <a:off x="3886200" y="1981200"/>
            <a:ext cx="38100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47" name="Line 20"/>
          <p:cNvSpPr>
            <a:spLocks noChangeShapeType="1"/>
          </p:cNvSpPr>
          <p:nvPr/>
        </p:nvSpPr>
        <p:spPr bwMode="auto">
          <a:xfrm>
            <a:off x="4038600" y="457200"/>
            <a:ext cx="990600" cy="11430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48" name="Line 21"/>
          <p:cNvSpPr>
            <a:spLocks noChangeShapeType="1"/>
          </p:cNvSpPr>
          <p:nvPr/>
        </p:nvSpPr>
        <p:spPr bwMode="auto">
          <a:xfrm flipH="1">
            <a:off x="5181600" y="457200"/>
            <a:ext cx="6096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49" name="Line 22"/>
          <p:cNvSpPr>
            <a:spLocks noChangeShapeType="1"/>
          </p:cNvSpPr>
          <p:nvPr/>
        </p:nvSpPr>
        <p:spPr bwMode="auto">
          <a:xfrm flipH="1">
            <a:off x="5562600" y="1219200"/>
            <a:ext cx="990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50" name="Line 23"/>
          <p:cNvSpPr>
            <a:spLocks noChangeShapeType="1"/>
          </p:cNvSpPr>
          <p:nvPr/>
        </p:nvSpPr>
        <p:spPr bwMode="auto">
          <a:xfrm flipH="1">
            <a:off x="3962400" y="1905000"/>
            <a:ext cx="1219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51" name="Line 24"/>
          <p:cNvSpPr>
            <a:spLocks noChangeShapeType="1"/>
          </p:cNvSpPr>
          <p:nvPr/>
        </p:nvSpPr>
        <p:spPr bwMode="auto">
          <a:xfrm flipH="1">
            <a:off x="5181600" y="1905000"/>
            <a:ext cx="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52" name="Line 25"/>
          <p:cNvSpPr>
            <a:spLocks noChangeShapeType="1"/>
          </p:cNvSpPr>
          <p:nvPr/>
        </p:nvSpPr>
        <p:spPr bwMode="auto">
          <a:xfrm>
            <a:off x="5181600" y="1905000"/>
            <a:ext cx="1524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53" name="Line 26"/>
          <p:cNvSpPr>
            <a:spLocks noChangeShapeType="1"/>
          </p:cNvSpPr>
          <p:nvPr/>
        </p:nvSpPr>
        <p:spPr bwMode="auto">
          <a:xfrm>
            <a:off x="5181600" y="1905000"/>
            <a:ext cx="25146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54" name="Line 27"/>
          <p:cNvSpPr>
            <a:spLocks noChangeShapeType="1"/>
          </p:cNvSpPr>
          <p:nvPr/>
        </p:nvSpPr>
        <p:spPr bwMode="auto">
          <a:xfrm>
            <a:off x="6553200" y="1219200"/>
            <a:ext cx="3048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55" name="Line 28"/>
          <p:cNvSpPr>
            <a:spLocks noChangeShapeType="1"/>
          </p:cNvSpPr>
          <p:nvPr/>
        </p:nvSpPr>
        <p:spPr bwMode="auto">
          <a:xfrm>
            <a:off x="6553200" y="1219200"/>
            <a:ext cx="13716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56" name="Line 29"/>
          <p:cNvSpPr>
            <a:spLocks noChangeShapeType="1"/>
          </p:cNvSpPr>
          <p:nvPr/>
        </p:nvSpPr>
        <p:spPr bwMode="auto">
          <a:xfrm>
            <a:off x="4191000" y="2819400"/>
            <a:ext cx="6096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57" name="Line 30"/>
          <p:cNvSpPr>
            <a:spLocks noChangeShapeType="1"/>
          </p:cNvSpPr>
          <p:nvPr/>
        </p:nvSpPr>
        <p:spPr bwMode="auto">
          <a:xfrm flipH="1">
            <a:off x="4191000" y="2819400"/>
            <a:ext cx="685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58" name="Line 31"/>
          <p:cNvSpPr>
            <a:spLocks noChangeShapeType="1"/>
          </p:cNvSpPr>
          <p:nvPr/>
        </p:nvSpPr>
        <p:spPr bwMode="auto">
          <a:xfrm>
            <a:off x="3886200" y="28194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59" name="Line 32"/>
          <p:cNvSpPr>
            <a:spLocks noChangeShapeType="1"/>
          </p:cNvSpPr>
          <p:nvPr/>
        </p:nvSpPr>
        <p:spPr bwMode="auto">
          <a:xfrm>
            <a:off x="5181600" y="2819400"/>
            <a:ext cx="0" cy="4572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60" name="Line 33"/>
          <p:cNvSpPr>
            <a:spLocks noChangeShapeType="1"/>
          </p:cNvSpPr>
          <p:nvPr/>
        </p:nvSpPr>
        <p:spPr bwMode="auto">
          <a:xfrm>
            <a:off x="3886200" y="3581400"/>
            <a:ext cx="10668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61" name="Line 34"/>
          <p:cNvSpPr>
            <a:spLocks noChangeShapeType="1"/>
          </p:cNvSpPr>
          <p:nvPr/>
        </p:nvSpPr>
        <p:spPr bwMode="auto">
          <a:xfrm>
            <a:off x="5105400" y="3581400"/>
            <a:ext cx="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62" name="Line 35"/>
          <p:cNvSpPr>
            <a:spLocks noChangeShapeType="1"/>
          </p:cNvSpPr>
          <p:nvPr/>
        </p:nvSpPr>
        <p:spPr bwMode="auto">
          <a:xfrm>
            <a:off x="5105400" y="3581400"/>
            <a:ext cx="6096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63" name="Line 36"/>
          <p:cNvSpPr>
            <a:spLocks noChangeShapeType="1"/>
          </p:cNvSpPr>
          <p:nvPr/>
        </p:nvSpPr>
        <p:spPr bwMode="auto">
          <a:xfrm flipH="1">
            <a:off x="6019800" y="2971800"/>
            <a:ext cx="1981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64" name="Line 37"/>
          <p:cNvSpPr>
            <a:spLocks noChangeShapeType="1"/>
          </p:cNvSpPr>
          <p:nvPr/>
        </p:nvSpPr>
        <p:spPr bwMode="auto">
          <a:xfrm flipH="1">
            <a:off x="5943600" y="2971800"/>
            <a:ext cx="9144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65" name="Line 38"/>
          <p:cNvSpPr>
            <a:spLocks noChangeShapeType="1"/>
          </p:cNvSpPr>
          <p:nvPr/>
        </p:nvSpPr>
        <p:spPr bwMode="auto">
          <a:xfrm>
            <a:off x="5638800" y="2819400"/>
            <a:ext cx="22860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66" name="Line 39"/>
          <p:cNvSpPr>
            <a:spLocks noChangeShapeType="1"/>
          </p:cNvSpPr>
          <p:nvPr/>
        </p:nvSpPr>
        <p:spPr bwMode="auto">
          <a:xfrm flipH="1">
            <a:off x="5334000" y="4800600"/>
            <a:ext cx="2286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67" name="Line 40"/>
          <p:cNvSpPr>
            <a:spLocks noChangeShapeType="1"/>
          </p:cNvSpPr>
          <p:nvPr/>
        </p:nvSpPr>
        <p:spPr bwMode="auto">
          <a:xfrm flipH="1">
            <a:off x="7848600" y="2971800"/>
            <a:ext cx="2286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68" name="Line 41"/>
          <p:cNvSpPr>
            <a:spLocks noChangeShapeType="1"/>
          </p:cNvSpPr>
          <p:nvPr/>
        </p:nvSpPr>
        <p:spPr bwMode="auto">
          <a:xfrm>
            <a:off x="8229600" y="2971800"/>
            <a:ext cx="762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69" name="Line 42"/>
          <p:cNvSpPr>
            <a:spLocks noChangeShapeType="1"/>
          </p:cNvSpPr>
          <p:nvPr/>
        </p:nvSpPr>
        <p:spPr bwMode="auto">
          <a:xfrm flipH="1">
            <a:off x="5562600" y="1219200"/>
            <a:ext cx="9906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70" name="Line 43"/>
          <p:cNvSpPr>
            <a:spLocks noChangeShapeType="1"/>
          </p:cNvSpPr>
          <p:nvPr/>
        </p:nvSpPr>
        <p:spPr bwMode="auto">
          <a:xfrm>
            <a:off x="5715000" y="2819400"/>
            <a:ext cx="1524000" cy="2286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74828" name="Text Box 44"/>
          <p:cNvSpPr txBox="1">
            <a:spLocks noChangeArrowheads="1"/>
          </p:cNvSpPr>
          <p:nvPr/>
        </p:nvSpPr>
        <p:spPr bwMode="auto">
          <a:xfrm>
            <a:off x="4114800" y="5715000"/>
            <a:ext cx="203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ATV, njplot, or treeview</a:t>
            </a:r>
          </a:p>
        </p:txBody>
      </p:sp>
      <p:sp>
        <p:nvSpPr>
          <p:cNvPr id="374829" name="Text Box 45"/>
          <p:cNvSpPr txBox="1">
            <a:spLocks noChangeArrowheads="1"/>
          </p:cNvSpPr>
          <p:nvPr/>
        </p:nvSpPr>
        <p:spPr bwMode="auto">
          <a:xfrm>
            <a:off x="6629400" y="5105400"/>
            <a:ext cx="1905000"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Maximum Likelihood Ratio Test</a:t>
            </a:r>
          </a:p>
        </p:txBody>
      </p:sp>
      <p:sp>
        <p:nvSpPr>
          <p:cNvPr id="374830" name="Text Box 46"/>
          <p:cNvSpPr txBox="1">
            <a:spLocks noChangeArrowheads="1"/>
          </p:cNvSpPr>
          <p:nvPr/>
        </p:nvSpPr>
        <p:spPr bwMode="auto">
          <a:xfrm>
            <a:off x="7467600" y="4419600"/>
            <a:ext cx="1565275"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SH-TEST in TREE-PUZZLE</a:t>
            </a:r>
          </a:p>
        </p:txBody>
      </p:sp>
      <p:sp>
        <p:nvSpPr>
          <p:cNvPr id="374831" name="Text Box 47"/>
          <p:cNvSpPr txBox="1">
            <a:spLocks noChangeArrowheads="1"/>
          </p:cNvSpPr>
          <p:nvPr/>
        </p:nvSpPr>
        <p:spPr bwMode="auto">
          <a:xfrm>
            <a:off x="3200400" y="326707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NEIGHBOR</a:t>
            </a:r>
          </a:p>
        </p:txBody>
      </p:sp>
      <p:sp>
        <p:nvSpPr>
          <p:cNvPr id="374832" name="Text Box 48"/>
          <p:cNvSpPr txBox="1">
            <a:spLocks noChangeArrowheads="1"/>
          </p:cNvSpPr>
          <p:nvPr/>
        </p:nvSpPr>
        <p:spPr bwMode="auto">
          <a:xfrm>
            <a:off x="6248400" y="26670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PROTPARS</a:t>
            </a:r>
          </a:p>
        </p:txBody>
      </p:sp>
      <p:sp>
        <p:nvSpPr>
          <p:cNvPr id="374833" name="Text Box 49"/>
          <p:cNvSpPr txBox="1">
            <a:spLocks noChangeArrowheads="1"/>
          </p:cNvSpPr>
          <p:nvPr/>
        </p:nvSpPr>
        <p:spPr bwMode="auto">
          <a:xfrm>
            <a:off x="7696200" y="2667000"/>
            <a:ext cx="838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PHYML</a:t>
            </a:r>
          </a:p>
        </p:txBody>
      </p:sp>
      <p:sp>
        <p:nvSpPr>
          <p:cNvPr id="374834" name="Text Box 50"/>
          <p:cNvSpPr txBox="1">
            <a:spLocks noChangeArrowheads="1"/>
          </p:cNvSpPr>
          <p:nvPr/>
        </p:nvSpPr>
        <p:spPr bwMode="auto">
          <a:xfrm>
            <a:off x="3124200" y="25146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PROTDIST</a:t>
            </a:r>
          </a:p>
        </p:txBody>
      </p:sp>
      <p:sp>
        <p:nvSpPr>
          <p:cNvPr id="374835" name="Text Box 51"/>
          <p:cNvSpPr txBox="1">
            <a:spLocks noChangeArrowheads="1"/>
          </p:cNvSpPr>
          <p:nvPr/>
        </p:nvSpPr>
        <p:spPr bwMode="auto">
          <a:xfrm>
            <a:off x="3048000" y="914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T-COFFEE</a:t>
            </a:r>
          </a:p>
        </p:txBody>
      </p:sp>
      <p:sp>
        <p:nvSpPr>
          <p:cNvPr id="374836" name="Text Box 52"/>
          <p:cNvSpPr txBox="1">
            <a:spLocks noChangeArrowheads="1"/>
          </p:cNvSpPr>
          <p:nvPr/>
        </p:nvSpPr>
        <p:spPr bwMode="auto">
          <a:xfrm>
            <a:off x="4572000" y="16002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SEQBOOT</a:t>
            </a:r>
          </a:p>
        </p:txBody>
      </p:sp>
      <p:sp>
        <p:nvSpPr>
          <p:cNvPr id="374837" name="Text Box 53"/>
          <p:cNvSpPr txBox="1">
            <a:spLocks noChangeArrowheads="1"/>
          </p:cNvSpPr>
          <p:nvPr/>
        </p:nvSpPr>
        <p:spPr bwMode="auto">
          <a:xfrm>
            <a:off x="6248400" y="914400"/>
            <a:ext cx="1143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FORBACK</a:t>
            </a:r>
          </a:p>
        </p:txBody>
      </p:sp>
      <p:sp>
        <p:nvSpPr>
          <p:cNvPr id="374838" name="Text Box 54"/>
          <p:cNvSpPr txBox="1">
            <a:spLocks noChangeArrowheads="1"/>
          </p:cNvSpPr>
          <p:nvPr/>
        </p:nvSpPr>
        <p:spPr bwMode="auto">
          <a:xfrm>
            <a:off x="3352800" y="152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CLUSTALW</a:t>
            </a:r>
          </a:p>
        </p:txBody>
      </p:sp>
      <p:sp>
        <p:nvSpPr>
          <p:cNvPr id="374839" name="Text Box 55"/>
          <p:cNvSpPr txBox="1">
            <a:spLocks noChangeArrowheads="1"/>
          </p:cNvSpPr>
          <p:nvPr/>
        </p:nvSpPr>
        <p:spPr bwMode="auto">
          <a:xfrm>
            <a:off x="5410200" y="152400"/>
            <a:ext cx="9906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MUSCLE</a:t>
            </a:r>
          </a:p>
        </p:txBody>
      </p:sp>
      <p:sp>
        <p:nvSpPr>
          <p:cNvPr id="201783" name="Line 56"/>
          <p:cNvSpPr>
            <a:spLocks noChangeShapeType="1"/>
          </p:cNvSpPr>
          <p:nvPr/>
        </p:nvSpPr>
        <p:spPr bwMode="auto">
          <a:xfrm>
            <a:off x="6477000" y="46482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84" name="Line 57"/>
          <p:cNvSpPr>
            <a:spLocks noChangeShapeType="1"/>
          </p:cNvSpPr>
          <p:nvPr/>
        </p:nvSpPr>
        <p:spPr bwMode="auto">
          <a:xfrm flipH="1">
            <a:off x="5257800" y="1905000"/>
            <a:ext cx="0" cy="6096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85" name="Line 58"/>
          <p:cNvSpPr>
            <a:spLocks noChangeShapeType="1"/>
          </p:cNvSpPr>
          <p:nvPr/>
        </p:nvSpPr>
        <p:spPr bwMode="auto">
          <a:xfrm>
            <a:off x="5257800" y="2819400"/>
            <a:ext cx="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86" name="Line 59"/>
          <p:cNvSpPr>
            <a:spLocks noChangeShapeType="1"/>
          </p:cNvSpPr>
          <p:nvPr/>
        </p:nvSpPr>
        <p:spPr bwMode="auto">
          <a:xfrm>
            <a:off x="5181600" y="3581400"/>
            <a:ext cx="609600" cy="9144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1787" name="Line 60"/>
          <p:cNvSpPr>
            <a:spLocks noChangeShapeType="1"/>
          </p:cNvSpPr>
          <p:nvPr/>
        </p:nvSpPr>
        <p:spPr bwMode="auto">
          <a:xfrm flipH="1">
            <a:off x="5410200" y="4800600"/>
            <a:ext cx="228600" cy="9144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74845" name="Text Box 61"/>
          <p:cNvSpPr txBox="1">
            <a:spLocks noChangeArrowheads="1"/>
          </p:cNvSpPr>
          <p:nvPr/>
        </p:nvSpPr>
        <p:spPr bwMode="auto">
          <a:xfrm>
            <a:off x="5257800" y="4525963"/>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CONSENSE</a:t>
            </a:r>
          </a:p>
        </p:txBody>
      </p:sp>
      <p:sp>
        <p:nvSpPr>
          <p:cNvPr id="201789" name="Text Box 62"/>
          <p:cNvSpPr txBox="1">
            <a:spLocks noChangeArrowheads="1"/>
          </p:cNvSpPr>
          <p:nvPr/>
        </p:nvSpPr>
        <p:spPr bwMode="auto">
          <a:xfrm>
            <a:off x="974725" y="6072188"/>
            <a:ext cx="81692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Phylip programs can be combined in many different ways with one another and with programs that use the same file formats.</a:t>
            </a:r>
          </a:p>
        </p:txBody>
      </p:sp>
    </p:spTree>
    <p:extLst>
      <p:ext uri="{BB962C8B-B14F-4D97-AF65-F5344CB8AC3E}">
        <p14:creationId xmlns:p14="http://schemas.microsoft.com/office/powerpoint/2010/main" val="11173890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311150" y="300038"/>
            <a:ext cx="8520113" cy="409575"/>
          </a:xfrm>
        </p:spPr>
        <p:txBody>
          <a:bodyPr/>
          <a:lstStyle/>
          <a:p>
            <a:pPr algn="ctr" eaLnBrk="1" hangingPunct="1"/>
            <a:r>
              <a:rPr lang="en-US" sz="180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2538413" y="1724025"/>
            <a:ext cx="3865562" cy="3244850"/>
          </a:xfrm>
        </p:spPr>
      </p:pic>
      <p:sp>
        <p:nvSpPr>
          <p:cNvPr id="5" name="TextBox 4"/>
          <p:cNvSpPr txBox="1">
            <a:spLocks noChangeArrowheads="1"/>
          </p:cNvSpPr>
          <p:nvPr/>
        </p:nvSpPr>
        <p:spPr bwMode="auto">
          <a:xfrm>
            <a:off x="657225" y="1216025"/>
            <a:ext cx="8024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a:solidFill>
                  <a:srgbClr val="000000"/>
                </a:solidFill>
                <a:cs typeface="Arial" charset="0"/>
              </a:rPr>
              <a:t>dN/dS &lt;1 for GTA genes has been used to infer  selection for function</a:t>
            </a:r>
          </a:p>
        </p:txBody>
      </p:sp>
      <p:grpSp>
        <p:nvGrpSpPr>
          <p:cNvPr id="9" name="Group 8"/>
          <p:cNvGrpSpPr>
            <a:grpSpLocks/>
          </p:cNvGrpSpPr>
          <p:nvPr/>
        </p:nvGrpSpPr>
        <p:grpSpPr bwMode="auto">
          <a:xfrm>
            <a:off x="619125" y="2530475"/>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1554163" y="5467350"/>
            <a:ext cx="671671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4"/>
          <p:cNvSpPr>
            <a:spLocks noChangeArrowheads="1"/>
          </p:cNvSpPr>
          <p:nvPr/>
        </p:nvSpPr>
        <p:spPr bwMode="auto">
          <a:xfrm>
            <a:off x="2344738" y="5003800"/>
            <a:ext cx="4064000" cy="190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600" b="1">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3119438" y="6562725"/>
            <a:ext cx="358140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600" b="1">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3622944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2000">
                <a:latin typeface="Arial" charset="0"/>
              </a:rPr>
              <a:t>Purifying selection in </a:t>
            </a:r>
            <a:r>
              <a:rPr lang="en-US" sz="2000" i="1">
                <a:latin typeface="Arial" charset="0"/>
              </a:rPr>
              <a:t>E.coli</a:t>
            </a:r>
            <a:r>
              <a:rPr lang="en-US" sz="2000">
                <a:latin typeface="Arial" charset="0"/>
              </a:rPr>
              <a:t> ORFans</a:t>
            </a:r>
          </a:p>
        </p:txBody>
      </p:sp>
      <p:sp>
        <p:nvSpPr>
          <p:cNvPr id="4" name="TextBox 3"/>
          <p:cNvSpPr txBox="1">
            <a:spLocks noChangeArrowheads="1"/>
          </p:cNvSpPr>
          <p:nvPr/>
        </p:nvSpPr>
        <p:spPr bwMode="auto">
          <a:xfrm>
            <a:off x="161925" y="1435100"/>
            <a:ext cx="88661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err="1">
                <a:solidFill>
                  <a:srgbClr val="000000"/>
                </a:solidFill>
                <a:cs typeface="Arial" charset="0"/>
              </a:rPr>
              <a:t>dN-dS</a:t>
            </a:r>
            <a:r>
              <a:rPr lang="en-US" sz="1800" dirty="0">
                <a:solidFill>
                  <a:srgbClr val="000000"/>
                </a:solidFill>
                <a:cs typeface="Arial" charset="0"/>
              </a:rPr>
              <a:t> &lt; 0 for some </a:t>
            </a:r>
            <a:r>
              <a:rPr lang="en-US" sz="1800" dirty="0" err="1">
                <a:solidFill>
                  <a:srgbClr val="000000"/>
                </a:solidFill>
                <a:cs typeface="Arial" charset="0"/>
              </a:rPr>
              <a:t>ORFan</a:t>
            </a:r>
            <a:r>
              <a:rPr lang="en-US" sz="1800" dirty="0">
                <a:solidFill>
                  <a:srgbClr val="000000"/>
                </a:solidFill>
                <a:cs typeface="Arial" charset="0"/>
              </a:rPr>
              <a:t> </a:t>
            </a:r>
            <a:r>
              <a:rPr lang="en-US" sz="1800" i="1" dirty="0">
                <a:solidFill>
                  <a:srgbClr val="000000"/>
                </a:solidFill>
                <a:cs typeface="Arial" charset="0"/>
              </a:rPr>
              <a:t>E. coli </a:t>
            </a:r>
            <a:r>
              <a:rPr lang="en-US" sz="1800" dirty="0">
                <a:solidFill>
                  <a:srgbClr val="000000"/>
                </a:solidFill>
                <a:cs typeface="Arial" charset="0"/>
              </a:rPr>
              <a:t>clusters seems to suggest they are functional genes.</a:t>
            </a:r>
          </a:p>
        </p:txBody>
      </p:sp>
      <p:sp>
        <p:nvSpPr>
          <p:cNvPr id="5" name="Rectangle 5"/>
          <p:cNvSpPr>
            <a:spLocks noChangeArrowheads="1"/>
          </p:cNvSpPr>
          <p:nvPr/>
        </p:nvSpPr>
        <p:spPr bwMode="auto">
          <a:xfrm>
            <a:off x="3616325" y="4822825"/>
            <a:ext cx="5137150" cy="246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1000" b="1">
                <a:solidFill>
                  <a:srgbClr val="000000"/>
                </a:solidFill>
                <a:latin typeface="Arial" charset="0"/>
                <a:ea typeface="ＭＳ Ｐゴシック" charset="0"/>
                <a:cs typeface="Arial" charset="0"/>
              </a:rPr>
              <a:t>Adapted after Yu, G. and Stoltzfus, A. Genome Biol Evol (2012) Vol. 4 1176-1187 </a:t>
            </a:r>
          </a:p>
        </p:txBody>
      </p:sp>
      <p:graphicFrame>
        <p:nvGraphicFramePr>
          <p:cNvPr id="3" name="Table 2"/>
          <p:cNvGraphicFramePr>
            <a:graphicFrameLocks noGrp="1"/>
          </p:cNvGraphicFramePr>
          <p:nvPr/>
        </p:nvGraphicFramePr>
        <p:xfrm>
          <a:off x="447675" y="2406650"/>
          <a:ext cx="8305800" cy="2354264"/>
        </p:xfrm>
        <a:graphic>
          <a:graphicData uri="http://schemas.openxmlformats.org/drawingml/2006/table">
            <a:tbl>
              <a:tblPr/>
              <a:tblGrid>
                <a:gridCol w="2576513">
                  <a:extLst>
                    <a:ext uri="{9D8B030D-6E8A-4147-A177-3AD203B41FA5}">
                      <a16:colId xmlns:a16="http://schemas.microsoft.com/office/drawing/2014/main" val="20000"/>
                    </a:ext>
                  </a:extLst>
                </a:gridCol>
                <a:gridCol w="1433512">
                  <a:extLst>
                    <a:ext uri="{9D8B030D-6E8A-4147-A177-3AD203B41FA5}">
                      <a16:colId xmlns:a16="http://schemas.microsoft.com/office/drawing/2014/main" val="20001"/>
                    </a:ext>
                  </a:extLst>
                </a:gridCol>
                <a:gridCol w="1431925">
                  <a:extLst>
                    <a:ext uri="{9D8B030D-6E8A-4147-A177-3AD203B41FA5}">
                      <a16:colId xmlns:a16="http://schemas.microsoft.com/office/drawing/2014/main" val="20002"/>
                    </a:ext>
                  </a:extLst>
                </a:gridCol>
                <a:gridCol w="1431925">
                  <a:extLst>
                    <a:ext uri="{9D8B030D-6E8A-4147-A177-3AD203B41FA5}">
                      <a16:colId xmlns:a16="http://schemas.microsoft.com/office/drawing/2014/main" val="20003"/>
                    </a:ext>
                  </a:extLst>
                </a:gridCol>
                <a:gridCol w="1431925">
                  <a:extLst>
                    <a:ext uri="{9D8B030D-6E8A-4147-A177-3AD203B41FA5}">
                      <a16:colId xmlns:a16="http://schemas.microsoft.com/office/drawing/2014/main" val="20004"/>
                    </a:ext>
                  </a:extLst>
                </a:gridCol>
              </a:tblGrid>
              <a:tr h="52228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Gene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dN-dS&gt;0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dN-dS&lt;0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68313">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rgbClr val="000000"/>
                          </a:solidFill>
                          <a:effectLst/>
                          <a:latin typeface="Arial" charset="0"/>
                          <a:ea typeface="ＭＳ Ｐゴシック" charset="0"/>
                          <a:cs typeface="Arial" charset="0"/>
                        </a:rPr>
                        <a:t>E. coli </a:t>
                      </a:r>
                      <a:r>
                        <a:rPr kumimoji="0" lang="en-US" sz="1200" b="1" i="0" u="none" strike="noStrike" cap="none" normalizeH="0" baseline="0">
                          <a:ln>
                            <a:noFill/>
                          </a:ln>
                          <a:solidFill>
                            <a:srgbClr val="000000"/>
                          </a:solidFill>
                          <a:effectLst/>
                          <a:latin typeface="Arial" charset="0"/>
                          <a:ea typeface="ＭＳ Ｐゴシック" charset="0"/>
                          <a:cs typeface="Arial" charset="0"/>
                        </a:rPr>
                        <a:t>ORFan clusters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944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1"/>
                  </a:ext>
                </a:extLst>
              </a:tr>
              <a:tr h="708025">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a:t>
                      </a:r>
                      <a:r>
                        <a:rPr kumimoji="0" lang="en-US" sz="12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12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extLst>
                  <a:ext uri="{0D108BD9-81ED-4DB2-BD59-A6C34878D82A}">
                    <a16:rowId xmlns:a16="http://schemas.microsoft.com/office/drawing/2014/main" val="10002"/>
                  </a:ext>
                </a:extLst>
              </a:tr>
              <a:tr h="65563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 </a:t>
                      </a:r>
                      <a:r>
                        <a:rPr kumimoji="0" lang="en-US" sz="12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12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1200" b="1" i="0" u="none" strike="noStrike" cap="none" normalizeH="0" baseline="0">
                          <a:ln>
                            <a:noFill/>
                          </a:ln>
                          <a:solidFill>
                            <a:srgbClr val="000000"/>
                          </a:solidFill>
                          <a:effectLst/>
                          <a:latin typeface="Arial" charset="0"/>
                          <a:ea typeface="ＭＳ Ｐゴシック" charset="0"/>
                          <a:cs typeface="Arial" charset="0"/>
                        </a:rPr>
                        <a:t>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55191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52650"/>
            <a:ext cx="5524500" cy="388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2" name="Rectangle 3"/>
          <p:cNvSpPr>
            <a:spLocks noChangeArrowheads="1"/>
          </p:cNvSpPr>
          <p:nvPr/>
        </p:nvSpPr>
        <p:spPr bwMode="auto">
          <a:xfrm>
            <a:off x="228600" y="304800"/>
            <a:ext cx="85725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a:solidFill>
                  <a:srgbClr val="000000"/>
                </a:solidFill>
                <a:latin typeface="Arial" charset="0"/>
                <a:ea typeface="ＭＳ Ｐゴシック" charset="0"/>
                <a:cs typeface="ＭＳ Ｐゴシック" charset="0"/>
              </a:rPr>
              <a:t>Vincent Daubin and Howard Ochman: Bacterial Genomes as New Gene Homes: The Genealogy of ORFans in </a:t>
            </a:r>
            <a:r>
              <a:rPr lang="en-US" sz="2400" i="1">
                <a:solidFill>
                  <a:srgbClr val="000000"/>
                </a:solidFill>
                <a:latin typeface="Arial" charset="0"/>
                <a:ea typeface="ＭＳ Ｐゴシック" charset="0"/>
                <a:cs typeface="ＭＳ Ｐゴシック" charset="0"/>
              </a:rPr>
              <a:t>E. coli.  Genome Research 14:1036-1042, 2004  </a:t>
            </a:r>
            <a:endParaRPr lang="en-US" sz="2400">
              <a:solidFill>
                <a:srgbClr val="000000"/>
              </a:solidFill>
              <a:latin typeface="Arial" charset="0"/>
              <a:ea typeface="ＭＳ Ｐゴシック" charset="0"/>
              <a:cs typeface="ＭＳ Ｐゴシック" charset="0"/>
            </a:endParaRPr>
          </a:p>
          <a:p>
            <a:pPr defTabSz="914400" fontAlgn="base">
              <a:spcBef>
                <a:spcPct val="0"/>
              </a:spcBef>
              <a:spcAft>
                <a:spcPct val="0"/>
              </a:spcAft>
            </a:pPr>
            <a:r>
              <a:rPr lang="en-US" sz="2400">
                <a:solidFill>
                  <a:srgbClr val="000000"/>
                </a:solidFill>
                <a:latin typeface="Arial" charset="0"/>
                <a:ea typeface="ＭＳ Ｐゴシック" charset="0"/>
                <a:cs typeface="ＭＳ Ｐゴシック" charset="0"/>
              </a:rPr>
              <a:t> </a:t>
            </a:r>
          </a:p>
        </p:txBody>
      </p:sp>
      <p:sp>
        <p:nvSpPr>
          <p:cNvPr id="158723" name="Text Box 4"/>
          <p:cNvSpPr txBox="1">
            <a:spLocks noChangeArrowheads="1"/>
          </p:cNvSpPr>
          <p:nvPr/>
        </p:nvSpPr>
        <p:spPr bwMode="auto">
          <a:xfrm>
            <a:off x="0" y="2841625"/>
            <a:ext cx="3048000" cy="283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i="1">
                <a:solidFill>
                  <a:srgbClr val="000000"/>
                </a:solidFill>
              </a:rPr>
              <a:t>The ratio of non-synonymous to synonymous substitutions for genes found only in the E.coli - Salmonella clade is lower than 1, but larger than for more widely distributed genes.  </a:t>
            </a:r>
          </a:p>
        </p:txBody>
      </p:sp>
      <p:sp>
        <p:nvSpPr>
          <p:cNvPr id="158724" name="Line 5"/>
          <p:cNvSpPr>
            <a:spLocks noChangeShapeType="1"/>
          </p:cNvSpPr>
          <p:nvPr/>
        </p:nvSpPr>
        <p:spPr bwMode="auto">
          <a:xfrm>
            <a:off x="2239963" y="3352800"/>
            <a:ext cx="2895600" cy="0"/>
          </a:xfrm>
          <a:prstGeom prst="line">
            <a:avLst/>
          </a:prstGeom>
          <a:noFill/>
          <a:ln w="76200">
            <a:solidFill>
              <a:srgbClr val="5BD75B"/>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58725" name="Text Box 6"/>
          <p:cNvSpPr txBox="1">
            <a:spLocks noChangeArrowheads="1"/>
          </p:cNvSpPr>
          <p:nvPr/>
        </p:nvSpPr>
        <p:spPr bwMode="auto">
          <a:xfrm>
            <a:off x="2895600" y="6035675"/>
            <a:ext cx="63706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a:solidFill>
                  <a:srgbClr val="000000"/>
                </a:solidFill>
              </a:rPr>
              <a:t>Fig. 3 from Vincent Daubin and Howard Ochman,</a:t>
            </a:r>
            <a:r>
              <a:rPr lang="en-US" sz="1200" i="1">
                <a:solidFill>
                  <a:srgbClr val="000000"/>
                </a:solidFill>
              </a:rPr>
              <a:t>  Genome Research 14:1036-1042, 2004</a:t>
            </a:r>
          </a:p>
          <a:p>
            <a:pPr defTabSz="914400" eaLnBrk="1" fontAlgn="base" hangingPunct="1">
              <a:spcBef>
                <a:spcPct val="0"/>
              </a:spcBef>
              <a:spcAft>
                <a:spcPct val="0"/>
              </a:spcAft>
            </a:pPr>
            <a:endParaRPr lang="en-US" sz="1200">
              <a:solidFill>
                <a:srgbClr val="000000"/>
              </a:solidFill>
            </a:endParaRPr>
          </a:p>
        </p:txBody>
      </p:sp>
      <p:cxnSp>
        <p:nvCxnSpPr>
          <p:cNvPr id="158726" name="Straight Arrow Connector 6"/>
          <p:cNvCxnSpPr>
            <a:cxnSpLocks noChangeShapeType="1"/>
          </p:cNvCxnSpPr>
          <p:nvPr/>
        </p:nvCxnSpPr>
        <p:spPr bwMode="auto">
          <a:xfrm flipV="1">
            <a:off x="4721225" y="5318125"/>
            <a:ext cx="3479800" cy="7938"/>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8727" name="TextBox 7"/>
          <p:cNvSpPr txBox="1">
            <a:spLocks noChangeArrowheads="1"/>
          </p:cNvSpPr>
          <p:nvPr/>
        </p:nvSpPr>
        <p:spPr bwMode="auto">
          <a:xfrm>
            <a:off x="4938713" y="4987925"/>
            <a:ext cx="32654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b="1">
                <a:solidFill>
                  <a:srgbClr val="000000"/>
                </a:solidFill>
                <a:cs typeface="Arial" charset="0"/>
              </a:rPr>
              <a:t>Increasing phylogenetic depth</a:t>
            </a:r>
          </a:p>
        </p:txBody>
      </p:sp>
    </p:spTree>
    <p:extLst>
      <p:ext uri="{BB962C8B-B14F-4D97-AF65-F5344CB8AC3E}">
        <p14:creationId xmlns:p14="http://schemas.microsoft.com/office/powerpoint/2010/main" val="1605792258"/>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nvGraphicFramePr>
        <p:xfrm>
          <a:off x="1219200" y="1449388"/>
          <a:ext cx="6297613" cy="4722812"/>
        </p:xfrm>
        <a:graphic>
          <a:graphicData uri="http://schemas.openxmlformats.org/presentationml/2006/ole">
            <mc:AlternateContent xmlns:mc="http://schemas.openxmlformats.org/markup-compatibility/2006">
              <mc:Choice xmlns:v="urn:schemas-microsoft-com:vml" Requires="v">
                <p:oleObj spid="_x0000_s69641" name="Photo Editor Photo" r:id="rId4" imgW="6095238" imgH="4572396" progId="">
                  <p:embed/>
                </p:oleObj>
              </mc:Choice>
              <mc:Fallback>
                <p:oleObj name="Photo Editor Photo" r:id="rId4" imgW="6095238" imgH="4572396" progId="">
                  <p:embed/>
                  <p:pic>
                    <p:nvPicPr>
                      <p:cNvPr id="16076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449388"/>
                        <a:ext cx="6297613" cy="4722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288925" y="115888"/>
            <a:ext cx="8016875" cy="163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See </a:t>
            </a:r>
            <a:r>
              <a:rPr lang="en-US" sz="2000" dirty="0">
                <a:solidFill>
                  <a:srgbClr val="000000"/>
                </a:solidFill>
                <a:hlinkClick r:id="rId6"/>
              </a:rPr>
              <a:t>here </a:t>
            </a:r>
            <a:r>
              <a:rPr lang="en-US" sz="2000" dirty="0">
                <a:solidFill>
                  <a:srgbClr val="000000"/>
                </a:solidFill>
              </a:rPr>
              <a:t>for a published version. </a:t>
            </a:r>
          </a:p>
        </p:txBody>
      </p:sp>
      <p:pic>
        <p:nvPicPr>
          <p:cNvPr id="160771" name="Picture 4" descr="roquef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859088"/>
            <a:ext cx="2193925"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2" name="Line 5"/>
          <p:cNvSpPr>
            <a:spLocks noChangeShapeType="1"/>
          </p:cNvSpPr>
          <p:nvPr/>
        </p:nvSpPr>
        <p:spPr bwMode="auto">
          <a:xfrm>
            <a:off x="288925"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3" name="Line 6"/>
          <p:cNvSpPr>
            <a:spLocks noChangeShapeType="1"/>
          </p:cNvSpPr>
          <p:nvPr/>
        </p:nvSpPr>
        <p:spPr bwMode="auto">
          <a:xfrm flipV="1">
            <a:off x="288925"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0774" name="Group 7"/>
          <p:cNvGrpSpPr>
            <a:grpSpLocks/>
          </p:cNvGrpSpPr>
          <p:nvPr/>
        </p:nvGrpSpPr>
        <p:grpSpPr bwMode="auto">
          <a:xfrm>
            <a:off x="7086600" y="873125"/>
            <a:ext cx="1954213" cy="4537075"/>
            <a:chOff x="4224" y="288"/>
            <a:chExt cx="1375" cy="3002"/>
          </a:xfrm>
        </p:grpSpPr>
        <p:pic>
          <p:nvPicPr>
            <p:cNvPr id="160778" name="Picture 8"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0775" name="Line 11"/>
          <p:cNvSpPr>
            <a:spLocks noChangeShapeType="1"/>
          </p:cNvSpPr>
          <p:nvPr/>
        </p:nvSpPr>
        <p:spPr bwMode="auto">
          <a:xfrm>
            <a:off x="7135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6" name="Line 12"/>
          <p:cNvSpPr>
            <a:spLocks noChangeShapeType="1"/>
          </p:cNvSpPr>
          <p:nvPr/>
        </p:nvSpPr>
        <p:spPr bwMode="auto">
          <a:xfrm flipV="1">
            <a:off x="7135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7" name="Text Box 13"/>
          <p:cNvSpPr txBox="1">
            <a:spLocks noChangeArrowheads="1"/>
          </p:cNvSpPr>
          <p:nvPr/>
        </p:nvSpPr>
        <p:spPr bwMode="auto">
          <a:xfrm>
            <a:off x="196850" y="6156325"/>
            <a:ext cx="8843963"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700" b="1" i="1" dirty="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75143566"/>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a:latin typeface="Arial" charset="0"/>
              </a:rPr>
              <a:t> </a:t>
            </a:r>
          </a:p>
        </p:txBody>
      </p:sp>
      <p:sp>
        <p:nvSpPr>
          <p:cNvPr id="272386" name="Title 1"/>
          <p:cNvSpPr txBox="1">
            <a:spLocks/>
          </p:cNvSpPr>
          <p:nvPr/>
        </p:nvSpPr>
        <p:spPr bwMode="gray">
          <a:xfrm>
            <a:off x="333375" y="284163"/>
            <a:ext cx="85201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627" rIns="0" bIns="45627"/>
          <a:lstStyle>
            <a:lvl1pPr defTabSz="450850" eaLnBrk="0" hangingPunct="0">
              <a:defRPr sz="2400">
                <a:solidFill>
                  <a:schemeClr val="tx1"/>
                </a:solidFill>
                <a:latin typeface="Arial" charset="0"/>
                <a:ea typeface="ＭＳ Ｐゴシック" charset="0"/>
                <a:cs typeface="ＭＳ Ｐゴシック" charset="0"/>
              </a:defRPr>
            </a:lvl1pPr>
            <a:lvl2pPr marL="742950" indent="-285750" defTabSz="450850" eaLnBrk="0" hangingPunct="0">
              <a:defRPr sz="2400">
                <a:solidFill>
                  <a:schemeClr val="tx1"/>
                </a:solidFill>
                <a:latin typeface="Arial" charset="0"/>
                <a:ea typeface="ＭＳ Ｐゴシック" charset="0"/>
              </a:defRPr>
            </a:lvl2pPr>
            <a:lvl3pPr marL="1143000" indent="-228600" defTabSz="450850" eaLnBrk="0" hangingPunct="0">
              <a:defRPr sz="2400">
                <a:solidFill>
                  <a:schemeClr val="tx1"/>
                </a:solidFill>
                <a:latin typeface="Arial" charset="0"/>
                <a:ea typeface="ＭＳ Ｐゴシック" charset="0"/>
              </a:defRPr>
            </a:lvl3pPr>
            <a:lvl4pPr marL="1600200" indent="-228600" defTabSz="450850" eaLnBrk="0" hangingPunct="0">
              <a:defRPr sz="2400">
                <a:solidFill>
                  <a:schemeClr val="tx1"/>
                </a:solidFill>
                <a:latin typeface="Arial" charset="0"/>
                <a:ea typeface="ＭＳ Ｐゴシック" charset="0"/>
              </a:defRPr>
            </a:lvl4pPr>
            <a:lvl5pPr marL="2057400" indent="-228600" defTabSz="450850" eaLnBrk="0" hangingPunct="0">
              <a:defRPr sz="2400">
                <a:solidFill>
                  <a:schemeClr val="tx1"/>
                </a:solidFill>
                <a:latin typeface="Arial" charset="0"/>
                <a:ea typeface="ＭＳ Ｐゴシック" charset="0"/>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ct val="0"/>
              </a:spcAft>
            </a:pPr>
            <a:r>
              <a:rPr lang="en-US" sz="2000" b="1">
                <a:solidFill>
                  <a:srgbClr val="000000"/>
                </a:solidFill>
                <a:cs typeface="Arial" charset="0"/>
              </a:rPr>
              <a:t>Vertically Inherited Genes  Not Expressed for Function</a:t>
            </a:r>
            <a:endParaRPr lang="en-US" sz="2000" b="1" i="1">
              <a:solidFill>
                <a:srgbClr val="000000"/>
              </a:solidFill>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7365"/>
          <a:stretch>
            <a:fillRect/>
          </a:stretch>
        </p:blipFill>
        <p:spPr bwMode="auto">
          <a:xfrm>
            <a:off x="333375" y="1808163"/>
            <a:ext cx="8569325" cy="443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01535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title"/>
          </p:nvPr>
        </p:nvSpPr>
        <p:spPr/>
        <p:txBody>
          <a:bodyPr/>
          <a:lstStyle/>
          <a:p>
            <a:pPr algn="ctr" eaLnBrk="1" hangingPunct="1"/>
            <a:r>
              <a:rPr lang="en-US" sz="2000">
                <a:latin typeface="Arial" charset="0"/>
              </a:rPr>
              <a:t>Counting Algorithm</a:t>
            </a:r>
          </a:p>
        </p:txBody>
      </p:sp>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36525" y="1049338"/>
            <a:ext cx="6556375" cy="1860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l="3609" t="2892" r="1871" b="62604"/>
          <a:stretch>
            <a:fillRect/>
          </a:stretch>
        </p:blipFill>
        <p:spPr bwMode="auto">
          <a:xfrm>
            <a:off x="177800" y="3476625"/>
            <a:ext cx="6472238" cy="305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a:spLocks noChangeArrowheads="1"/>
          </p:cNvSpPr>
          <p:nvPr/>
        </p:nvSpPr>
        <p:spPr bwMode="auto">
          <a:xfrm>
            <a:off x="2174875" y="1049338"/>
            <a:ext cx="157163"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11" name="Rectangle 10"/>
          <p:cNvSpPr>
            <a:spLocks noChangeArrowheads="1"/>
          </p:cNvSpPr>
          <p:nvPr/>
        </p:nvSpPr>
        <p:spPr bwMode="auto">
          <a:xfrm>
            <a:off x="1495425" y="3462338"/>
            <a:ext cx="158750"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graphicFrame>
        <p:nvGraphicFramePr>
          <p:cNvPr id="13" name="Diagram 12"/>
          <p:cNvGraphicFramePr/>
          <p:nvPr/>
        </p:nvGraphicFramePr>
        <p:xfrm>
          <a:off x="6615548" y="1251526"/>
          <a:ext cx="2528454" cy="5136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9"/>
          <p:cNvGrpSpPr>
            <a:grpSpLocks/>
          </p:cNvGrpSpPr>
          <p:nvPr/>
        </p:nvGrpSpPr>
        <p:grpSpPr bwMode="auto">
          <a:xfrm>
            <a:off x="3497263" y="2936875"/>
            <a:ext cx="3057525" cy="412750"/>
            <a:chOff x="3497056" y="2936773"/>
            <a:chExt cx="3057306" cy="412581"/>
          </a:xfrm>
        </p:grpSpPr>
        <p:grpSp>
          <p:nvGrpSpPr>
            <p:cNvPr id="273422" name="Group 17"/>
            <p:cNvGrpSpPr>
              <a:grpSpLocks/>
            </p:cNvGrpSpPr>
            <p:nvPr/>
          </p:nvGrpSpPr>
          <p:grpSpPr bwMode="auto">
            <a:xfrm>
              <a:off x="3497056" y="2936773"/>
              <a:ext cx="998162" cy="412581"/>
              <a:chOff x="3497056" y="2936773"/>
              <a:chExt cx="998162" cy="412581"/>
            </a:xfrm>
          </p:grpSpPr>
          <p:cxnSp>
            <p:nvCxnSpPr>
              <p:cNvPr id="273424" name="Straight Arrow Connector 6"/>
              <p:cNvCxnSpPr>
                <a:cxnSpLocks noChangeShapeType="1"/>
              </p:cNvCxnSpPr>
              <p:nvPr/>
            </p:nvCxnSpPr>
            <p:spPr bwMode="auto">
              <a:xfrm>
                <a:off x="4118290" y="2936773"/>
                <a:ext cx="376928" cy="166360"/>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3425" name="Straight Arrow Connector 13"/>
              <p:cNvCxnSpPr>
                <a:cxnSpLocks noChangeShapeType="1"/>
              </p:cNvCxnSpPr>
              <p:nvPr/>
            </p:nvCxnSpPr>
            <p:spPr bwMode="auto">
              <a:xfrm flipV="1">
                <a:off x="3497056" y="3172692"/>
                <a:ext cx="998162" cy="176662"/>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73423" name="TextBox 18"/>
            <p:cNvSpPr txBox="1">
              <a:spLocks noChangeArrowheads="1"/>
            </p:cNvSpPr>
            <p:nvPr/>
          </p:nvSpPr>
          <p:spPr bwMode="auto">
            <a:xfrm>
              <a:off x="4495217" y="3012315"/>
              <a:ext cx="205914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000000"/>
                  </a:solidFill>
                </a:rPr>
                <a:t>1 non-synonymous change</a:t>
              </a:r>
            </a:p>
          </p:txBody>
        </p:sp>
      </p:grpSp>
      <p:grpSp>
        <p:nvGrpSpPr>
          <p:cNvPr id="273416" name="Group 3"/>
          <p:cNvGrpSpPr>
            <a:grpSpLocks/>
          </p:cNvGrpSpPr>
          <p:nvPr/>
        </p:nvGrpSpPr>
        <p:grpSpPr bwMode="auto">
          <a:xfrm>
            <a:off x="1946275" y="2813050"/>
            <a:ext cx="2360613" cy="246063"/>
            <a:chOff x="1947046" y="2813663"/>
            <a:chExt cx="2359708" cy="246224"/>
          </a:xfrm>
        </p:grpSpPr>
        <p:sp>
          <p:nvSpPr>
            <p:cNvPr id="273420" name="TextBox 2"/>
            <p:cNvSpPr txBox="1">
              <a:spLocks noChangeArrowheads="1"/>
            </p:cNvSpPr>
            <p:nvPr/>
          </p:nvSpPr>
          <p:spPr bwMode="auto">
            <a:xfrm>
              <a:off x="1947046" y="2813663"/>
              <a:ext cx="2359708" cy="24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rPr>
                <a:t>X=2     1 nucleotide substitution</a:t>
              </a:r>
            </a:p>
          </p:txBody>
        </p:sp>
        <p:cxnSp>
          <p:nvCxnSpPr>
            <p:cNvPr id="273421" name="Straight Arrow Connector 15"/>
            <p:cNvCxnSpPr>
              <a:cxnSpLocks noChangeShapeType="1"/>
            </p:cNvCxnSpPr>
            <p:nvPr/>
          </p:nvCxnSpPr>
          <p:spPr bwMode="auto">
            <a:xfrm flipV="1">
              <a:off x="2416708" y="2948351"/>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73417" name="Group 7"/>
          <p:cNvGrpSpPr>
            <a:grpSpLocks/>
          </p:cNvGrpSpPr>
          <p:nvPr/>
        </p:nvGrpSpPr>
        <p:grpSpPr bwMode="auto">
          <a:xfrm>
            <a:off x="1276350" y="3225800"/>
            <a:ext cx="2359025" cy="246063"/>
            <a:chOff x="1275789" y="3226244"/>
            <a:chExt cx="2359708" cy="246224"/>
          </a:xfrm>
        </p:grpSpPr>
        <p:sp>
          <p:nvSpPr>
            <p:cNvPr id="273418" name="TextBox 11"/>
            <p:cNvSpPr txBox="1">
              <a:spLocks noChangeArrowheads="1"/>
            </p:cNvSpPr>
            <p:nvPr/>
          </p:nvSpPr>
          <p:spPr bwMode="auto">
            <a:xfrm>
              <a:off x="1275789" y="3226244"/>
              <a:ext cx="2359708" cy="24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rPr>
                <a:t>X=2     1 amino acid substitution</a:t>
              </a:r>
            </a:p>
          </p:txBody>
        </p:sp>
        <p:cxnSp>
          <p:nvCxnSpPr>
            <p:cNvPr id="273419" name="Straight Arrow Connector 22"/>
            <p:cNvCxnSpPr>
              <a:cxnSpLocks noChangeShapeType="1"/>
            </p:cNvCxnSpPr>
            <p:nvPr/>
          </p:nvCxnSpPr>
          <p:spPr bwMode="auto">
            <a:xfrm flipV="1">
              <a:off x="1742453" y="3349354"/>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4546693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algn="ctr" eaLnBrk="1" hangingPunct="1"/>
            <a:r>
              <a:rPr lang="en-US" sz="2000">
                <a:latin typeface="Arial" charset="0"/>
              </a:rPr>
              <a:t>Simulation Algorithm</a:t>
            </a:r>
          </a:p>
        </p:txBody>
      </p:sp>
      <p:pic>
        <p:nvPicPr>
          <p:cNvPr id="274434"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93663" y="1049338"/>
            <a:ext cx="6396037" cy="1814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9" name="Diagram 8"/>
          <p:cNvGraphicFramePr/>
          <p:nvPr/>
        </p:nvGraphicFramePr>
        <p:xfrm>
          <a:off x="6533188" y="1251526"/>
          <a:ext cx="2528454" cy="513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a:spLocks noChangeArrowheads="1"/>
          </p:cNvSpPr>
          <p:nvPr/>
        </p:nvSpPr>
        <p:spPr bwMode="auto">
          <a:xfrm>
            <a:off x="1901825" y="1547813"/>
            <a:ext cx="292100" cy="149225"/>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pic>
        <p:nvPicPr>
          <p:cNvPr id="274437" name="Picture 3"/>
          <p:cNvPicPr>
            <a:picLocks noChangeAspect="1" noChangeArrowheads="1"/>
          </p:cNvPicPr>
          <p:nvPr/>
        </p:nvPicPr>
        <p:blipFill>
          <a:blip r:embed="rId8">
            <a:extLst>
              <a:ext uri="{28A0092B-C50C-407E-A947-70E740481C1C}">
                <a14:useLocalDpi xmlns:a14="http://schemas.microsoft.com/office/drawing/2010/main" val="0"/>
              </a:ext>
            </a:extLst>
          </a:blip>
          <a:srcRect l="3609" t="2892" r="1871" b="62604"/>
          <a:stretch>
            <a:fillRect/>
          </a:stretch>
        </p:blipFill>
        <p:spPr bwMode="auto">
          <a:xfrm>
            <a:off x="182563" y="3192463"/>
            <a:ext cx="6307137" cy="2979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a:spLocks noChangeArrowheads="1"/>
          </p:cNvSpPr>
          <p:nvPr/>
        </p:nvSpPr>
        <p:spPr bwMode="auto">
          <a:xfrm>
            <a:off x="1474788" y="3330575"/>
            <a:ext cx="136525" cy="15668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1893888" y="1506538"/>
            <a:ext cx="146050" cy="211137"/>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541727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P spid="8"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322263" y="217488"/>
            <a:ext cx="8520112" cy="6683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pic>
        <p:nvPicPr>
          <p:cNvPr id="514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4076700"/>
            <a:ext cx="3514725" cy="2551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4081463"/>
            <a:ext cx="3509962" cy="254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1403350"/>
            <a:ext cx="3509962" cy="254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5346700" y="1074738"/>
            <a:ext cx="3265488"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400" b="1" dirty="0">
                <a:solidFill>
                  <a:srgbClr val="000000"/>
                </a:solidFill>
              </a:rPr>
              <a:t>Probability distribution</a:t>
            </a:r>
          </a:p>
        </p:txBody>
      </p:sp>
      <p:sp>
        <p:nvSpPr>
          <p:cNvPr id="32" name="TextBox 31"/>
          <p:cNvSpPr txBox="1">
            <a:spLocks noChangeArrowheads="1"/>
          </p:cNvSpPr>
          <p:nvPr/>
        </p:nvSpPr>
        <p:spPr bwMode="auto">
          <a:xfrm>
            <a:off x="1681163" y="1033463"/>
            <a:ext cx="3267075"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400" b="1" dirty="0">
                <a:solidFill>
                  <a:srgbClr val="000000"/>
                </a:solidFill>
              </a:rPr>
              <a:t>Count distribution from simulations </a:t>
            </a:r>
          </a:p>
        </p:txBody>
      </p:sp>
      <p:sp>
        <p:nvSpPr>
          <p:cNvPr id="4" name="TextBox 3"/>
          <p:cNvSpPr txBox="1">
            <a:spLocks noChangeArrowheads="1"/>
          </p:cNvSpPr>
          <p:nvPr/>
        </p:nvSpPr>
        <p:spPr bwMode="auto">
          <a:xfrm>
            <a:off x="50800" y="2133600"/>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000000"/>
                </a:solidFill>
                <a:cs typeface="Arial" charset="0"/>
              </a:rPr>
              <a:t>Non-synonymous</a:t>
            </a:r>
          </a:p>
        </p:txBody>
      </p:sp>
      <p:sp>
        <p:nvSpPr>
          <p:cNvPr id="34" name="TextBox 33"/>
          <p:cNvSpPr txBox="1">
            <a:spLocks noChangeArrowheads="1"/>
          </p:cNvSpPr>
          <p:nvPr/>
        </p:nvSpPr>
        <p:spPr bwMode="auto">
          <a:xfrm>
            <a:off x="50800" y="5213350"/>
            <a:ext cx="155733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pic>
        <p:nvPicPr>
          <p:cNvPr id="51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338" y="1403350"/>
            <a:ext cx="3514725" cy="255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 name="Group 8"/>
          <p:cNvGrpSpPr>
            <a:grpSpLocks/>
          </p:cNvGrpSpPr>
          <p:nvPr/>
        </p:nvGrpSpPr>
        <p:grpSpPr bwMode="auto">
          <a:xfrm>
            <a:off x="6388100" y="2665413"/>
            <a:ext cx="1098550" cy="1009650"/>
            <a:chOff x="6388851" y="2665867"/>
            <a:chExt cx="1097948" cy="1008666"/>
          </a:xfrm>
        </p:grpSpPr>
        <p:cxnSp>
          <p:nvCxnSpPr>
            <p:cNvPr id="275478" name="Straight Arrow Connector 15"/>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9" name="TextBox 6"/>
            <p:cNvSpPr txBox="1">
              <a:spLocks noChangeArrowheads="1"/>
            </p:cNvSpPr>
            <p:nvPr/>
          </p:nvSpPr>
          <p:spPr bwMode="auto">
            <a:xfrm>
              <a:off x="6501740" y="2665867"/>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90</a:t>
              </a:r>
            </a:p>
            <a:p>
              <a:pPr defTabSz="914400" eaLnBrk="1" fontAlgn="base" hangingPunct="1">
                <a:spcBef>
                  <a:spcPct val="0"/>
                </a:spcBef>
                <a:spcAft>
                  <a:spcPct val="0"/>
                </a:spcAft>
              </a:pPr>
              <a:r>
                <a:rPr lang="en-US" sz="1000" b="1">
                  <a:solidFill>
                    <a:srgbClr val="FF0000"/>
                  </a:solidFill>
                </a:rPr>
                <a:t>k= 24</a:t>
              </a:r>
            </a:p>
            <a:p>
              <a:pPr defTabSz="914400" eaLnBrk="1" fontAlgn="base" hangingPunct="1">
                <a:spcBef>
                  <a:spcPct val="0"/>
                </a:spcBef>
                <a:spcAft>
                  <a:spcPct val="0"/>
                </a:spcAft>
              </a:pPr>
              <a:r>
                <a:rPr lang="en-US" sz="1000" b="1">
                  <a:solidFill>
                    <a:srgbClr val="FF0000"/>
                  </a:solidFill>
                </a:rPr>
                <a:t>p=0.763</a:t>
              </a:r>
            </a:p>
            <a:p>
              <a:pPr defTabSz="914400" eaLnBrk="1" fontAlgn="base" hangingPunct="1">
                <a:spcBef>
                  <a:spcPct val="0"/>
                </a:spcBef>
                <a:spcAft>
                  <a:spcPct val="0"/>
                </a:spcAft>
              </a:pPr>
              <a:r>
                <a:rPr lang="en-US" sz="1000" b="1">
                  <a:solidFill>
                    <a:srgbClr val="FF0000"/>
                  </a:solidFill>
                </a:rPr>
                <a:t>P(≤24)=3.63E-23</a:t>
              </a:r>
            </a:p>
          </p:txBody>
        </p:sp>
      </p:grpSp>
      <p:grpSp>
        <p:nvGrpSpPr>
          <p:cNvPr id="20" name="Group 19"/>
          <p:cNvGrpSpPr>
            <a:grpSpLocks/>
          </p:cNvGrpSpPr>
          <p:nvPr/>
        </p:nvGrpSpPr>
        <p:grpSpPr bwMode="auto">
          <a:xfrm>
            <a:off x="2860675" y="2973388"/>
            <a:ext cx="1098550" cy="671512"/>
            <a:chOff x="6388851" y="3003027"/>
            <a:chExt cx="1097948" cy="671506"/>
          </a:xfrm>
        </p:grpSpPr>
        <p:cxnSp>
          <p:nvCxnSpPr>
            <p:cNvPr id="275476" name="Straight Arrow Connector 20"/>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7" name="TextBox 21"/>
            <p:cNvSpPr txBox="1">
              <a:spLocks noChangeArrowheads="1"/>
            </p:cNvSpPr>
            <p:nvPr/>
          </p:nvSpPr>
          <p:spPr bwMode="auto">
            <a:xfrm>
              <a:off x="6501740" y="3003027"/>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Observed=24</a:t>
              </a:r>
            </a:p>
            <a:p>
              <a:pPr defTabSz="914400" eaLnBrk="1" fontAlgn="base" hangingPunct="1">
                <a:spcBef>
                  <a:spcPct val="0"/>
                </a:spcBef>
                <a:spcAft>
                  <a:spcPct val="0"/>
                </a:spcAft>
              </a:pPr>
              <a:r>
                <a:rPr lang="en-US" sz="1000" b="1">
                  <a:solidFill>
                    <a:srgbClr val="FF0000"/>
                  </a:solidFill>
                </a:rPr>
                <a:t>P(≤24) &lt; 10</a:t>
              </a:r>
              <a:r>
                <a:rPr lang="en-US" sz="1000" b="1" baseline="30000">
                  <a:solidFill>
                    <a:srgbClr val="FF0000"/>
                  </a:solidFill>
                </a:rPr>
                <a:t>-6</a:t>
              </a:r>
            </a:p>
          </p:txBody>
        </p:sp>
      </p:grpSp>
      <p:grpSp>
        <p:nvGrpSpPr>
          <p:cNvPr id="24" name="Group 23"/>
          <p:cNvGrpSpPr>
            <a:grpSpLocks/>
          </p:cNvGrpSpPr>
          <p:nvPr/>
        </p:nvGrpSpPr>
        <p:grpSpPr bwMode="auto">
          <a:xfrm>
            <a:off x="7092950" y="5346700"/>
            <a:ext cx="984250" cy="979488"/>
            <a:chOff x="6501740" y="2799185"/>
            <a:chExt cx="985059" cy="979127"/>
          </a:xfrm>
        </p:grpSpPr>
        <p:cxnSp>
          <p:nvCxnSpPr>
            <p:cNvPr id="275474" name="Straight Arrow Connector 24"/>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5" name="TextBox 25"/>
            <p:cNvSpPr txBox="1">
              <a:spLocks noChangeArrowheads="1"/>
            </p:cNvSpPr>
            <p:nvPr/>
          </p:nvSpPr>
          <p:spPr bwMode="auto">
            <a:xfrm>
              <a:off x="6501740" y="2799185"/>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90</a:t>
              </a:r>
            </a:p>
            <a:p>
              <a:pPr defTabSz="914400" eaLnBrk="1" fontAlgn="base" hangingPunct="1">
                <a:spcBef>
                  <a:spcPct val="0"/>
                </a:spcBef>
                <a:spcAft>
                  <a:spcPct val="0"/>
                </a:spcAft>
              </a:pPr>
              <a:r>
                <a:rPr lang="en-US" sz="1000" b="1">
                  <a:solidFill>
                    <a:srgbClr val="FF0000"/>
                  </a:solidFill>
                </a:rPr>
                <a:t>k= 66</a:t>
              </a:r>
            </a:p>
            <a:p>
              <a:pPr defTabSz="914400" eaLnBrk="1" fontAlgn="base" hangingPunct="1">
                <a:spcBef>
                  <a:spcPct val="0"/>
                </a:spcBef>
                <a:spcAft>
                  <a:spcPct val="0"/>
                </a:spcAft>
              </a:pPr>
              <a:r>
                <a:rPr lang="en-US" sz="1000" b="1">
                  <a:solidFill>
                    <a:srgbClr val="FF0000"/>
                  </a:solidFill>
                </a:rPr>
                <a:t>p=0.2365</a:t>
              </a:r>
            </a:p>
            <a:p>
              <a:pPr defTabSz="914400" eaLnBrk="1" fontAlgn="base" hangingPunct="1">
                <a:spcBef>
                  <a:spcPct val="0"/>
                </a:spcBef>
                <a:spcAft>
                  <a:spcPct val="0"/>
                </a:spcAft>
              </a:pPr>
              <a:r>
                <a:rPr lang="en-US" sz="1000" b="1">
                  <a:solidFill>
                    <a:srgbClr val="FF0000"/>
                  </a:solidFill>
                </a:rPr>
                <a:t>P(≥66)=3.22E-23</a:t>
              </a:r>
            </a:p>
          </p:txBody>
        </p:sp>
      </p:grpSp>
      <p:grpSp>
        <p:nvGrpSpPr>
          <p:cNvPr id="28" name="Group 27"/>
          <p:cNvGrpSpPr>
            <a:grpSpLocks/>
          </p:cNvGrpSpPr>
          <p:nvPr/>
        </p:nvGrpSpPr>
        <p:grpSpPr bwMode="auto">
          <a:xfrm>
            <a:off x="3314700" y="5668963"/>
            <a:ext cx="985838" cy="671512"/>
            <a:chOff x="6388850" y="3017664"/>
            <a:chExt cx="985059" cy="671351"/>
          </a:xfrm>
        </p:grpSpPr>
        <p:cxnSp>
          <p:nvCxnSpPr>
            <p:cNvPr id="275472" name="Straight Arrow Connector 28"/>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3" name="TextBox 29"/>
            <p:cNvSpPr txBox="1">
              <a:spLocks noChangeArrowheads="1"/>
            </p:cNvSpPr>
            <p:nvPr/>
          </p:nvSpPr>
          <p:spPr bwMode="auto">
            <a:xfrm>
              <a:off x="6388850" y="3017664"/>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Observed=66</a:t>
              </a:r>
            </a:p>
            <a:p>
              <a:pPr defTabSz="914400" eaLnBrk="1" fontAlgn="base" hangingPunct="1">
                <a:spcBef>
                  <a:spcPct val="0"/>
                </a:spcBef>
                <a:spcAft>
                  <a:spcPct val="0"/>
                </a:spcAft>
              </a:pPr>
              <a:r>
                <a:rPr lang="en-US" sz="1000" b="1">
                  <a:solidFill>
                    <a:srgbClr val="FF0000"/>
                  </a:solidFill>
                </a:rPr>
                <a:t>P(≥66) &lt; 10</a:t>
              </a:r>
              <a:r>
                <a:rPr lang="en-US" sz="1000" b="1" baseline="30000">
                  <a:solidFill>
                    <a:srgbClr val="FF0000"/>
                  </a:solidFill>
                </a:rPr>
                <a:t>-6</a:t>
              </a:r>
            </a:p>
          </p:txBody>
        </p:sp>
      </p:grpSp>
      <p:sp>
        <p:nvSpPr>
          <p:cNvPr id="6" name="TextBox 5"/>
          <p:cNvSpPr txBox="1">
            <a:spLocks noChangeArrowheads="1"/>
          </p:cNvSpPr>
          <p:nvPr/>
        </p:nvSpPr>
        <p:spPr bwMode="auto">
          <a:xfrm>
            <a:off x="2035175" y="1666875"/>
            <a:ext cx="16525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n=90</a:t>
            </a:r>
          </a:p>
        </p:txBody>
      </p:sp>
      <p:sp>
        <p:nvSpPr>
          <p:cNvPr id="27" name="TextBox 26"/>
          <p:cNvSpPr txBox="1">
            <a:spLocks noChangeArrowheads="1"/>
          </p:cNvSpPr>
          <p:nvPr/>
        </p:nvSpPr>
        <p:spPr bwMode="auto">
          <a:xfrm>
            <a:off x="3295650" y="4402138"/>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n=90</a:t>
            </a:r>
          </a:p>
        </p:txBody>
      </p:sp>
    </p:spTree>
    <p:extLst>
      <p:ext uri="{BB962C8B-B14F-4D97-AF65-F5344CB8AC3E}">
        <p14:creationId xmlns:p14="http://schemas.microsoft.com/office/powerpoint/2010/main" val="37720130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145"/>
                                        </p:tgtEl>
                                        <p:attrNameLst>
                                          <p:attrName>style.visibility</p:attrName>
                                        </p:attrNameLst>
                                      </p:cBhvr>
                                      <p:to>
                                        <p:strVal val="visible"/>
                                      </p:to>
                                    </p:set>
                                    <p:animEffect transition="in" filter="fade">
                                      <p:cBhvr>
                                        <p:cTn id="13" dur="500"/>
                                        <p:tgtEl>
                                          <p:spTgt spid="5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144"/>
                                        </p:tgtEl>
                                        <p:attrNameLst>
                                          <p:attrName>style.visibility</p:attrName>
                                        </p:attrNameLst>
                                      </p:cBhvr>
                                      <p:to>
                                        <p:strVal val="visible"/>
                                      </p:to>
                                    </p:set>
                                    <p:animEffect transition="in" filter="fade">
                                      <p:cBhvr>
                                        <p:cTn id="26" dur="500"/>
                                        <p:tgtEl>
                                          <p:spTgt spid="51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141"/>
                                        </p:tgtEl>
                                        <p:attrNameLst>
                                          <p:attrName>style.visibility</p:attrName>
                                        </p:attrNameLst>
                                      </p:cBhvr>
                                      <p:to>
                                        <p:strVal val="visible"/>
                                      </p:to>
                                    </p:set>
                                    <p:animEffect transition="in" filter="fade">
                                      <p:cBhvr>
                                        <p:cTn id="42" dur="500"/>
                                        <p:tgtEl>
                                          <p:spTgt spid="51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142"/>
                                        </p:tgtEl>
                                        <p:attrNameLst>
                                          <p:attrName>style.visibility</p:attrName>
                                        </p:attrNameLst>
                                      </p:cBhvr>
                                      <p:to>
                                        <p:strVal val="visible"/>
                                      </p:to>
                                    </p:set>
                                    <p:animEffect transition="in" filter="fade">
                                      <p:cBhvr>
                                        <p:cTn id="55" dur="500"/>
                                        <p:tgtEl>
                                          <p:spTgt spid="51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 grpId="0"/>
      <p:bldP spid="34" grpId="0"/>
      <p:bldP spid="6" grpId="0"/>
      <p:bldP spid="27"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713" y="1466850"/>
            <a:ext cx="3471862" cy="252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466850"/>
            <a:ext cx="3473450" cy="252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13" y="4127500"/>
            <a:ext cx="3471862" cy="251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6563" y="4127500"/>
            <a:ext cx="3471862" cy="251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5422900" y="1062038"/>
            <a:ext cx="32654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Probability distribution</a:t>
            </a:r>
          </a:p>
        </p:txBody>
      </p:sp>
      <p:sp>
        <p:nvSpPr>
          <p:cNvPr id="20" name="TextBox 19"/>
          <p:cNvSpPr txBox="1">
            <a:spLocks noChangeArrowheads="1"/>
          </p:cNvSpPr>
          <p:nvPr/>
        </p:nvSpPr>
        <p:spPr bwMode="auto">
          <a:xfrm>
            <a:off x="1681163" y="1073150"/>
            <a:ext cx="3267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Count distribution</a:t>
            </a:r>
          </a:p>
        </p:txBody>
      </p:sp>
      <p:sp>
        <p:nvSpPr>
          <p:cNvPr id="9" name="TextBox 8"/>
          <p:cNvSpPr txBox="1">
            <a:spLocks noChangeArrowheads="1"/>
          </p:cNvSpPr>
          <p:nvPr/>
        </p:nvSpPr>
        <p:spPr bwMode="auto">
          <a:xfrm>
            <a:off x="149225" y="2408238"/>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sp>
        <p:nvSpPr>
          <p:cNvPr id="10" name="TextBox 9"/>
          <p:cNvSpPr txBox="1">
            <a:spLocks noChangeArrowheads="1"/>
          </p:cNvSpPr>
          <p:nvPr/>
        </p:nvSpPr>
        <p:spPr bwMode="auto">
          <a:xfrm>
            <a:off x="149225" y="5110163"/>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grpSp>
        <p:nvGrpSpPr>
          <p:cNvPr id="11" name="Group 10"/>
          <p:cNvGrpSpPr>
            <a:grpSpLocks/>
          </p:cNvGrpSpPr>
          <p:nvPr/>
        </p:nvGrpSpPr>
        <p:grpSpPr bwMode="auto">
          <a:xfrm>
            <a:off x="6804025" y="5367338"/>
            <a:ext cx="1250950" cy="979487"/>
            <a:chOff x="6501740" y="2799185"/>
            <a:chExt cx="985059" cy="979127"/>
          </a:xfrm>
        </p:grpSpPr>
        <p:cxnSp>
          <p:nvCxnSpPr>
            <p:cNvPr id="276502" name="Straight Arrow Connector 11"/>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503" name="TextBox 12"/>
            <p:cNvSpPr txBox="1">
              <a:spLocks noChangeArrowheads="1"/>
            </p:cNvSpPr>
            <p:nvPr/>
          </p:nvSpPr>
          <p:spPr bwMode="auto">
            <a:xfrm>
              <a:off x="6501740" y="2799185"/>
              <a:ext cx="985059" cy="614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723</a:t>
              </a:r>
            </a:p>
            <a:p>
              <a:pPr defTabSz="914400" eaLnBrk="1" fontAlgn="base" hangingPunct="1">
                <a:spcBef>
                  <a:spcPct val="0"/>
                </a:spcBef>
                <a:spcAft>
                  <a:spcPct val="0"/>
                </a:spcAft>
              </a:pPr>
              <a:r>
                <a:rPr lang="en-US" sz="1000" b="1">
                  <a:solidFill>
                    <a:srgbClr val="FF0000"/>
                  </a:solidFill>
                </a:rPr>
                <a:t>k= 498</a:t>
              </a:r>
            </a:p>
            <a:p>
              <a:pPr defTabSz="914400" eaLnBrk="1" fontAlgn="base" hangingPunct="1">
                <a:spcBef>
                  <a:spcPct val="0"/>
                </a:spcBef>
                <a:spcAft>
                  <a:spcPct val="0"/>
                </a:spcAft>
              </a:pPr>
              <a:r>
                <a:rPr lang="en-US" sz="1000" b="1">
                  <a:solidFill>
                    <a:srgbClr val="FF0000"/>
                  </a:solidFill>
                </a:rPr>
                <a:t>p=0.232</a:t>
              </a:r>
            </a:p>
            <a:p>
              <a:pPr defTabSz="914400" eaLnBrk="1" fontAlgn="base" hangingPunct="1">
                <a:spcBef>
                  <a:spcPct val="0"/>
                </a:spcBef>
                <a:spcAft>
                  <a:spcPct val="0"/>
                </a:spcAft>
              </a:pPr>
              <a:r>
                <a:rPr lang="en-US" sz="1000" b="1">
                  <a:solidFill>
                    <a:srgbClr val="FF0000"/>
                  </a:solidFill>
                </a:rPr>
                <a:t>P(≥498)=6.41E-149</a:t>
              </a:r>
            </a:p>
          </p:txBody>
        </p:sp>
      </p:grpSp>
      <p:grpSp>
        <p:nvGrpSpPr>
          <p:cNvPr id="14" name="Group 13"/>
          <p:cNvGrpSpPr>
            <a:grpSpLocks/>
          </p:cNvGrpSpPr>
          <p:nvPr/>
        </p:nvGrpSpPr>
        <p:grpSpPr bwMode="auto">
          <a:xfrm>
            <a:off x="6904038" y="2727325"/>
            <a:ext cx="1196975" cy="977900"/>
            <a:chOff x="6501740" y="2799185"/>
            <a:chExt cx="1195820" cy="979127"/>
          </a:xfrm>
        </p:grpSpPr>
        <p:cxnSp>
          <p:nvCxnSpPr>
            <p:cNvPr id="276500" name="Straight Arrow Connector 15"/>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501" name="TextBox 16"/>
            <p:cNvSpPr txBox="1">
              <a:spLocks noChangeArrowheads="1"/>
            </p:cNvSpPr>
            <p:nvPr/>
          </p:nvSpPr>
          <p:spPr bwMode="auto">
            <a:xfrm>
              <a:off x="6501740" y="2799185"/>
              <a:ext cx="1195820"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375</a:t>
              </a:r>
            </a:p>
            <a:p>
              <a:pPr defTabSz="914400" eaLnBrk="1" fontAlgn="base" hangingPunct="1">
                <a:spcBef>
                  <a:spcPct val="0"/>
                </a:spcBef>
                <a:spcAft>
                  <a:spcPct val="0"/>
                </a:spcAft>
              </a:pPr>
              <a:r>
                <a:rPr lang="en-US" sz="1000" b="1">
                  <a:solidFill>
                    <a:srgbClr val="FF0000"/>
                  </a:solidFill>
                </a:rPr>
                <a:t>k= 243</a:t>
              </a:r>
            </a:p>
            <a:p>
              <a:pPr defTabSz="914400" eaLnBrk="1" fontAlgn="base" hangingPunct="1">
                <a:spcBef>
                  <a:spcPct val="0"/>
                </a:spcBef>
                <a:spcAft>
                  <a:spcPct val="0"/>
                </a:spcAft>
              </a:pPr>
              <a:r>
                <a:rPr lang="en-US" sz="1000" b="1">
                  <a:solidFill>
                    <a:srgbClr val="FF0000"/>
                  </a:solidFill>
                </a:rPr>
                <a:t>p=0.237</a:t>
              </a:r>
            </a:p>
            <a:p>
              <a:pPr defTabSz="914400" eaLnBrk="1" fontAlgn="base" hangingPunct="1">
                <a:spcBef>
                  <a:spcPct val="0"/>
                </a:spcBef>
                <a:spcAft>
                  <a:spcPct val="0"/>
                </a:spcAft>
              </a:pPr>
              <a:r>
                <a:rPr lang="en-US" sz="1000" b="1">
                  <a:solidFill>
                    <a:srgbClr val="FF0000"/>
                  </a:solidFill>
                </a:rPr>
                <a:t>P(≥243)=7.92E-64</a:t>
              </a:r>
            </a:p>
          </p:txBody>
        </p:sp>
      </p:grpSp>
      <p:grpSp>
        <p:nvGrpSpPr>
          <p:cNvPr id="18" name="Group 17"/>
          <p:cNvGrpSpPr>
            <a:grpSpLocks/>
          </p:cNvGrpSpPr>
          <p:nvPr/>
        </p:nvGrpSpPr>
        <p:grpSpPr bwMode="auto">
          <a:xfrm>
            <a:off x="3281363" y="5641975"/>
            <a:ext cx="985837" cy="669925"/>
            <a:chOff x="6385351" y="3017664"/>
            <a:chExt cx="985059" cy="671351"/>
          </a:xfrm>
        </p:grpSpPr>
        <p:cxnSp>
          <p:nvCxnSpPr>
            <p:cNvPr id="276498" name="Straight Arrow Connector 20"/>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499" name="TextBox 21"/>
            <p:cNvSpPr txBox="1">
              <a:spLocks noChangeArrowheads="1"/>
            </p:cNvSpPr>
            <p:nvPr/>
          </p:nvSpPr>
          <p:spPr bwMode="auto">
            <a:xfrm>
              <a:off x="6385351" y="3017664"/>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Observed=498</a:t>
              </a:r>
            </a:p>
            <a:p>
              <a:pPr defTabSz="914400" eaLnBrk="1" fontAlgn="base" hangingPunct="1">
                <a:spcBef>
                  <a:spcPct val="0"/>
                </a:spcBef>
                <a:spcAft>
                  <a:spcPct val="0"/>
                </a:spcAft>
              </a:pPr>
              <a:r>
                <a:rPr lang="en-US" sz="1000" b="1">
                  <a:solidFill>
                    <a:srgbClr val="FF0000"/>
                  </a:solidFill>
                </a:rPr>
                <a:t>P(≥498) &lt; 10</a:t>
              </a:r>
              <a:r>
                <a:rPr lang="en-US" sz="1000" b="1" baseline="30000">
                  <a:solidFill>
                    <a:srgbClr val="FF0000"/>
                  </a:solidFill>
                </a:rPr>
                <a:t>-6</a:t>
              </a:r>
            </a:p>
          </p:txBody>
        </p:sp>
      </p:grpSp>
      <p:grpSp>
        <p:nvGrpSpPr>
          <p:cNvPr id="23" name="Group 22"/>
          <p:cNvGrpSpPr>
            <a:grpSpLocks/>
          </p:cNvGrpSpPr>
          <p:nvPr/>
        </p:nvGrpSpPr>
        <p:grpSpPr bwMode="auto">
          <a:xfrm>
            <a:off x="3078163" y="2976563"/>
            <a:ext cx="984250" cy="661987"/>
            <a:chOff x="6336204" y="3026437"/>
            <a:chExt cx="985059" cy="662578"/>
          </a:xfrm>
        </p:grpSpPr>
        <p:cxnSp>
          <p:nvCxnSpPr>
            <p:cNvPr id="276496" name="Straight Arrow Connector 23"/>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497" name="TextBox 24"/>
            <p:cNvSpPr txBox="1">
              <a:spLocks noChangeArrowheads="1"/>
            </p:cNvSpPr>
            <p:nvPr/>
          </p:nvSpPr>
          <p:spPr bwMode="auto">
            <a:xfrm>
              <a:off x="6336204" y="3026437"/>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Observed=243</a:t>
              </a:r>
            </a:p>
            <a:p>
              <a:pPr defTabSz="914400" eaLnBrk="1" fontAlgn="base" hangingPunct="1">
                <a:spcBef>
                  <a:spcPct val="0"/>
                </a:spcBef>
                <a:spcAft>
                  <a:spcPct val="0"/>
                </a:spcAft>
              </a:pPr>
              <a:r>
                <a:rPr lang="en-US" sz="1000" b="1">
                  <a:solidFill>
                    <a:srgbClr val="FF0000"/>
                  </a:solidFill>
                </a:rPr>
                <a:t>P(≥243) &lt; 10</a:t>
              </a:r>
              <a:r>
                <a:rPr lang="en-US" sz="1000" b="1" baseline="30000">
                  <a:solidFill>
                    <a:srgbClr val="FF0000"/>
                  </a:solidFill>
                </a:rPr>
                <a:t>-6</a:t>
              </a:r>
            </a:p>
          </p:txBody>
        </p:sp>
      </p:grpSp>
      <p:sp>
        <p:nvSpPr>
          <p:cNvPr id="26" name="TextBox 25"/>
          <p:cNvSpPr txBox="1">
            <a:spLocks noChangeArrowheads="1"/>
          </p:cNvSpPr>
          <p:nvPr/>
        </p:nvSpPr>
        <p:spPr bwMode="auto">
          <a:xfrm>
            <a:off x="3295650" y="4402138"/>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n=723</a:t>
            </a:r>
          </a:p>
        </p:txBody>
      </p:sp>
      <p:sp>
        <p:nvSpPr>
          <p:cNvPr id="27" name="TextBox 26"/>
          <p:cNvSpPr txBox="1">
            <a:spLocks noChangeArrowheads="1"/>
          </p:cNvSpPr>
          <p:nvPr/>
        </p:nvSpPr>
        <p:spPr bwMode="auto">
          <a:xfrm>
            <a:off x="3295650" y="1782763"/>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n=375</a:t>
            </a:r>
          </a:p>
        </p:txBody>
      </p:sp>
      <p:sp>
        <p:nvSpPr>
          <p:cNvPr id="276495" name="Title 1"/>
          <p:cNvSpPr>
            <a:spLocks noGrp="1"/>
          </p:cNvSpPr>
          <p:nvPr>
            <p:ph type="title"/>
          </p:nvPr>
        </p:nvSpPr>
        <p:spPr>
          <a:xfrm>
            <a:off x="311150" y="204788"/>
            <a:ext cx="8520113" cy="647700"/>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spTree>
    <p:extLst>
      <p:ext uri="{BB962C8B-B14F-4D97-AF65-F5344CB8AC3E}">
        <p14:creationId xmlns:p14="http://schemas.microsoft.com/office/powerpoint/2010/main" val="30096079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106"/>
                                        </p:tgtEl>
                                        <p:attrNameLst>
                                          <p:attrName>style.visibility</p:attrName>
                                        </p:attrNameLst>
                                      </p:cBhvr>
                                      <p:to>
                                        <p:strVal val="visible"/>
                                      </p:to>
                                    </p:set>
                                    <p:animEffect transition="in" filter="fade">
                                      <p:cBhvr>
                                        <p:cTn id="10" dur="500"/>
                                        <p:tgtEl>
                                          <p:spTgt spid="4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4105"/>
                                        </p:tgtEl>
                                        <p:attrNameLst>
                                          <p:attrName>style.visibility</p:attrName>
                                        </p:attrNameLst>
                                      </p:cBhvr>
                                      <p:to>
                                        <p:strVal val="visible"/>
                                      </p:to>
                                    </p:set>
                                    <p:animEffect transition="in" filter="fade">
                                      <p:cBhvr>
                                        <p:cTn id="29" dur="500"/>
                                        <p:tgtEl>
                                          <p:spTgt spid="410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4109"/>
                                        </p:tgtEl>
                                        <p:attrNameLst>
                                          <p:attrName>style.visibility</p:attrName>
                                        </p:attrNameLst>
                                      </p:cBhvr>
                                      <p:to>
                                        <p:strVal val="visible"/>
                                      </p:to>
                                    </p:set>
                                    <p:animEffect transition="in" filter="fade">
                                      <p:cBhvr>
                                        <p:cTn id="42" dur="500"/>
                                        <p:tgtEl>
                                          <p:spTgt spid="410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4108"/>
                                        </p:tgtEl>
                                        <p:attrNameLst>
                                          <p:attrName>style.visibility</p:attrName>
                                        </p:attrNameLst>
                                      </p:cBhvr>
                                      <p:to>
                                        <p:strVal val="visible"/>
                                      </p:to>
                                    </p:set>
                                    <p:animEffect transition="in" filter="fade">
                                      <p:cBhvr>
                                        <p:cTn id="55" dur="500"/>
                                        <p:tgtEl>
                                          <p:spTgt spid="41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9" grpId="0"/>
      <p:bldP spid="10" grpId="0"/>
      <p:bldP spid="26" grpId="0"/>
      <p:bldP spid="2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431800" y="5938992"/>
            <a:ext cx="8410575" cy="707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a:solidFill>
                  <a:srgbClr val="000000"/>
                </a:solidFill>
              </a:rPr>
              <a:t>Values well under the </a:t>
            </a:r>
            <a:r>
              <a:rPr lang="en-US" sz="2000" i="1" dirty="0">
                <a:solidFill>
                  <a:srgbClr val="000000"/>
                </a:solidFill>
              </a:rPr>
              <a:t>p</a:t>
            </a:r>
            <a:r>
              <a:rPr lang="en-US" sz="2000" dirty="0">
                <a:solidFill>
                  <a:srgbClr val="000000"/>
                </a:solidFill>
              </a:rPr>
              <a:t>=0.01 threshold, suggesting rejection of the null hypothesis of neutral evolution of </a:t>
            </a:r>
            <a:r>
              <a:rPr lang="en-US" sz="2000" dirty="0" err="1">
                <a:solidFill>
                  <a:srgbClr val="000000"/>
                </a:solidFill>
              </a:rPr>
              <a:t>prophage</a:t>
            </a:r>
            <a:r>
              <a:rPr lang="en-US" sz="2000" dirty="0">
                <a:solidFill>
                  <a:srgbClr val="000000"/>
                </a:solidFill>
              </a:rPr>
              <a:t> sequences. </a:t>
            </a:r>
          </a:p>
        </p:txBody>
      </p:sp>
      <p:sp>
        <p:nvSpPr>
          <p:cNvPr id="277506" name="Title 1"/>
          <p:cNvSpPr>
            <a:spLocks noGrp="1"/>
          </p:cNvSpPr>
          <p:nvPr>
            <p:ph type="title"/>
          </p:nvPr>
        </p:nvSpPr>
        <p:spPr>
          <a:xfrm>
            <a:off x="322263" y="246063"/>
            <a:ext cx="8520112" cy="658812"/>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graphicFrame>
        <p:nvGraphicFramePr>
          <p:cNvPr id="8" name="Table 7"/>
          <p:cNvGraphicFramePr>
            <a:graphicFrameLocks noGrp="1"/>
          </p:cNvGraphicFramePr>
          <p:nvPr/>
        </p:nvGraphicFramePr>
        <p:xfrm>
          <a:off x="279400" y="1338263"/>
          <a:ext cx="8647113" cy="4435478"/>
        </p:xfrm>
        <a:graphic>
          <a:graphicData uri="http://schemas.openxmlformats.org/drawingml/2006/table">
            <a:tbl>
              <a:tblPr firstRow="1" bandRow="1"/>
              <a:tblGrid>
                <a:gridCol w="1203723">
                  <a:extLst>
                    <a:ext uri="{9D8B030D-6E8A-4147-A177-3AD203B41FA5}">
                      <a16:colId xmlns:a16="http://schemas.microsoft.com/office/drawing/2014/main" val="20000"/>
                    </a:ext>
                  </a:extLst>
                </a:gridCol>
                <a:gridCol w="877132">
                  <a:extLst>
                    <a:ext uri="{9D8B030D-6E8A-4147-A177-3AD203B41FA5}">
                      <a16:colId xmlns:a16="http://schemas.microsoft.com/office/drawing/2014/main" val="20001"/>
                    </a:ext>
                  </a:extLst>
                </a:gridCol>
                <a:gridCol w="979775">
                  <a:extLst>
                    <a:ext uri="{9D8B030D-6E8A-4147-A177-3AD203B41FA5}">
                      <a16:colId xmlns:a16="http://schemas.microsoft.com/office/drawing/2014/main" val="20002"/>
                    </a:ext>
                  </a:extLst>
                </a:gridCol>
                <a:gridCol w="1097905">
                  <a:extLst>
                    <a:ext uri="{9D8B030D-6E8A-4147-A177-3AD203B41FA5}">
                      <a16:colId xmlns:a16="http://schemas.microsoft.com/office/drawing/2014/main" val="20003"/>
                    </a:ext>
                  </a:extLst>
                </a:gridCol>
                <a:gridCol w="990128">
                  <a:extLst>
                    <a:ext uri="{9D8B030D-6E8A-4147-A177-3AD203B41FA5}">
                      <a16:colId xmlns:a16="http://schemas.microsoft.com/office/drawing/2014/main" val="20004"/>
                    </a:ext>
                  </a:extLst>
                </a:gridCol>
                <a:gridCol w="924119">
                  <a:extLst>
                    <a:ext uri="{9D8B030D-6E8A-4147-A177-3AD203B41FA5}">
                      <a16:colId xmlns:a16="http://schemas.microsoft.com/office/drawing/2014/main" val="20005"/>
                    </a:ext>
                  </a:extLst>
                </a:gridCol>
                <a:gridCol w="990128">
                  <a:extLst>
                    <a:ext uri="{9D8B030D-6E8A-4147-A177-3AD203B41FA5}">
                      <a16:colId xmlns:a16="http://schemas.microsoft.com/office/drawing/2014/main" val="20006"/>
                    </a:ext>
                  </a:extLst>
                </a:gridCol>
                <a:gridCol w="858110">
                  <a:extLst>
                    <a:ext uri="{9D8B030D-6E8A-4147-A177-3AD203B41FA5}">
                      <a16:colId xmlns:a16="http://schemas.microsoft.com/office/drawing/2014/main" val="20007"/>
                    </a:ext>
                  </a:extLst>
                </a:gridCol>
                <a:gridCol w="726093">
                  <a:extLst>
                    <a:ext uri="{9D8B030D-6E8A-4147-A177-3AD203B41FA5}">
                      <a16:colId xmlns:a16="http://schemas.microsoft.com/office/drawing/2014/main" val="20008"/>
                    </a:ext>
                  </a:extLst>
                </a:gridCol>
              </a:tblGrid>
              <a:tr h="1958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OBSERVED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l" fontAlgn="b"/>
                      <a:endParaRPr lang="en-US" sz="1100" b="1" i="0" u="none" strike="noStrike" dirty="0">
                        <a:solidFill>
                          <a:srgbClr val="000000"/>
                        </a:solidFill>
                        <a:effectLst/>
                        <a:latin typeface="Calibri"/>
                      </a:endParaRPr>
                    </a:p>
                  </a:txBody>
                  <a:tcPr marL="7620" marR="7620" marT="7620"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US" sz="1100" b="1" i="0" u="none" strike="noStrike" dirty="0">
                        <a:solidFill>
                          <a:srgbClr val="000000"/>
                        </a:solidFill>
                        <a:effectLst/>
                        <a:latin typeface="Calibri"/>
                      </a:endParaRPr>
                    </a:p>
                  </a:txBody>
                  <a:tcPr marL="7620" marR="7620" marT="762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Dnapars</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Codeml</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Gene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Alignment</a:t>
                      </a:r>
                    </a:p>
                    <a:p>
                      <a:pPr algn="ctr" fontAlgn="b"/>
                      <a:r>
                        <a:rPr lang="en-US" sz="1200" b="1" u="none" strike="noStrike" dirty="0">
                          <a:solidFill>
                            <a:schemeClr val="bg1"/>
                          </a:solidFill>
                          <a:effectLst/>
                          <a:latin typeface="Gill Sans MT" pitchFamily="34" charset="0"/>
                        </a:rPr>
                        <a:t>Length (</a:t>
                      </a:r>
                      <a:r>
                        <a:rPr lang="en-US" sz="1200" b="1" u="none" strike="noStrike" dirty="0" err="1">
                          <a:solidFill>
                            <a:schemeClr val="bg1"/>
                          </a:solidFill>
                          <a:effectLst/>
                          <a:latin typeface="Gill Sans MT" pitchFamily="34" charset="0"/>
                        </a:rPr>
                        <a:t>bp</a:t>
                      </a:r>
                      <a:r>
                        <a:rPr lang="en-US" sz="1200" b="1" u="none" strike="noStrike" dirty="0">
                          <a:solidFill>
                            <a:schemeClr val="bg1"/>
                          </a:solidFill>
                          <a:effectLst/>
                          <a:latin typeface="Gill Sans MT" pitchFamily="34" charset="0"/>
                        </a:rPr>
                        <a: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Synonymous changes*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Gill Sans MT" pitchFamily="34" charset="0"/>
                        </a:rPr>
                        <a:t>p-value synonymous (given *)</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Minimum</a:t>
                      </a:r>
                      <a:r>
                        <a:rPr lang="en-US" sz="1200" b="1" u="none" strike="noStrike" baseline="0" dirty="0">
                          <a:solidFill>
                            <a:schemeClr val="bg1"/>
                          </a:solidFill>
                          <a:effectLst/>
                          <a:latin typeface="Gill Sans MT" pitchFamily="34" charset="0"/>
                        </a:rPr>
                        <a:t> number of s</a:t>
                      </a:r>
                      <a:r>
                        <a:rPr lang="en-US" sz="1200" b="1" u="none" strike="noStrike" dirty="0">
                          <a:solidFill>
                            <a:schemeClr val="bg1"/>
                          </a:solidFill>
                          <a:effectLst/>
                          <a:latin typeface="Gill Sans MT" pitchFamily="34" charset="0"/>
                        </a:rPr>
                        <a:t>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Major capsid</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1023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3.23E-23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0.113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0.13142</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capsid C</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1.98E-19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0.124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0.17704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Large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1923</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7.10E-35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0.03773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Small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543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1.07E-19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0.156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0.25147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Portal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1599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1.36E-21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0.08081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Protease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4.64E-11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0.162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0.24421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H</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2565</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168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1.81E-44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0.30928</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696</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1.30E-13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0.05004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384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Host specificity J</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3480</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498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6.42E-149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*773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0.17103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fiber K</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741</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1.06E-09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0.18354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assembly I</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669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3.82E-15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0.07987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tape measure protein</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2577</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243</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7.92E-64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378</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0.169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0.27957</a:t>
                      </a:r>
                      <a:endParaRPr lang="en-US" sz="1200" b="0"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6074831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17789</TotalTime>
  <Words>7715</Words>
  <Application>Microsoft Macintosh PowerPoint</Application>
  <PresentationFormat>On-screen Show (4:3)</PresentationFormat>
  <Paragraphs>1138</Paragraphs>
  <Slides>132</Slides>
  <Notes>65</Notes>
  <HiddenSlides>9</HiddenSlides>
  <MMClips>0</MMClips>
  <ScaleCrop>false</ScaleCrop>
  <HeadingPairs>
    <vt:vector size="8" baseType="variant">
      <vt:variant>
        <vt:lpstr>Fonts Used</vt:lpstr>
      </vt:variant>
      <vt:variant>
        <vt:i4>16</vt:i4>
      </vt:variant>
      <vt:variant>
        <vt:lpstr>Theme</vt:lpstr>
      </vt:variant>
      <vt:variant>
        <vt:i4>8</vt:i4>
      </vt:variant>
      <vt:variant>
        <vt:lpstr>Embedded OLE Servers</vt:lpstr>
      </vt:variant>
      <vt:variant>
        <vt:i4>2</vt:i4>
      </vt:variant>
      <vt:variant>
        <vt:lpstr>Slide Titles</vt:lpstr>
      </vt:variant>
      <vt:variant>
        <vt:i4>132</vt:i4>
      </vt:variant>
    </vt:vector>
  </HeadingPairs>
  <TitlesOfParts>
    <vt:vector size="158" baseType="lpstr">
      <vt:lpstr>ＭＳ Ｐゴシック</vt:lpstr>
      <vt:lpstr>Arial</vt:lpstr>
      <vt:lpstr>Calibri</vt:lpstr>
      <vt:lpstr>Comic Sans MS</vt:lpstr>
      <vt:lpstr>Comic Sans MS Bold</vt:lpstr>
      <vt:lpstr>Courier New</vt:lpstr>
      <vt:lpstr>Gill Sans MT</vt:lpstr>
      <vt:lpstr>Lucida Sans Unicode</vt:lpstr>
      <vt:lpstr>Mangal</vt:lpstr>
      <vt:lpstr>MS Pゴシック</vt:lpstr>
      <vt:lpstr>msgothic</vt:lpstr>
      <vt:lpstr>StarSymbol</vt:lpstr>
      <vt:lpstr>Symbol</vt:lpstr>
      <vt:lpstr>Times</vt:lpstr>
      <vt:lpstr>Times New Roman</vt:lpstr>
      <vt:lpstr>Wingdings</vt:lpstr>
      <vt:lpstr>3_Office Theme</vt:lpstr>
      <vt:lpstr>Default Design</vt:lpstr>
      <vt:lpstr>5_Office Theme</vt:lpstr>
      <vt:lpstr>3_Default Design</vt:lpstr>
      <vt:lpstr>8_Default Design</vt:lpstr>
      <vt:lpstr>1_Default Design</vt:lpstr>
      <vt:lpstr>2_Default Design</vt:lpstr>
      <vt:lpstr>5_Default Design</vt:lpstr>
      <vt:lpstr>Photo Editor Photo</vt:lpstr>
      <vt:lpstr>Equation</vt:lpstr>
      <vt:lpstr>MCB 5472 Lecture 9</vt:lpstr>
      <vt:lpstr>Phylogenetic reconstruction - How</vt:lpstr>
      <vt:lpstr>Phylogenetic reconstruction - How</vt:lpstr>
      <vt:lpstr>Phylogenetic Reconstruction – Why? </vt:lpstr>
      <vt:lpstr>PowerPoint Presentation</vt:lpstr>
      <vt:lpstr>Phylip</vt:lpstr>
      <vt:lpstr>input and output</vt:lpstr>
      <vt:lpstr>Trees in Newick or parenthesis format </vt:lpstr>
      <vt:lpstr>PowerPoint Presentation</vt:lpstr>
      <vt:lpstr>Output from consense</vt:lpstr>
      <vt:lpstr>Output from consense</vt:lpstr>
      <vt:lpstr>PowerPoint Presentation</vt:lpstr>
      <vt:lpstr>PowerPoint Presentation</vt:lpstr>
      <vt:lpstr>PowerPoint Presentation</vt:lpstr>
      <vt:lpstr>LUCA (located on the “bacterial branch”) was less thermophilic than the ancestor of the bacterial and archaeal domains </vt:lpstr>
      <vt:lpstr>PowerPoint Presentation</vt:lpstr>
      <vt:lpstr>Terminology</vt:lpstr>
      <vt:lpstr>PowerPoint Presentation</vt:lpstr>
      <vt:lpstr>PowerPoint Presentation</vt:lpstr>
      <vt:lpstr>PowerPoint Presentation</vt:lpstr>
      <vt:lpstr>PowerPoint Presentation</vt:lpstr>
      <vt:lpstr>Terminology</vt:lpstr>
      <vt:lpstr>Test:Which of these trees is different?</vt:lpstr>
      <vt:lpstr>PowerPoint Presentation</vt:lpstr>
      <vt:lpstr>Bayes’ Theorem</vt:lpstr>
      <vt:lpstr>PowerPoint Presentation</vt:lpstr>
      <vt:lpstr>PowerPoint Presentation</vt:lpstr>
      <vt:lpstr>PowerPoint Presentation</vt:lpstr>
      <vt:lpstr>homology </vt:lpstr>
      <vt:lpstr>Trees – what might they mean?  </vt:lpstr>
      <vt:lpstr>lack of resolution </vt:lpstr>
      <vt:lpstr>long branch attraction artifact </vt:lpstr>
      <vt:lpstr>Gene transfer  </vt:lpstr>
      <vt:lpstr>Lineage Sorting </vt:lpstr>
      <vt:lpstr>Gene duplication </vt:lpstr>
      <vt:lpstr>Gene duplication and gene transfer are equivalent explanations.</vt:lpstr>
      <vt:lpstr>What is it good for? </vt:lpstr>
      <vt:lpstr>Function, ortho- and paralogy</vt:lpstr>
      <vt:lpstr>PowerPoint Presentation</vt:lpstr>
      <vt:lpstr>PowerPoint Presentation</vt:lpstr>
      <vt:lpstr>PowerPoint Presentation</vt:lpstr>
      <vt:lpstr>PowerPoint Presentation</vt:lpstr>
      <vt:lpstr>PowerPoint Presentation</vt:lpstr>
      <vt:lpstr>Neutral theory: </vt:lpstr>
      <vt:lpstr>Nearly Neutral theory: </vt:lpstr>
      <vt:lpstr>the gradualist point of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s=0</vt:lpstr>
      <vt:lpstr>s&gt;0</vt:lpstr>
      <vt:lpstr>Positive selection (s&gt;0)</vt:lpstr>
      <vt:lpstr>PowerPoint Presentation</vt:lpstr>
      <vt:lpstr>PowerPoint Presentation</vt:lpstr>
      <vt:lpstr>PowerPoint Presentation</vt:lpstr>
      <vt:lpstr>PowerPoint Presentation</vt:lpstr>
      <vt:lpstr>Advantageous allele</vt:lpstr>
      <vt:lpstr>selection versus drift  </vt:lpstr>
      <vt:lpstr>Negative selection (s&lt;0)</vt:lpstr>
      <vt:lpstr>Deleterious allele</vt:lpstr>
      <vt:lpstr>Neutral mutations</vt:lpstr>
      <vt:lpstr>PowerPoint Presentation</vt:lpstr>
      <vt:lpstr>Types of Mutation-Substitution</vt:lpstr>
      <vt:lpstr>Genetic Code – Note degeneracy of 1st vs 2nd vs 3rd position sites</vt:lpstr>
      <vt:lpstr>Genetic Code</vt:lpstr>
      <vt:lpstr>Genetic Code</vt:lpstr>
      <vt:lpstr>Degeneracy of 1st vs 2nd vs 3rd position sites results in 25.5% synonymous changes and 74.5% non synonymous changes (Yang&amp;Nielsen,1998).</vt:lpstr>
      <vt:lpstr>Measuring Selection on Genes</vt:lpstr>
      <vt:lpstr>Counting #s/#a</vt:lpstr>
      <vt:lpstr>Testing for selection using dN/dS ratio</vt:lpstr>
      <vt:lpstr>dambe </vt:lpstr>
      <vt:lpstr>dambe (cont)</vt:lpstr>
      <vt:lpstr>Codon based alignments in Seaview</vt:lpstr>
      <vt:lpstr>Codon based alignments in Seaview</vt:lpstr>
      <vt:lpstr>PAML (codeml) the basic model </vt:lpstr>
      <vt:lpstr>sites versus branches</vt:lpstr>
      <vt:lpstr>Sites model(s) </vt:lpstr>
      <vt:lpstr>sites model in MrBayes</vt:lpstr>
      <vt:lpstr>PowerPoint Presentation</vt:lpstr>
      <vt:lpstr>plot LogL to determine which samples to ignore</vt:lpstr>
      <vt:lpstr>PowerPoint Presentation</vt:lpstr>
      <vt:lpstr>PowerPoint Presentation</vt:lpstr>
      <vt:lpstr>for each codon calculate the the average probability</vt:lpstr>
      <vt:lpstr>PowerPoint Presentation</vt:lpstr>
      <vt:lpstr>PowerPoint Presentation</vt:lpstr>
      <vt:lpstr>Purifying selection in GTA genes</vt:lpstr>
      <vt:lpstr>Purifying selection in E.coli ORFans</vt:lpstr>
      <vt:lpstr>PowerPoint Presentation</vt:lpstr>
      <vt:lpstr>PowerPoint Presentation</vt:lpstr>
      <vt:lpstr> </vt:lpstr>
      <vt:lpstr>Counting Algorithm</vt:lpstr>
      <vt:lpstr>Simulation Algorithm</vt:lpstr>
      <vt:lpstr>Evolution of Coding DNA Sequences Under a Neutral Model E. coli Prophage Genes</vt:lpstr>
      <vt:lpstr>Evolution of Coding DNA Sequences Under a Neutral Model E. coli Prophage Genes</vt:lpstr>
      <vt:lpstr>Evolution of Coding DNA Sequences Under a Neutral Model E. coli Prophage Genes</vt:lpstr>
      <vt:lpstr>Evolution of Coding DNA Sequences Under a Neutral Model B. pseudomallei Cryptic Malleilactone Operon Genes and  E. coli transposase 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e.g. gene duplications in yeast</vt:lpstr>
      <vt:lpstr>PowerPoint Presentation</vt:lpstr>
      <vt:lpstr>Aside:    Gene and genome duplication    versus    Horizontal Gene Transfer </vt:lpstr>
      <vt:lpstr>PowerPoint Presentation</vt:lpstr>
      <vt:lpstr>PowerPoint Presentation</vt:lpstr>
      <vt:lpstr>PowerPoint Presentation</vt:lpstr>
      <vt:lpstr>PowerPoint Presentation</vt:lpstr>
      <vt:lpstr>PowerPoint Presentation</vt:lpstr>
      <vt:lpstr>PowerPoint Presentation</vt:lpstr>
      <vt:lpstr>HGT as a force creating new pathways – Example I Acetoclastic Methanogenesis</vt:lpstr>
      <vt:lpstr>PowerPoint Presentation</vt:lpstr>
      <vt:lpstr>PowerPoint Presentation</vt:lpstr>
    </vt:vector>
  </TitlesOfParts>
  <Manager/>
  <Company>University of Connecticut</Company>
  <LinksUpToDate>false</LinksUpToDate>
  <SharedDoc>false</SharedDoc>
  <HyperlinkBase/>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1 discussion ... </dc:title>
  <dc:subject/>
  <dc:creator/>
  <cp:keywords/>
  <dc:description/>
  <cp:lastModifiedBy>Gogarten, J. Peter</cp:lastModifiedBy>
  <cp:revision>106</cp:revision>
  <cp:lastPrinted>2008-06-30T22:04:54Z</cp:lastPrinted>
  <dcterms:created xsi:type="dcterms:W3CDTF">2011-09-13T21:45:08Z</dcterms:created>
  <dcterms:modified xsi:type="dcterms:W3CDTF">2018-03-19T20:42:39Z</dcterms:modified>
  <cp:category/>
</cp:coreProperties>
</file>